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849D44-2BA7-4D95-B746-C39DC4D48FCF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4DFCB1-8B8E-4021-AB75-6CB97434DC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Подготовка и проведение уроков </a:t>
            </a:r>
            <a:br>
              <a:rPr lang="ru-RU" sz="3200" b="1" dirty="0" smtClean="0"/>
            </a:br>
            <a:r>
              <a:rPr lang="ru-RU" sz="3200" b="1" dirty="0" smtClean="0"/>
              <a:t>по математике в основной школе </a:t>
            </a:r>
            <a:br>
              <a:rPr lang="ru-RU" sz="3200" b="1" dirty="0" smtClean="0"/>
            </a:br>
            <a:r>
              <a:rPr lang="ru-RU" sz="3200" b="1" dirty="0" smtClean="0"/>
              <a:t>на основе ЭОР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857628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Специфика использования ЭОР на уроках обобщающего повторения и контроля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Шаг 3 модуля</a:t>
            </a:r>
            <a:br>
              <a:rPr lang="ru-RU" sz="2400" b="1" dirty="0" smtClean="0"/>
            </a:br>
            <a:r>
              <a:rPr lang="ru-RU" sz="2200" b="1" dirty="0" smtClean="0"/>
              <a:t>«Действия с обыкновенными и десятичными дробями»</a:t>
            </a:r>
            <a:endParaRPr lang="ru-RU" sz="2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158" y="1554163"/>
            <a:ext cx="8050083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Статистика модуля</a:t>
            </a:r>
            <a:br>
              <a:rPr lang="ru-RU" sz="2400" b="1" dirty="0" smtClean="0"/>
            </a:br>
            <a:r>
              <a:rPr lang="ru-RU" sz="2200" b="1" dirty="0" smtClean="0"/>
              <a:t>«Действия с обыкновенными и десятичными дробями»</a:t>
            </a:r>
            <a:endParaRPr lang="ru-RU" sz="2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158" y="1554163"/>
            <a:ext cx="8050083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Примеры тестовых заданий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71546"/>
            <a:ext cx="5657454" cy="4525963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042" y="1643050"/>
            <a:ext cx="5492750" cy="43942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1250" y="2214554"/>
            <a:ext cx="549275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44463" y="0"/>
            <a:ext cx="74168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Примеры тестовых заданий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249378"/>
            <a:ext cx="5492750" cy="43942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0430" y="2320948"/>
            <a:ext cx="5492750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Общая последовательность действий педагога           для подготовки урока обобщения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1. Выбрать тему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2. Сформулировать цель и задачи урока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3. Выделить элементы математического содержания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4. Определить взаимосвязи элементов, изучаемых в рамках выделенной темы, друг с другом и с другими, уже изученными элементами математического содержания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5. Составить схему, отражающую выделенные взаимосвязи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6. Отобрать ЭОР, в ходе использования которых могут быть реализованы выделенные взаимосвязи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7. Выбрать форму взаимодействия с ЭОР учащихся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8. Выбрать форму проведения урока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9. Составить план урока, направленного на систематизацию и обобщение знаний по теме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10. Подготовьте презентацию, включая в нее ссылки на ЭОР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11. Сформулировать вопросы для подведения итогов урока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 smtClean="0"/>
              <a:t>12. Оформить разработанный урок в виде таблицы, выделив этапы урока, задачи каждого этапа, конкретизировав названия ЭОР, виды деятельности учащихся и учителя на каждом этапе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Общая последовательность действий педагога </a:t>
            </a:r>
            <a:br>
              <a:rPr lang="ru-RU" sz="2400" b="1" dirty="0" smtClean="0"/>
            </a:br>
            <a:r>
              <a:rPr lang="ru-RU" sz="2400" b="1" dirty="0" smtClean="0"/>
              <a:t>для подготовки урока контроля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dirty="0" smtClean="0"/>
              <a:t>1. Выбрать тему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dirty="0" smtClean="0"/>
              <a:t>2. Сформулировать цель и задачи урока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dirty="0" smtClean="0"/>
              <a:t>3. Определить обязательные результаты обучения по теме: предметные, личностные, </a:t>
            </a:r>
            <a:r>
              <a:rPr lang="ru-RU" dirty="0" err="1" smtClean="0"/>
              <a:t>метапредметные</a:t>
            </a:r>
            <a:endParaRPr lang="ru-RU" dirty="0" smtClean="0"/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dirty="0" smtClean="0"/>
              <a:t>4. Определить формы контроля, которые Вы будете использовать на контрольном уроке по теме (не менее 3)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dirty="0" smtClean="0"/>
              <a:t>5. Отобрать ЭОР, которые будут обеспечивать каждую из выбранных Вами форм контроля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dirty="0" smtClean="0"/>
              <a:t>6. Определить элементы содержания, уровень усвоения которых будет определяться на основе использования ЭОР.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dirty="0" smtClean="0"/>
              <a:t>7. Определить форму взаимодействия учащихся с выбранными ЭОР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dirty="0" smtClean="0"/>
              <a:t>8. Составить технологическую карту урока, выделяя этапы, формулируя цель каждого этапа, выделяя ЭОР каждого этапа, контролируемые элементы содержания на каждом этапе</a:t>
            </a:r>
          </a:p>
          <a:p>
            <a:pPr>
              <a:lnSpc>
                <a:spcPct val="90000"/>
              </a:lnSpc>
              <a:buFont typeface="Tahoma" pitchFamily="34" charset="0"/>
              <a:buNone/>
            </a:pPr>
            <a:r>
              <a:rPr lang="ru-RU" dirty="0" smtClean="0"/>
              <a:t>9. Оформить разработанный урок в виде таблицы, выделив этапы урока, задачи каждого этапа, конкретизировав названия ЭОР, виды деятельности учащихся и учителя на каждом этапе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Формы урока обобщения и контроля </a:t>
            </a:r>
            <a:br>
              <a:rPr lang="ru-RU" sz="2400" b="1" dirty="0" smtClean="0"/>
            </a:br>
            <a:r>
              <a:rPr lang="ru-RU" sz="2400" b="1" dirty="0" smtClean="0"/>
              <a:t>знаний, умений и навыков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ru-RU" sz="2600" dirty="0" smtClean="0"/>
              <a:t>дискуссия</a:t>
            </a:r>
          </a:p>
          <a:p>
            <a:pPr>
              <a:buFontTx/>
              <a:buChar char="•"/>
            </a:pPr>
            <a:r>
              <a:rPr lang="ru-RU" sz="2600" dirty="0" smtClean="0"/>
              <a:t>консультация</a:t>
            </a:r>
          </a:p>
          <a:p>
            <a:pPr>
              <a:buFontTx/>
              <a:buChar char="•"/>
            </a:pPr>
            <a:r>
              <a:rPr lang="ru-RU" sz="2600" dirty="0" smtClean="0"/>
              <a:t>собеседование</a:t>
            </a:r>
          </a:p>
          <a:p>
            <a:pPr>
              <a:buFontTx/>
              <a:buChar char="•"/>
            </a:pPr>
            <a:r>
              <a:rPr lang="ru-RU" sz="2600" dirty="0" smtClean="0"/>
              <a:t>теоретический зачёт</a:t>
            </a:r>
          </a:p>
          <a:p>
            <a:pPr>
              <a:buFontTx/>
              <a:buChar char="•"/>
            </a:pPr>
            <a:r>
              <a:rPr lang="ru-RU" sz="2600" dirty="0" smtClean="0"/>
              <a:t>практический зачёт</a:t>
            </a:r>
          </a:p>
          <a:p>
            <a:pPr>
              <a:buFontTx/>
              <a:buChar char="•"/>
            </a:pPr>
            <a:r>
              <a:rPr lang="ru-RU" sz="2600" dirty="0" smtClean="0"/>
              <a:t>общественный смотр знаний</a:t>
            </a:r>
          </a:p>
          <a:p>
            <a:pPr>
              <a:buFontTx/>
              <a:buChar char="•"/>
            </a:pPr>
            <a:r>
              <a:rPr lang="ru-RU" sz="2600" dirty="0" smtClean="0"/>
              <a:t>лабораторная работа</a:t>
            </a:r>
          </a:p>
          <a:p>
            <a:pPr>
              <a:buFontTx/>
              <a:buChar char="•"/>
            </a:pPr>
            <a:r>
              <a:rPr lang="ru-RU" sz="2600" dirty="0" smtClean="0"/>
              <a:t>практическая работа</a:t>
            </a:r>
          </a:p>
          <a:p>
            <a:pPr>
              <a:buFontTx/>
              <a:buChar char="•"/>
            </a:pPr>
            <a:r>
              <a:rPr lang="ru-RU" sz="2600" dirty="0" smtClean="0"/>
              <a:t>самостоятельная работа</a:t>
            </a:r>
          </a:p>
          <a:p>
            <a:pPr>
              <a:buFontTx/>
              <a:buChar char="•"/>
            </a:pPr>
            <a:r>
              <a:rPr lang="ru-RU" sz="2600" dirty="0" smtClean="0"/>
              <a:t>контрольная работа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Обобщённая схема урока обобщающего повторения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Tahoma" pitchFamily="34" charset="0"/>
              <a:buNone/>
            </a:pPr>
            <a:r>
              <a:rPr lang="ru-RU" sz="2000" dirty="0" smtClean="0"/>
              <a:t>1. Организационный момент</a:t>
            </a:r>
          </a:p>
          <a:p>
            <a:pPr>
              <a:buFont typeface="Tahoma" pitchFamily="34" charset="0"/>
              <a:buNone/>
            </a:pPr>
            <a:r>
              <a:rPr lang="ru-RU" sz="2000" dirty="0" smtClean="0"/>
              <a:t>2. Вступительная часть: определение темы, цели, задач урока и мотивация учебной деятельности</a:t>
            </a:r>
          </a:p>
          <a:p>
            <a:pPr>
              <a:buFont typeface="Tahoma" pitchFamily="34" charset="0"/>
              <a:buNone/>
            </a:pPr>
            <a:r>
              <a:rPr lang="ru-RU" sz="2000" dirty="0" smtClean="0"/>
              <a:t>3. Основная часть:</a:t>
            </a:r>
          </a:p>
          <a:p>
            <a:pPr>
              <a:buFontTx/>
              <a:buChar char="•"/>
            </a:pPr>
            <a:r>
              <a:rPr lang="ru-RU" sz="2000" dirty="0" smtClean="0"/>
              <a:t>воспроизведение и коррекция опорных знаний</a:t>
            </a:r>
          </a:p>
          <a:p>
            <a:pPr>
              <a:buFontTx/>
              <a:buChar char="•"/>
            </a:pPr>
            <a:r>
              <a:rPr lang="ru-RU" sz="2000" dirty="0" smtClean="0"/>
              <a:t>повторение и анализ основных фактов, событий, явлений</a:t>
            </a:r>
          </a:p>
          <a:p>
            <a:pPr>
              <a:buFontTx/>
              <a:buChar char="•"/>
            </a:pPr>
            <a:r>
              <a:rPr lang="ru-RU" sz="2000" dirty="0" smtClean="0"/>
              <a:t>обобщение и систематизация понятий, усвоение системы знаний и их применение для объяснения новых фактов и выполнения практических заданий</a:t>
            </a:r>
          </a:p>
          <a:p>
            <a:pPr>
              <a:buFontTx/>
              <a:buChar char="•"/>
            </a:pPr>
            <a:r>
              <a:rPr lang="ru-RU" sz="2000" dirty="0" smtClean="0"/>
              <a:t>усвоение ведущих идей и основных теорий на основе широкой систематизации знаний</a:t>
            </a:r>
          </a:p>
          <a:p>
            <a:pPr>
              <a:buFont typeface="Tahoma" pitchFamily="34" charset="0"/>
              <a:buNone/>
            </a:pPr>
            <a:r>
              <a:rPr lang="ru-RU" sz="2000" dirty="0" smtClean="0"/>
              <a:t>4. Домашнее задание</a:t>
            </a:r>
          </a:p>
          <a:p>
            <a:pPr>
              <a:buFont typeface="Tahoma" pitchFamily="34" charset="0"/>
              <a:buNone/>
            </a:pPr>
            <a:r>
              <a:rPr lang="ru-RU" sz="2000" dirty="0" smtClean="0"/>
              <a:t>5. Заключительная часть. Подведение итогов урока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Обобщённая схема урока проверки и контроля знаний, умений, навыков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Tahoma" pitchFamily="34" charset="0"/>
              <a:buNone/>
            </a:pPr>
            <a:r>
              <a:rPr lang="ru-RU" dirty="0" smtClean="0"/>
              <a:t>1. Организационный момент</a:t>
            </a:r>
          </a:p>
          <a:p>
            <a:pPr>
              <a:buFont typeface="Tahoma" pitchFamily="34" charset="0"/>
              <a:buNone/>
            </a:pPr>
            <a:r>
              <a:rPr lang="ru-RU" dirty="0" smtClean="0"/>
              <a:t>2. Вступительная часть: ознакомление с целью и задачами урока, инструктаж учащихся по организации работы на уроке</a:t>
            </a:r>
          </a:p>
          <a:p>
            <a:pPr>
              <a:buFont typeface="Tahoma" pitchFamily="34" charset="0"/>
              <a:buNone/>
            </a:pPr>
            <a:r>
              <a:rPr lang="ru-RU" dirty="0" smtClean="0"/>
              <a:t>3. Основная часть:</a:t>
            </a:r>
          </a:p>
          <a:p>
            <a:pPr>
              <a:buFontTx/>
              <a:buChar char="•"/>
            </a:pPr>
            <a:r>
              <a:rPr lang="ru-RU" dirty="0" smtClean="0"/>
              <a:t>проверка знаний учащимися фактического материала и их умений раскрывать элементарные внешние связи в предметах и явлениях</a:t>
            </a:r>
          </a:p>
          <a:p>
            <a:pPr>
              <a:buFontTx/>
              <a:buChar char="•"/>
            </a:pPr>
            <a:r>
              <a:rPr lang="ru-RU" dirty="0" smtClean="0"/>
              <a:t>проверка знаний учащимися основных понятий, правил, законов и умений объяснять их сущность, аргументировать свои суждения и приводить примеры</a:t>
            </a:r>
          </a:p>
          <a:p>
            <a:pPr>
              <a:buFontTx/>
              <a:buChar char="•"/>
            </a:pPr>
            <a:r>
              <a:rPr lang="ru-RU" dirty="0" smtClean="0"/>
              <a:t>проверка умений учащихся самостоятельно применять знания в стандартных условиях</a:t>
            </a:r>
          </a:p>
          <a:p>
            <a:pPr>
              <a:buFontTx/>
              <a:buChar char="•"/>
            </a:pPr>
            <a:r>
              <a:rPr lang="ru-RU" dirty="0" smtClean="0"/>
              <a:t>проверка умений учащихся применять знания в измененных, нестандартных условиях</a:t>
            </a:r>
          </a:p>
          <a:p>
            <a:pPr>
              <a:buFont typeface="Tahoma" pitchFamily="34" charset="0"/>
              <a:buNone/>
            </a:pPr>
            <a:r>
              <a:rPr lang="ru-RU" dirty="0" smtClean="0"/>
              <a:t>4. Домашнее задание</a:t>
            </a:r>
          </a:p>
          <a:p>
            <a:pPr>
              <a:buFont typeface="Tahoma" pitchFamily="34" charset="0"/>
              <a:buNone/>
            </a:pPr>
            <a:r>
              <a:rPr lang="ru-RU" dirty="0" smtClean="0"/>
              <a:t>5. Заключительная часть. Подведение итогов урока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Основные формы тестовых заданий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94654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sz="2400" dirty="0" smtClean="0"/>
              <a:t>закрытая форма, в которой тестируемые выбирают правильные ответы из нескольких предложенных</a:t>
            </a:r>
          </a:p>
          <a:p>
            <a:pPr>
              <a:buFontTx/>
              <a:buChar char="•"/>
            </a:pPr>
            <a:r>
              <a:rPr lang="ru-RU" sz="2400" dirty="0" smtClean="0"/>
              <a:t>открытая форма, где ответы дают сами испытуемые</a:t>
            </a:r>
          </a:p>
          <a:p>
            <a:pPr>
              <a:buFontTx/>
              <a:buChar char="•"/>
            </a:pPr>
            <a:r>
              <a:rPr lang="ru-RU" sz="2400" dirty="0" smtClean="0"/>
              <a:t>на соответствие, при ответе на которые элементам одного множества требуется поставить в соответствие элементы другого множества</a:t>
            </a:r>
          </a:p>
          <a:p>
            <a:pPr>
              <a:buFontTx/>
              <a:buChar char="•"/>
            </a:pPr>
            <a:r>
              <a:rPr lang="ru-RU" sz="2400" dirty="0" smtClean="0"/>
              <a:t>на установление правильной последовательности, в которых устанавливается требуемая заданием последовательность действий, операций, вычислений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Интерактивность модулей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329612" cy="489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2357454"/>
                <a:gridCol w="3000398"/>
                <a:gridCol w="168587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интерактивности модуля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Описание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от общего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ЭУМ</a:t>
                      </a:r>
                    </a:p>
                  </a:txBody>
                  <a:tcPr marL="96520" marR="96520" marT="45726" marB="4572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Условно-пассивный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Чтение текста, просмотр графики и видео, прослушивание звука. 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10–30 %</a:t>
                      </a:r>
                    </a:p>
                  </a:txBody>
                  <a:tcPr marL="96520" marR="96520" marT="45726" marB="4572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Активный 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Навигация по гиперссылкам, просмотр трехмерных объектов, задания на выбор варианта ответа и другие простейшие формы. 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45–80 %</a:t>
                      </a:r>
                    </a:p>
                  </a:txBody>
                  <a:tcPr marL="96520" marR="96520" marT="45726" marB="4572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Деятельностный 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Задание на ввод численного ответа, перемещение и совмещение объектов, работа с интерактивными моделями.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10–25 %</a:t>
                      </a:r>
                    </a:p>
                  </a:txBody>
                  <a:tcPr marL="96520" marR="96520" marT="45726" marB="4572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Исследовательский 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Работа с виртуальными лабораториями.</a:t>
                      </a:r>
                    </a:p>
                  </a:txBody>
                  <a:tcPr marL="96520" marR="9652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66D3C"/>
                        </a:buClr>
                        <a:buSzPct val="120000"/>
                        <a:buFont typeface="Tahoma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 5 %</a:t>
                      </a:r>
                    </a:p>
                  </a:txBody>
                  <a:tcPr marL="96520" marR="96520" marT="45726" marB="45726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Варианты параметризации</a:t>
            </a:r>
            <a:br>
              <a:rPr lang="ru-RU" sz="2400" b="1" dirty="0" smtClean="0"/>
            </a:br>
            <a:r>
              <a:rPr lang="ru-RU" sz="2400" b="1" dirty="0" smtClean="0"/>
              <a:t>заданий ЭУМ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sz="2400" dirty="0" smtClean="0"/>
              <a:t>варьирование численных значений в задачах, которые будут новыми при каждом открытии модуля</a:t>
            </a:r>
          </a:p>
          <a:p>
            <a:pPr>
              <a:buFontTx/>
              <a:buChar char="•"/>
            </a:pPr>
            <a:r>
              <a:rPr lang="ru-RU" sz="2400" dirty="0" smtClean="0"/>
              <a:t>перемешивание </a:t>
            </a:r>
            <a:r>
              <a:rPr lang="ru-RU" sz="2400" dirty="0" err="1" smtClean="0"/>
              <a:t>дистракторов</a:t>
            </a:r>
            <a:r>
              <a:rPr lang="ru-RU" sz="2400" dirty="0" smtClean="0"/>
              <a:t> (вариантов ответов на тестовые задания)</a:t>
            </a:r>
          </a:p>
          <a:p>
            <a:pPr>
              <a:buFontTx/>
              <a:buChar char="•"/>
            </a:pPr>
            <a:r>
              <a:rPr lang="ru-RU" sz="2400" dirty="0" smtClean="0"/>
              <a:t>изменение рисунков в задачах, меняющих принципиально ее решение, например, брусок, кирпич, мяч, пуля</a:t>
            </a:r>
          </a:p>
          <a:p>
            <a:pPr>
              <a:buFontTx/>
              <a:buChar char="•"/>
            </a:pPr>
            <a:r>
              <a:rPr lang="ru-RU" sz="2400" dirty="0" smtClean="0"/>
              <a:t>изменение рисунков в заданиях по проверке знаний изображений оборудования, приборов, структуры процессов, сортировку</a:t>
            </a:r>
          </a:p>
          <a:p>
            <a:pPr>
              <a:buFontTx/>
              <a:buChar char="•"/>
            </a:pPr>
            <a:r>
              <a:rPr lang="ru-RU" sz="2400" dirty="0" smtClean="0"/>
              <a:t>подстановка совершенно других заданий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682" y="214290"/>
            <a:ext cx="8777318" cy="838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Шаг 1 модуля</a:t>
            </a:r>
            <a:br>
              <a:rPr lang="ru-RU" sz="2400" b="1" dirty="0" smtClean="0"/>
            </a:br>
            <a:r>
              <a:rPr lang="ru-RU" sz="2200" b="1" dirty="0" smtClean="0"/>
              <a:t>«Действия с обыкновенными и десятичными дробями»</a:t>
            </a:r>
            <a:endParaRPr lang="ru-RU" sz="2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68" y="1428736"/>
            <a:ext cx="8273173" cy="465138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Шаг 2 модуля</a:t>
            </a:r>
            <a:br>
              <a:rPr lang="ru-RU" sz="2400" b="1" dirty="0" smtClean="0"/>
            </a:br>
            <a:r>
              <a:rPr lang="ru-RU" sz="2200" b="1" dirty="0" smtClean="0"/>
              <a:t>«Действия с обыкновенными и десятичными дробями»</a:t>
            </a:r>
            <a:endParaRPr lang="ru-RU" sz="2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158" y="1554163"/>
            <a:ext cx="8050083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427476938007F45BBCC96C8B65B91AE" ma:contentTypeVersion="1" ma:contentTypeDescription="Создание документа." ma:contentTypeScope="" ma:versionID="fe87e4c1dc1208696a06e68365c24c19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_dlc_DocId xmlns="c71519f2-859d-46c1-a1b6-2941efed936d">T4CTUPCNHN5M-170529690-3</_dlc_DocId>
    <_dlc_DocIdUrl xmlns="c71519f2-859d-46c1-a1b6-2941efed936d">
      <Url>http://edu-sps.koiro.local/chuhloma/jarov/_layouts/15/DocIdRedir.aspx?ID=T4CTUPCNHN5M-170529690-3</Url>
      <Description>T4CTUPCNHN5M-170529690-3</Description>
    </_dlc_DocIdUrl>
  </documentManagement>
</p:properties>
</file>

<file path=customXml/itemProps1.xml><?xml version="1.0" encoding="utf-8"?>
<ds:datastoreItem xmlns:ds="http://schemas.openxmlformats.org/officeDocument/2006/customXml" ds:itemID="{FF6EE9CF-ED1C-45CB-942D-F9974A801D15}"/>
</file>

<file path=customXml/itemProps2.xml><?xml version="1.0" encoding="utf-8"?>
<ds:datastoreItem xmlns:ds="http://schemas.openxmlformats.org/officeDocument/2006/customXml" ds:itemID="{4B936FD5-C906-4633-A476-F53DBFFE797D}"/>
</file>

<file path=customXml/itemProps3.xml><?xml version="1.0" encoding="utf-8"?>
<ds:datastoreItem xmlns:ds="http://schemas.openxmlformats.org/officeDocument/2006/customXml" ds:itemID="{194B3D65-5CDA-4187-B498-2CC4EBE8C614}"/>
</file>

<file path=customXml/itemProps4.xml><?xml version="1.0" encoding="utf-8"?>
<ds:datastoreItem xmlns:ds="http://schemas.openxmlformats.org/officeDocument/2006/customXml" ds:itemID="{3D9A454F-FC90-4FCD-89F0-989BDB390A9F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735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Подготовка и проведение уроков  по математике в основной школе  на основе ЭОР</vt:lpstr>
      <vt:lpstr>Формы урока обобщения и контроля  знаний, умений и навыков</vt:lpstr>
      <vt:lpstr>Обобщённая схема урока обобщающего повторения</vt:lpstr>
      <vt:lpstr>Обобщённая схема урока проверки и контроля знаний, умений, навыков </vt:lpstr>
      <vt:lpstr>Основные формы тестовых заданий</vt:lpstr>
      <vt:lpstr>Интерактивность модулей </vt:lpstr>
      <vt:lpstr>Варианты параметризации заданий ЭУМ</vt:lpstr>
      <vt:lpstr>Шаг 1 модуля «Действия с обыкновенными и десятичными дробями»</vt:lpstr>
      <vt:lpstr>Шаг 2 модуля «Действия с обыкновенными и десятичными дробями»</vt:lpstr>
      <vt:lpstr>Шаг 3 модуля «Действия с обыкновенными и десятичными дробями»</vt:lpstr>
      <vt:lpstr>Статистика модуля «Действия с обыкновенными и десятичными дробями»</vt:lpstr>
      <vt:lpstr>Примеры тестовых заданий </vt:lpstr>
      <vt:lpstr>Примеры тестовых заданий</vt:lpstr>
      <vt:lpstr>Общая последовательность действий педагога           для подготовки урока обобщения</vt:lpstr>
      <vt:lpstr>Общая последовательность действий педагога  для подготовки урока контроля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проведение уроков по математике в основной школе на основе ЭОР</dc:title>
  <dc:creator>Ира</dc:creator>
  <cp:lastModifiedBy>Ира</cp:lastModifiedBy>
  <cp:revision>4</cp:revision>
  <dcterms:created xsi:type="dcterms:W3CDTF">2012-05-09T05:58:36Z</dcterms:created>
  <dcterms:modified xsi:type="dcterms:W3CDTF">2012-05-09T06:31:41Z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0x0101008427476938007F45BBCC96C8B65B91AE</vt:lpwstr>
  </property>
  <property fmtid="{D5CDD505-2E9C-101B-9397-08002B2CF9AE}" pid="3" name="_dlc_DocIdItemGuid">
    <vt:lpwstr>bcf2ecd5-35af-4559-985c-4e3863781f8d</vt:lpwstr>
  </property>
</Properties>
</file>