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7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4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E924-CA1C-4A33-AEC9-EF125043E2C5}" type="datetimeFigureOut">
              <a:rPr lang="ru-RU" smtClean="0"/>
              <a:t>08.04.2012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01C4-82C9-496A-9DB9-914C6625E6A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E924-CA1C-4A33-AEC9-EF125043E2C5}" type="datetimeFigureOut">
              <a:rPr lang="ru-RU" smtClean="0"/>
              <a:t>08.04.2012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01C4-82C9-496A-9DB9-914C6625E6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E924-CA1C-4A33-AEC9-EF125043E2C5}" type="datetimeFigureOut">
              <a:rPr lang="ru-RU" smtClean="0"/>
              <a:t>08.04.2012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01C4-82C9-496A-9DB9-914C6625E6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E924-CA1C-4A33-AEC9-EF125043E2C5}" type="datetimeFigureOut">
              <a:rPr lang="ru-RU" smtClean="0"/>
              <a:t>08.04.2012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01C4-82C9-496A-9DB9-914C6625E6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E924-CA1C-4A33-AEC9-EF125043E2C5}" type="datetimeFigureOut">
              <a:rPr lang="ru-RU" smtClean="0"/>
              <a:t>08.04.2012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01C4-82C9-496A-9DB9-914C6625E6A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E924-CA1C-4A33-AEC9-EF125043E2C5}" type="datetimeFigureOut">
              <a:rPr lang="ru-RU" smtClean="0"/>
              <a:t>08.04.2012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01C4-82C9-496A-9DB9-914C6625E6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E924-CA1C-4A33-AEC9-EF125043E2C5}" type="datetimeFigureOut">
              <a:rPr lang="ru-RU" smtClean="0"/>
              <a:t>08.04.2012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01C4-82C9-496A-9DB9-914C6625E6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E924-CA1C-4A33-AEC9-EF125043E2C5}" type="datetimeFigureOut">
              <a:rPr lang="ru-RU" smtClean="0"/>
              <a:t>08.04.2012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01C4-82C9-496A-9DB9-914C6625E6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E924-CA1C-4A33-AEC9-EF125043E2C5}" type="datetimeFigureOut">
              <a:rPr lang="ru-RU" smtClean="0"/>
              <a:t>08.04.2012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01C4-82C9-496A-9DB9-914C6625E6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E924-CA1C-4A33-AEC9-EF125043E2C5}" type="datetimeFigureOut">
              <a:rPr lang="ru-RU" smtClean="0"/>
              <a:t>08.04.2012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01C4-82C9-496A-9DB9-914C6625E6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E924-CA1C-4A33-AEC9-EF125043E2C5}" type="datetimeFigureOut">
              <a:rPr lang="ru-RU" smtClean="0"/>
              <a:t>08.04.2012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F1401C4-82C9-496A-9DB9-914C6625E6A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05E924-CA1C-4A33-AEC9-EF125043E2C5}" type="datetimeFigureOut">
              <a:rPr lang="ru-RU" smtClean="0"/>
              <a:t>08.04.2012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F1401C4-82C9-496A-9DB9-914C6625E6A7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Использование ЭОР в процессе обучения в основной школе.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3929066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Математика</a:t>
            </a:r>
            <a:endParaRPr lang="ru-RU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0" y="128586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Содержание «Развивающего программного комплекса «КИТ – математика 5-6»</a:t>
            </a:r>
            <a:r>
              <a:rPr lang="ru-RU" sz="4000" dirty="0" smtClean="0"/>
              <a:t> </a:t>
            </a:r>
          </a:p>
        </p:txBody>
      </p:sp>
      <p:sp>
        <p:nvSpPr>
          <p:cNvPr id="5" name="Rectangle 3"/>
          <p:cNvSpPr>
            <a:spLocks noGrp="1"/>
          </p:cNvSpPr>
          <p:nvPr>
            <p:ph idx="1"/>
          </p:nvPr>
        </p:nvSpPr>
        <p:spPr>
          <a:xfrm>
            <a:off x="357158" y="2643182"/>
            <a:ext cx="8229600" cy="3708098"/>
          </a:xfrm>
        </p:spPr>
        <p:txBody>
          <a:bodyPr/>
          <a:lstStyle/>
          <a:p>
            <a:pPr>
              <a:buFontTx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программы</a:t>
            </a:r>
          </a:p>
          <a:p>
            <a:pPr>
              <a:buFontTx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математическая игротека</a:t>
            </a:r>
          </a:p>
          <a:p>
            <a:pPr>
              <a:buFontTx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конструктор алгоритмов</a:t>
            </a:r>
          </a:p>
          <a:p>
            <a:pPr>
              <a:buFontTx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библиотека мультфильмов</a:t>
            </a:r>
          </a:p>
          <a:p>
            <a:pPr>
              <a:buFontTx/>
              <a:buChar char="•"/>
            </a:pP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</a:rPr>
              <a:t>моделятор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Tx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электронный справочник</a:t>
            </a:r>
          </a:p>
          <a:p>
            <a:pPr>
              <a:buFontTx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локальные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</a:rPr>
              <a:t>веб-сайты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Tx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тестовая система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70410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«Электронный справочник»</a:t>
            </a: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7550" y="1462094"/>
            <a:ext cx="6387722" cy="511017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70410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«Мультфильмы»</a:t>
            </a: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5151" y="1428737"/>
            <a:ext cx="6697311" cy="5357849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77554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«Конструктор алгоритмов»</a:t>
            </a: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5568" y="1342221"/>
            <a:ext cx="6805456" cy="544436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77554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«</a:t>
            </a:r>
            <a:r>
              <a:rPr lang="ru-RU" sz="4000" b="1" dirty="0" err="1" smtClean="0"/>
              <a:t>Моделятор</a:t>
            </a:r>
            <a:r>
              <a:rPr lang="ru-RU" sz="4000" b="1" dirty="0" smtClean="0"/>
              <a:t>»</a:t>
            </a: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5568" y="1270783"/>
            <a:ext cx="6805456" cy="544436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 </a:t>
            </a:r>
            <a:r>
              <a:rPr lang="ru-RU" sz="4000" b="1" dirty="0" smtClean="0"/>
              <a:t>Исследовательский модуль</a:t>
            </a:r>
            <a:br>
              <a:rPr lang="ru-RU" sz="4000" b="1" dirty="0" smtClean="0"/>
            </a:br>
            <a:r>
              <a:rPr lang="ru-RU" sz="4000" b="1" dirty="0" smtClean="0"/>
              <a:t>«Ахиллес и черепаха»</a:t>
            </a: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440" y="1785926"/>
            <a:ext cx="8640278" cy="4857784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214282" y="642918"/>
            <a:ext cx="86868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Исследовательский модуль «Взаимное расположение двух окружностей»</a:t>
            </a: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004" y="1935163"/>
            <a:ext cx="8374838" cy="4708547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93909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Общая последовательность действий </a:t>
            </a:r>
            <a:r>
              <a:rPr lang="ru-RU" sz="3200" b="1" dirty="0" smtClean="0"/>
              <a:t>педагога</a:t>
            </a:r>
            <a:r>
              <a:rPr lang="en-US" sz="3200" b="1" dirty="0" smtClean="0"/>
              <a:t>  </a:t>
            </a:r>
            <a:r>
              <a:rPr lang="ru-RU" sz="3200" b="1" dirty="0" smtClean="0"/>
              <a:t> </a:t>
            </a:r>
            <a:r>
              <a:rPr lang="ru-RU" sz="3200" b="1" dirty="0" smtClean="0"/>
              <a:t>для подготовки исследовательской </a:t>
            </a:r>
            <a:r>
              <a:rPr lang="en-US" sz="3200" b="1" dirty="0" smtClean="0"/>
              <a:t>      </a:t>
            </a:r>
            <a:r>
              <a:rPr lang="ru-RU" sz="3200" b="1" dirty="0" smtClean="0"/>
              <a:t>деятельности </a:t>
            </a:r>
            <a:r>
              <a:rPr lang="ru-RU" sz="3200" b="1" dirty="0" smtClean="0"/>
              <a:t>учащихся</a:t>
            </a:r>
          </a:p>
        </p:txBody>
      </p:sp>
      <p:sp>
        <p:nvSpPr>
          <p:cNvPr id="5" name="Rectangle 3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857784"/>
          </a:xfrm>
        </p:spPr>
        <p:txBody>
          <a:bodyPr>
            <a:normAutofit fontScale="92500" lnSpcReduction="10000"/>
          </a:bodyPr>
          <a:lstStyle/>
          <a:p>
            <a:pPr>
              <a:buFont typeface="Tahoma" pitchFamily="34" charset="0"/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. Определить тип проекта, исследования (для тем проектов, исследований)</a:t>
            </a:r>
          </a:p>
          <a:p>
            <a:pPr>
              <a:buFont typeface="Tahoma" pitchFamily="34" charset="0"/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2. Определить цель выполнения каждой из предложенных работ</a:t>
            </a:r>
          </a:p>
          <a:p>
            <a:pPr>
              <a:buFont typeface="Tahoma" pitchFamily="34" charset="0"/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3. Определить виды деятельности учащихся при выполнении работ</a:t>
            </a:r>
          </a:p>
          <a:p>
            <a:pPr>
              <a:buFont typeface="Tahoma" pitchFamily="34" charset="0"/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4. Определить содержание, которое может быть освоено на основе работы с ЭОР</a:t>
            </a:r>
          </a:p>
          <a:p>
            <a:pPr>
              <a:buFont typeface="Tahoma" pitchFamily="34" charset="0"/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5. Определить виды деятельности, которые могут быть выполнены на основе работы с ЭОР</a:t>
            </a:r>
          </a:p>
          <a:p>
            <a:pPr>
              <a:buFont typeface="Tahoma" pitchFamily="34" charset="0"/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6. Отобрать ресурсы</a:t>
            </a:r>
          </a:p>
          <a:p>
            <a:pPr>
              <a:buFont typeface="Tahoma" pitchFamily="34" charset="0"/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7. Представить отобранные ресурсы в виде последовательности их выполнения с кратким описанием результатов деятельности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2071678"/>
            <a:ext cx="80724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</a:rPr>
              <a:t>Организация самостоятельной работы учащихся: урочная и внеурочной деятельность</a:t>
            </a:r>
            <a:endParaRPr lang="ru-RU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>
          <a:xfrm>
            <a:off x="358745" y="571480"/>
            <a:ext cx="8785255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Необходимость самостоятельной деятельности учащихся в ФГОС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2357430"/>
            <a:ext cx="80724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Стандартом второго поколения предусматривается достижение учащимися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метапредметных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результатов, включающих освоенные обучающимися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межпредметные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понятия и универсальные учебные действия (регулятивные, познавательные, коммуникативные УУД), способность их использования в учебной, познавательной и социальной практике, самостоятельность планирования и осуществления учебной деятельности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err="1" smtClean="0"/>
              <a:t>Метапредметные</a:t>
            </a:r>
            <a:r>
              <a:rPr lang="ru-RU" sz="4000" b="1" dirty="0" smtClean="0"/>
              <a:t> </a:t>
            </a:r>
            <a:r>
              <a:rPr lang="ru-RU" sz="4000" b="1" dirty="0" smtClean="0"/>
              <a:t>результаты обучения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5572140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умение самостоятельно определять цели своего обучения, развивать мотивы и интересы своей познавательной деятельности</a:t>
            </a:r>
          </a:p>
          <a:p>
            <a:pPr>
              <a:buFontTx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умение самостоятельно планировать пути  достижения целей, осознанно выбирать  наиболее эффективные способы решения учебных и познавательных задач</a:t>
            </a:r>
          </a:p>
          <a:p>
            <a:pPr>
              <a:buFontTx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умение осуществлять контроль своей деятельности в процессе достижения результата, владение основами самоконтроля, самооценки</a:t>
            </a:r>
          </a:p>
          <a:p>
            <a:pPr>
              <a:buFontTx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умение  определять понятия, создавать обобщения, устанавливать аналогии, классифицировать и делать выводы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/>
              <a:t>Направления учебно-исследовательской работы учащихся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000240"/>
            <a:ext cx="8501122" cy="4329130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урочная учебно-исследовательская деятельность учащихся: проблемные уроки; семинары; практические и лабораторные занятия; урочные проекты; международные проекты</a:t>
            </a:r>
          </a:p>
          <a:p>
            <a:pPr>
              <a:buFontTx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внеурочная учебно-исследовательская деятельность учащихся, которая является логическим продолжением урочной деятельности: реферативная работа; проектная работа по интересам; учебно-исследовательские работы; научные работы; интеллектуальные марафоны; олимпиады; конференции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70410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Анимационные ресурсы</a:t>
            </a: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0302" y="1214422"/>
            <a:ext cx="7183598" cy="532449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/>
              <a:t>Результаты работы школьников</a:t>
            </a:r>
            <a:br>
              <a:rPr lang="ru-RU" sz="4000" b="1" dirty="0" smtClean="0"/>
            </a:br>
            <a:r>
              <a:rPr lang="ru-RU" sz="4000" b="1" dirty="0" smtClean="0"/>
              <a:t>над учебным проектом</a:t>
            </a:r>
          </a:p>
        </p:txBody>
      </p:sp>
      <p:sp>
        <p:nvSpPr>
          <p:cNvPr id="6" name="Rectangle 3"/>
          <p:cNvSpPr>
            <a:spLocks noGrp="1"/>
          </p:cNvSpPr>
          <p:nvPr>
            <p:ph idx="1"/>
          </p:nvPr>
        </p:nvSpPr>
        <p:spPr>
          <a:xfrm>
            <a:off x="457200" y="2071678"/>
            <a:ext cx="8686800" cy="438912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появляется возможность осуществления приблизительных, «прикидочных» действий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зарождаются основы системного мышления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формируются навыки выдвижения гипотез, формирования проблем, поиска аргументов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развиваются творческие способности, воображение, фантазия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воспитываются целеустремленность и организованность, расчетливость и предприимчивость, способность ориентироваться в ситуации неопределенности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0" y="92867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Основные этапы организации групповой проектной деятельности учащихся</a:t>
            </a:r>
            <a:endParaRPr lang="ru-RU" sz="4000" dirty="0" smtClean="0"/>
          </a:p>
        </p:txBody>
      </p:sp>
      <p:sp>
        <p:nvSpPr>
          <p:cNvPr id="5" name="Rectangle 3"/>
          <p:cNvSpPr>
            <a:spLocks noGrp="1"/>
          </p:cNvSpPr>
          <p:nvPr>
            <p:ph idx="1"/>
          </p:nvPr>
        </p:nvSpPr>
        <p:spPr>
          <a:xfrm>
            <a:off x="357158" y="2571744"/>
            <a:ext cx="8229600" cy="3350908"/>
          </a:xfrm>
        </p:spPr>
        <p:txBody>
          <a:bodyPr/>
          <a:lstStyle/>
          <a:p>
            <a:pPr>
              <a:buFont typeface="Tahoma" pitchFamily="34" charset="0"/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1. подготовка к выполнению проекта</a:t>
            </a:r>
          </a:p>
          <a:p>
            <a:pPr>
              <a:buFont typeface="Tahoma" pitchFamily="34" charset="0"/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2. планирование работы</a:t>
            </a:r>
          </a:p>
          <a:p>
            <a:pPr>
              <a:buFont typeface="Tahoma" pitchFamily="34" charset="0"/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3. исследование</a:t>
            </a:r>
          </a:p>
          <a:p>
            <a:pPr>
              <a:buFont typeface="Tahoma" pitchFamily="34" charset="0"/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4. обобщение результатов</a:t>
            </a:r>
          </a:p>
          <a:p>
            <a:pPr>
              <a:buFont typeface="Tahoma" pitchFamily="34" charset="0"/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5. презентация</a:t>
            </a:r>
          </a:p>
          <a:p>
            <a:pPr>
              <a:buFont typeface="Tahoma" pitchFamily="34" charset="0"/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6. оценка результатов проектной деятельности и подведение итогов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63266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Пример лабораторных работ</a:t>
            </a: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6271" y="1357299"/>
            <a:ext cx="6680439" cy="5344352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427476938007F45BBCC96C8B65B91AE" ma:contentTypeVersion="1" ma:contentTypeDescription="Создание документа." ma:contentTypeScope="" ma:versionID="fe87e4c1dc1208696a06e68365c24c19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ffa5264f57cd45d0824f5e35b57f2a87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_dlc_DocId xmlns="c71519f2-859d-46c1-a1b6-2941efed936d">T4CTUPCNHN5M-170529690-1</_dlc_DocId>
    <_dlc_DocIdUrl xmlns="c71519f2-859d-46c1-a1b6-2941efed936d">
      <Url>http://edu-sps.koiro.local/chuhloma/jarov/_layouts/15/DocIdRedir.aspx?ID=T4CTUPCNHN5M-170529690-1</Url>
      <Description>T4CTUPCNHN5M-170529690-1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F14E24E-BEC0-41D8-A42E-E33B5B51B4C4}"/>
</file>

<file path=customXml/itemProps2.xml><?xml version="1.0" encoding="utf-8"?>
<ds:datastoreItem xmlns:ds="http://schemas.openxmlformats.org/officeDocument/2006/customXml" ds:itemID="{571DB834-7C10-4ACF-8467-DF4783DF2B0D}"/>
</file>

<file path=customXml/itemProps3.xml><?xml version="1.0" encoding="utf-8"?>
<ds:datastoreItem xmlns:ds="http://schemas.openxmlformats.org/officeDocument/2006/customXml" ds:itemID="{F7E3EEA3-F03B-466A-8375-8FE50BEB621C}"/>
</file>

<file path=customXml/itemProps4.xml><?xml version="1.0" encoding="utf-8"?>
<ds:datastoreItem xmlns:ds="http://schemas.openxmlformats.org/officeDocument/2006/customXml" ds:itemID="{D7786BBB-02F4-4E6E-BE55-4B1C5152A3C7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</TotalTime>
  <Words>400</Words>
  <Application>Microsoft Office PowerPoint</Application>
  <PresentationFormat>Экран (4:3)</PresentationFormat>
  <Paragraphs>51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Использование ЭОР в процессе обучения в основной школе. </vt:lpstr>
      <vt:lpstr>Слайд 2</vt:lpstr>
      <vt:lpstr>Слайд 3</vt:lpstr>
      <vt:lpstr>Метапредметные результаты обучения</vt:lpstr>
      <vt:lpstr>Направления учебно-исследовательской работы учащихся</vt:lpstr>
      <vt:lpstr>Анимационные ресурсы</vt:lpstr>
      <vt:lpstr>Результаты работы школьников над учебным проектом</vt:lpstr>
      <vt:lpstr>Основные этапы организации групповой проектной деятельности учащихся</vt:lpstr>
      <vt:lpstr>Пример лабораторных работ</vt:lpstr>
      <vt:lpstr>Содержание «Развивающего программного комплекса «КИТ – математика 5-6» </vt:lpstr>
      <vt:lpstr>«Электронный справочник»</vt:lpstr>
      <vt:lpstr>«Мультфильмы»</vt:lpstr>
      <vt:lpstr>«Конструктор алгоритмов»</vt:lpstr>
      <vt:lpstr>«Моделятор»</vt:lpstr>
      <vt:lpstr> Исследовательский модуль «Ахиллес и черепаха»</vt:lpstr>
      <vt:lpstr>Исследовательский модуль «Взаимное расположение двух окружностей»</vt:lpstr>
      <vt:lpstr>Общая последовательность действий педагога   для подготовки исследовательской       деятельности учащихся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ЭОР в процессе обучения в основной школе. </dc:title>
  <dc:creator>Admin</dc:creator>
  <cp:lastModifiedBy>Admin</cp:lastModifiedBy>
  <cp:revision>4</cp:revision>
  <dcterms:created xsi:type="dcterms:W3CDTF">2012-04-08T16:38:28Z</dcterms:created>
  <dcterms:modified xsi:type="dcterms:W3CDTF">2012-04-08T17:09:32Z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0x0101008427476938007F45BBCC96C8B65B91AE</vt:lpwstr>
  </property>
  <property fmtid="{D5CDD505-2E9C-101B-9397-08002B2CF9AE}" pid="3" name="_dlc_DocIdItemGuid">
    <vt:lpwstr>f08767d9-d155-4f20-a88c-3841f0d58c0b</vt:lpwstr>
  </property>
</Properties>
</file>