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0" r:id="rId2"/>
    <p:sldId id="258" r:id="rId3"/>
    <p:sldId id="291" r:id="rId4"/>
    <p:sldId id="269" r:id="rId5"/>
    <p:sldId id="268" r:id="rId6"/>
    <p:sldId id="297" r:id="rId7"/>
    <p:sldId id="293" r:id="rId8"/>
    <p:sldId id="292" r:id="rId9"/>
    <p:sldId id="294" r:id="rId10"/>
    <p:sldId id="295" r:id="rId11"/>
    <p:sldId id="279" r:id="rId12"/>
    <p:sldId id="296" r:id="rId13"/>
    <p:sldId id="301" r:id="rId14"/>
    <p:sldId id="304" r:id="rId15"/>
    <p:sldId id="298" r:id="rId16"/>
    <p:sldId id="299" r:id="rId17"/>
    <p:sldId id="300" r:id="rId18"/>
    <p:sldId id="302" r:id="rId19"/>
    <p:sldId id="305" r:id="rId20"/>
    <p:sldId id="303" r:id="rId21"/>
    <p:sldId id="287" r:id="rId22"/>
    <p:sldId id="284" r:id="rId23"/>
    <p:sldId id="286" r:id="rId24"/>
    <p:sldId id="262" r:id="rId25"/>
    <p:sldId id="267" r:id="rId26"/>
    <p:sldId id="281" r:id="rId27"/>
    <p:sldId id="306" r:id="rId28"/>
    <p:sldId id="30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9966"/>
    <a:srgbClr val="7099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varScale="1">
        <p:scale>
          <a:sx n="59" d="100"/>
          <a:sy n="59" d="100"/>
        </p:scale>
        <p:origin x="-8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1" descr="Copia de 12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3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
        <p:nvSpPr>
          <p:cNvPr id="8" name="WordArt 78"/>
          <p:cNvSpPr>
            <a:spLocks noChangeArrowheads="1" noChangeShapeType="1" noTextEdit="1"/>
          </p:cNvSpPr>
          <p:nvPr/>
        </p:nvSpPr>
        <p:spPr bwMode="auto">
          <a:xfrm>
            <a:off x="1785938" y="3643313"/>
            <a:ext cx="5214937" cy="433387"/>
          </a:xfrm>
          <a:prstGeom prst="rect">
            <a:avLst/>
          </a:prstGeom>
        </p:spPr>
        <p:txBody>
          <a:bodyPr wrap="none" fromWordArt="1">
            <a:prstTxWarp prst="textPlain">
              <a:avLst>
                <a:gd name="adj" fmla="val 50000"/>
              </a:avLst>
            </a:prstTxWarp>
          </a:bodyPr>
          <a:lstStyle/>
          <a:p>
            <a:pPr algn="ctr"/>
            <a:r>
              <a:rPr lang="es-ES" sz="3600" kern="10" dirty="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latin typeface="Gill Sans MT Condensed"/>
              </a:rPr>
              <a:t>Presentación</a:t>
            </a:r>
          </a:p>
        </p:txBody>
      </p:sp>
    </p:spTree>
  </p:cSld>
  <p:clrMapOvr>
    <a:masterClrMapping/>
  </p:clrMapOvr>
  <p:transition spd="med" advClick="0" advTm="8000">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lvl1pPr>
              <a:defRPr sz="3600" b="1" cap="none" spc="0">
                <a:ln w="11430">
                  <a:solidFill>
                    <a:sysClr val="windowText" lastClr="000000"/>
                  </a:solidFill>
                </a:ln>
                <a:solidFill>
                  <a:srgbClr val="FF9900"/>
                </a:solidFill>
                <a:effectLst>
                  <a:outerShdw blurRad="80000" dist="40000" dir="5040000" algn="tl">
                    <a:srgbClr val="000000">
                      <a:alpha val="30000"/>
                    </a:srgbClr>
                  </a:outerShdw>
                </a:effectLst>
                <a:latin typeface="Arial Black" pitchFamily="34" charset="0"/>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1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6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A1BBD4B-A6F5-4663-840B-CCCAE13BB34B}" type="datetimeFigureOut">
              <a:rPr lang="ru-RU" smtClean="0"/>
              <a:pPr/>
              <a:t>21.04.2012</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48E8289-DF32-47B1-B248-3BACED20BF38}" type="slidenum">
              <a:rPr lang="ru-RU" smtClean="0"/>
              <a:pPr/>
              <a:t>‹#›</a:t>
            </a:fld>
            <a:endParaRPr lang="ru-RU"/>
          </a:p>
        </p:txBody>
      </p:sp>
    </p:spTree>
  </p:cSld>
  <p:clrMapOvr>
    <a:masterClrMapping/>
  </p:clrMapOvr>
  <p:transition spd="med" advClick="0" advTm="8000">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2" descr="Imagen1"/>
          <p:cNvPicPr>
            <a:picLocks noChangeAspect="1" noChangeArrowheads="1"/>
          </p:cNvPicPr>
          <p:nvPr/>
        </p:nvPicPr>
        <p:blipFill>
          <a:blip r:embed="rId13" cstate="print">
            <a:lum contrast="6000"/>
          </a:blip>
          <a:srcRect/>
          <a:stretch>
            <a:fillRect/>
          </a:stretch>
        </p:blipFill>
        <p:spPr bwMode="auto">
          <a:xfrm>
            <a:off x="0" y="0"/>
            <a:ext cx="9144000" cy="6858000"/>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Haga clic para modificar el estilo de título del patrón</a:t>
            </a:r>
            <a:endParaRPr lang="ru-RU"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endParaRPr lang="ru-RU"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BBD4B-A6F5-4663-840B-CCCAE13BB34B}" type="datetimeFigureOut">
              <a:rPr lang="ru-RU" smtClean="0"/>
              <a:pPr/>
              <a:t>21.04.2012</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E8289-DF32-47B1-B248-3BACED20BF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8000">
    <p:strips dir="ru"/>
  </p:transition>
  <p:txStyles>
    <p:titleStyle>
      <a:lvl1pPr algn="ctr" defTabSz="914400" rtl="0" eaLnBrk="1" latinLnBrk="0" hangingPunct="1">
        <a:spcBef>
          <a:spcPct val="0"/>
        </a:spcBef>
        <a:buNone/>
        <a:defRPr sz="4400" kern="1200">
          <a:solidFill>
            <a:srgbClr val="FF66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arch.photo.qip.ru/?query=+%D0%BA%D0%B0%D1%82%D0%B0%D1%81%D1%82%D1%80%D0%BE%D1%84%D1%8B.%D1%87%D0%B5%D1%80%D0%BD%D0%BE%D0%B1%D1%8B%D0%BB%D1%8C&amp;i=1&amp;pg=15&amp;a=1&amp;cl=7&amp;g=0&amp;l=1"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357430"/>
            <a:ext cx="6215074" cy="1470025"/>
          </a:xfrm>
        </p:spPr>
        <p:txBody>
          <a:bodyPr>
            <a:normAutofit/>
          </a:bodyPr>
          <a:lstStyle/>
          <a:p>
            <a:r>
              <a:rPr lang="ru-RU" sz="8800" dirty="0" smtClean="0">
                <a:solidFill>
                  <a:schemeClr val="accent6">
                    <a:lumMod val="75000"/>
                  </a:schemeClr>
                </a:solidFill>
              </a:rPr>
              <a:t>Чернобыль</a:t>
            </a:r>
            <a:endParaRPr lang="ru-RU" sz="8800" dirty="0">
              <a:solidFill>
                <a:schemeClr val="accent6">
                  <a:lumMod val="75000"/>
                </a:schemeClr>
              </a:solidFill>
            </a:endParaRPr>
          </a:p>
        </p:txBody>
      </p:sp>
      <p:sp>
        <p:nvSpPr>
          <p:cNvPr id="3" name="Подзаголовок 2"/>
          <p:cNvSpPr>
            <a:spLocks noGrp="1"/>
          </p:cNvSpPr>
          <p:nvPr>
            <p:ph type="subTitle" idx="1"/>
          </p:nvPr>
        </p:nvSpPr>
        <p:spPr>
          <a:xfrm>
            <a:off x="357158" y="3857628"/>
            <a:ext cx="4786346" cy="2143140"/>
          </a:xfrm>
        </p:spPr>
        <p:txBody>
          <a:bodyPr>
            <a:noAutofit/>
          </a:bodyPr>
          <a:lstStyle/>
          <a:p>
            <a:pPr algn="l"/>
            <a:r>
              <a:rPr lang="ru-RU" sz="4400" dirty="0" smtClean="0">
                <a:solidFill>
                  <a:schemeClr val="accent6">
                    <a:lumMod val="75000"/>
                  </a:schemeClr>
                </a:solidFill>
              </a:rPr>
              <a:t>Вчера, </a:t>
            </a:r>
          </a:p>
          <a:p>
            <a:pPr algn="l"/>
            <a:r>
              <a:rPr lang="ru-RU" sz="4400" dirty="0" smtClean="0">
                <a:solidFill>
                  <a:schemeClr val="accent6">
                    <a:lumMod val="75000"/>
                  </a:schemeClr>
                </a:solidFill>
              </a:rPr>
              <a:t>	сегодня, </a:t>
            </a:r>
          </a:p>
          <a:p>
            <a:pPr algn="l"/>
            <a:r>
              <a:rPr lang="ru-RU" sz="4400" dirty="0" smtClean="0">
                <a:solidFill>
                  <a:schemeClr val="accent6">
                    <a:lumMod val="75000"/>
                  </a:schemeClr>
                </a:solidFill>
              </a:rPr>
              <a:t>			завтра</a:t>
            </a:r>
            <a:endParaRPr lang="ru-RU" sz="4400" dirty="0">
              <a:solidFill>
                <a:schemeClr val="accent6">
                  <a:lumMod val="75000"/>
                </a:schemeClr>
              </a:solidFill>
            </a:endParaRPr>
          </a:p>
        </p:txBody>
      </p:sp>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par>
                          <p:cTn id="10" fill="hold">
                            <p:stCondLst>
                              <p:cond delay="17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3">
                                            <p:txEl>
                                              <p:pRg st="1" end="1"/>
                                            </p:txEl>
                                          </p:spTgt>
                                        </p:tgtEl>
                                        <p:attrNameLst>
                                          <p:attrName>fill.type</p:attrName>
                                        </p:attrNameLst>
                                      </p:cBhvr>
                                      <p:to>
                                        <p:strVal val="solid"/>
                                      </p:to>
                                    </p:set>
                                  </p:childTnLst>
                                </p:cTn>
                              </p:par>
                            </p:childTnLst>
                          </p:cTn>
                        </p:par>
                        <p:par>
                          <p:cTn id="16" fill="hold">
                            <p:stCondLst>
                              <p:cond delay="40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5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50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43340" y="1142984"/>
            <a:ext cx="5000660" cy="46085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Из жерла реактора поднимался, </a:t>
            </a:r>
            <a:b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в несколько сотен метров высотой, столб продуктов горения, мощный поток газовой радиоактивности. </a:t>
            </a:r>
            <a:b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Из 190 тонн ядерного топлива </a:t>
            </a:r>
            <a:b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90% попало в атмосферу земли.</a:t>
            </a:r>
            <a:b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endPar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По данным ученых выброс </a:t>
            </a:r>
          </a:p>
          <a:p>
            <a:pPr marL="0" marR="0" lvl="0" indent="0" algn="ctr" defTabSz="914400" rtl="0" eaLnBrk="1" fontAlgn="auto" latinLnBrk="0" hangingPunct="1">
              <a:lnSpc>
                <a:spcPct val="100000"/>
              </a:lnSpc>
              <a:spcBef>
                <a:spcPct val="0"/>
              </a:spcBef>
              <a:buClrTx/>
              <a:buSzTx/>
              <a:buFontTx/>
              <a:buNone/>
              <a:tabLst/>
              <a:defRPr/>
            </a:pP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радионуклидов равен, по разным оценкам, четырем и более </a:t>
            </a:r>
            <a:r>
              <a:rPr kumimoji="0" lang="ru-RU" sz="2400" b="0" i="0" u="none" strike="noStrike" kern="1200" cap="none" spc="0" normalizeH="0" noProof="0" dirty="0" smtClean="0">
                <a:ln>
                  <a:noFill/>
                </a:ln>
                <a:solidFill>
                  <a:schemeClr val="bg1"/>
                </a:solidFill>
                <a:effectLst/>
                <a:uLnTx/>
                <a:uFillTx/>
                <a:latin typeface="Times New Roman" pitchFamily="18" charset="0"/>
                <a:ea typeface="+mj-ea"/>
                <a:cs typeface="+mj-cs"/>
              </a:rPr>
              <a:t> </a:t>
            </a:r>
            <a:r>
              <a:rPr kumimoji="0" lang="ru-RU" sz="2400" b="0" i="0" u="none" strike="noStrike" kern="1200" cap="none" spc="0" normalizeH="0" baseline="0" noProof="0" dirty="0" smtClean="0">
                <a:ln>
                  <a:noFill/>
                </a:ln>
                <a:solidFill>
                  <a:schemeClr val="bg1"/>
                </a:solidFill>
                <a:effectLst/>
                <a:uLnTx/>
                <a:uFillTx/>
                <a:latin typeface="Times New Roman" pitchFamily="18" charset="0"/>
                <a:ea typeface="+mj-ea"/>
                <a:cs typeface="+mj-cs"/>
              </a:rPr>
              <a:t>взрывам в Хиросиме.</a:t>
            </a:r>
            <a:r>
              <a:rPr kumimoji="0" lang="ru-RU" sz="4400" b="0" i="0" u="none" strike="noStrike" kern="1200" cap="none" spc="0" normalizeH="0" baseline="0" noProof="0" dirty="0" smtClean="0">
                <a:ln>
                  <a:noFill/>
                </a:ln>
                <a:solidFill>
                  <a:schemeClr val="bg1"/>
                </a:solidFill>
                <a:effectLst/>
                <a:uLnTx/>
                <a:uFillTx/>
                <a:latin typeface="+mj-lt"/>
                <a:ea typeface="+mj-ea"/>
                <a:cs typeface="+mj-cs"/>
              </a:rPr>
              <a:t> </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3" descr="tsernlogo3"/>
          <p:cNvPicPr>
            <a:picLocks noChangeAspect="1" noChangeArrowheads="1"/>
          </p:cNvPicPr>
          <p:nvPr/>
        </p:nvPicPr>
        <p:blipFill>
          <a:blip r:embed="rId2"/>
          <a:srcRect/>
          <a:stretch>
            <a:fillRect/>
          </a:stretch>
        </p:blipFill>
        <p:spPr bwMode="auto">
          <a:xfrm>
            <a:off x="214314" y="1142984"/>
            <a:ext cx="4000496" cy="4953014"/>
          </a:xfrm>
          <a:prstGeom prst="rect">
            <a:avLst/>
          </a:prstGeom>
          <a:noFill/>
        </p:spPr>
      </p:pic>
    </p:spTree>
  </p:cSld>
  <p:clrMapOvr>
    <a:masterClrMapping/>
  </p:clrMapOvr>
  <p:transition spd="med" advClick="0" advTm="8000">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738" y="214290"/>
            <a:ext cx="7615262" cy="1143000"/>
          </a:xfrm>
        </p:spPr>
        <p:txBody>
          <a:bodyPr/>
          <a:lstStyle/>
          <a:p>
            <a:r>
              <a:rPr lang="ru-RU" dirty="0" smtClean="0"/>
              <a:t>Что произошло в ту ночь</a:t>
            </a:r>
            <a:r>
              <a:rPr lang="en-US" dirty="0" smtClean="0"/>
              <a:t>?</a:t>
            </a:r>
            <a:endParaRPr lang="ru-RU" dirty="0"/>
          </a:p>
        </p:txBody>
      </p:sp>
      <p:sp>
        <p:nvSpPr>
          <p:cNvPr id="3" name="Содержимое 2"/>
          <p:cNvSpPr>
            <a:spLocks noGrp="1"/>
          </p:cNvSpPr>
          <p:nvPr>
            <p:ph sz="half" idx="1"/>
          </p:nvPr>
        </p:nvSpPr>
        <p:spPr>
          <a:xfrm>
            <a:off x="0" y="1214422"/>
            <a:ext cx="4000496" cy="3286148"/>
          </a:xfrm>
        </p:spPr>
        <p:txBody>
          <a:bodyPr>
            <a:normAutofit/>
          </a:bodyPr>
          <a:lstStyle/>
          <a:p>
            <a:pPr algn="just">
              <a:buNone/>
            </a:pPr>
            <a:r>
              <a:rPr lang="ru-RU" dirty="0" smtClean="0"/>
              <a:t>    </a:t>
            </a:r>
            <a:r>
              <a:rPr lang="ru-RU" sz="2400" dirty="0" smtClean="0"/>
              <a:t>В ту ночь проводилось испытание реактора на безопасность.</a:t>
            </a:r>
          </a:p>
          <a:p>
            <a:pPr algn="just">
              <a:buNone/>
            </a:pPr>
            <a:r>
              <a:rPr lang="ru-RU" sz="2400" dirty="0" smtClean="0"/>
              <a:t>     Между операторами разгорелся судьбоносный спор, о мощности при которой безопасно проводить испытание.</a:t>
            </a:r>
          </a:p>
        </p:txBody>
      </p:sp>
      <p:pic>
        <p:nvPicPr>
          <p:cNvPr id="5" name="Содержимое 4" descr="CTRLROOM.JPG"/>
          <p:cNvPicPr>
            <a:picLocks noChangeAspect="1"/>
          </p:cNvPicPr>
          <p:nvPr/>
        </p:nvPicPr>
        <p:blipFill>
          <a:blip r:embed="rId2" cstate="print"/>
          <a:stretch>
            <a:fillRect/>
          </a:stretch>
        </p:blipFill>
        <p:spPr>
          <a:xfrm>
            <a:off x="4214810" y="1214422"/>
            <a:ext cx="4714908" cy="3376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285720" y="4549700"/>
            <a:ext cx="8572560" cy="2308324"/>
          </a:xfrm>
          <a:prstGeom prst="rect">
            <a:avLst/>
          </a:prstGeom>
        </p:spPr>
        <p:txBody>
          <a:bodyPr wrap="square">
            <a:spAutoFit/>
          </a:bodyPr>
          <a:lstStyle/>
          <a:p>
            <a:pPr algn="ctr"/>
            <a:r>
              <a:rPr lang="ru-RU" sz="2400" dirty="0" smtClean="0">
                <a:solidFill>
                  <a:schemeClr val="bg1"/>
                </a:solidFill>
              </a:rPr>
              <a:t>Эксперимент должен был проводиться на мощности 700-1000 МВт, однако по приказу  Анатолия Дятлова была выбрана мощность 200 МВт. Это его ошибочное решение привело к расплавлению защитной оболочки и взрыву реактора</a:t>
            </a:r>
          </a:p>
          <a:p>
            <a:pPr algn="ctr"/>
            <a:r>
              <a:rPr lang="ru-RU" sz="2400" dirty="0" smtClean="0">
                <a:solidFill>
                  <a:schemeClr val="bg1"/>
                </a:solidFill>
              </a:rPr>
              <a:t>В результате произошел  мощный выброс  радиоактивных осадков. </a:t>
            </a:r>
          </a:p>
        </p:txBody>
      </p:sp>
      <p:pic>
        <p:nvPicPr>
          <p:cNvPr id="8" name="Picture 2"/>
          <p:cNvPicPr>
            <a:picLocks noGrp="1" noChangeAspect="1" noChangeArrowheads="1"/>
          </p:cNvPicPr>
          <p:nvPr>
            <p:ph idx="1"/>
          </p:nvPr>
        </p:nvPicPr>
        <p:blipFill>
          <a:blip r:embed="rId3" cstate="email"/>
          <a:srcRect/>
          <a:stretch>
            <a:fillRect/>
          </a:stretch>
        </p:blipFill>
        <p:spPr>
          <a:xfrm>
            <a:off x="4143372" y="1357298"/>
            <a:ext cx="4857021" cy="3286124"/>
          </a:xfrm>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5" descr="-god-nazad-proizoshla-avarija-na-chernobylskoj-aes-foto_19003_s__6.jpg"/>
          <p:cNvPicPr>
            <a:picLocks noChangeAspect="1"/>
          </p:cNvPicPr>
          <p:nvPr/>
        </p:nvPicPr>
        <p:blipFill>
          <a:blip r:embed="rId2"/>
          <a:srcRect/>
          <a:stretch>
            <a:fillRect/>
          </a:stretch>
        </p:blipFill>
        <p:spPr>
          <a:xfrm>
            <a:off x="5214967" y="1214422"/>
            <a:ext cx="3571875" cy="4346575"/>
          </a:xfrm>
          <a:prstGeom prst="rect">
            <a:avLst/>
          </a:prstGeom>
        </p:spPr>
      </p:pic>
      <p:sp>
        <p:nvSpPr>
          <p:cNvPr id="6" name="Rectangle 3"/>
          <p:cNvSpPr txBox="1">
            <a:spLocks noChangeArrowheads="1"/>
          </p:cNvSpPr>
          <p:nvPr/>
        </p:nvSpPr>
        <p:spPr>
          <a:xfrm>
            <a:off x="141289" y="1101746"/>
            <a:ext cx="4716463" cy="5327650"/>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Крыши нет, часть стены разрушена... Погас свет, отключился телефон. Рушатся перекрытия. Пол дрожит. Помещения заполняются то ли паром, то ли туманом, пылью. Вспыхивают искры короткого замыкания. Приборы радиационного контроля зашкаливают. Повсюду течет горячая </a:t>
            </a:r>
            <a:r>
              <a:rPr kumimoji="0" lang="ru-RU" sz="2800" b="0" i="0" u="none" strike="noStrike" kern="1200" cap="none" spc="0" normalizeH="0" baseline="0" noProof="0" dirty="0" err="1" smtClean="0">
                <a:ln>
                  <a:noFill/>
                </a:ln>
                <a:solidFill>
                  <a:schemeClr val="bg1"/>
                </a:solidFill>
                <a:effectLst/>
                <a:uLnTx/>
                <a:uFillTx/>
                <a:latin typeface="+mn-lt"/>
                <a:ea typeface="+mn-ea"/>
                <a:cs typeface="+mn-cs"/>
              </a:rPr>
              <a:t>радио-активная</a:t>
            </a:r>
            <a:r>
              <a:rPr kumimoji="0" lang="ru-RU" sz="2800" b="0" i="0" u="none" strike="noStrike" kern="1200" cap="none" spc="0" normalizeH="0" baseline="0" noProof="0" dirty="0" smtClean="0">
                <a:ln>
                  <a:noFill/>
                </a:ln>
                <a:solidFill>
                  <a:schemeClr val="bg1"/>
                </a:solidFill>
                <a:effectLst/>
                <a:uLnTx/>
                <a:uFillTx/>
                <a:latin typeface="+mn-lt"/>
                <a:ea typeface="+mn-ea"/>
                <a:cs typeface="+mn-cs"/>
              </a:rPr>
              <a:t> вода… </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advClick="0" advTm="8000">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188913"/>
            <a:ext cx="8642350" cy="36004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bg1"/>
                </a:solidFill>
                <a:effectLst/>
                <a:uLnTx/>
                <a:uFillTx/>
                <a:ea typeface="+mj-ea"/>
                <a:cs typeface="+mj-cs"/>
              </a:rPr>
              <a:t>В 1 час 30 минут на место катастрофы прибыли подразделения пожарных частей по охране АЭС, самой станции и г. Припяти, под командованием лейтенантов Виктора </a:t>
            </a:r>
            <a:r>
              <a:rPr kumimoji="0" lang="ru-RU" sz="2400" b="0" i="0" u="none" strike="noStrike" kern="1200" cap="none" spc="0" normalizeH="0" baseline="0" noProof="0" dirty="0" err="1" smtClean="0">
                <a:ln>
                  <a:noFill/>
                </a:ln>
                <a:solidFill>
                  <a:schemeClr val="bg1"/>
                </a:solidFill>
                <a:effectLst/>
                <a:uLnTx/>
                <a:uFillTx/>
                <a:ea typeface="+mj-ea"/>
                <a:cs typeface="+mj-cs"/>
              </a:rPr>
              <a:t>Кибенка</a:t>
            </a:r>
            <a:r>
              <a:rPr kumimoji="0" lang="ru-RU" sz="2400" b="0" i="0" u="none" strike="noStrike" kern="1200" cap="none" spc="0" normalizeH="0" baseline="0" noProof="0" dirty="0" smtClean="0">
                <a:ln>
                  <a:noFill/>
                </a:ln>
                <a:solidFill>
                  <a:schemeClr val="bg1"/>
                </a:solidFill>
                <a:effectLst/>
                <a:uLnTx/>
                <a:uFillTx/>
                <a:ea typeface="+mj-ea"/>
                <a:cs typeface="+mj-cs"/>
              </a:rPr>
              <a:t> (слева) и Владимира </a:t>
            </a:r>
            <a:r>
              <a:rPr kumimoji="0" lang="ru-RU" sz="2400" b="0" i="0" u="none" strike="noStrike" kern="1200" cap="none" spc="0" normalizeH="0" baseline="0" noProof="0" dirty="0" err="1" smtClean="0">
                <a:ln>
                  <a:noFill/>
                </a:ln>
                <a:solidFill>
                  <a:schemeClr val="bg1"/>
                </a:solidFill>
                <a:effectLst/>
                <a:uLnTx/>
                <a:uFillTx/>
                <a:ea typeface="+mj-ea"/>
                <a:cs typeface="+mj-cs"/>
              </a:rPr>
              <a:t>Правика</a:t>
            </a:r>
            <a:r>
              <a:rPr kumimoji="0" lang="ru-RU" sz="2400" b="0" i="0" u="none" strike="noStrike" kern="1200" cap="none" spc="0" normalizeH="0" baseline="0" noProof="0" dirty="0" smtClean="0">
                <a:ln>
                  <a:noFill/>
                </a:ln>
                <a:solidFill>
                  <a:schemeClr val="bg1"/>
                </a:solidFill>
                <a:effectLst/>
                <a:uLnTx/>
                <a:uFillTx/>
                <a:ea typeface="+mj-ea"/>
                <a:cs typeface="+mj-cs"/>
              </a:rPr>
              <a:t>. Пожарные приняли на себя всю мощь радиоактивного излучения при тушении пожара на кровле машинного зала. Позднее прибыли пожарные части из г.Чернобыля, Киева и других районов, командование которыми возглавил майор Телятников. </a:t>
            </a:r>
            <a:br>
              <a:rPr kumimoji="0" lang="ru-RU" sz="2400" b="0" i="0" u="none" strike="noStrike" kern="1200" cap="none" spc="0" normalizeH="0" baseline="0" noProof="0" dirty="0" smtClean="0">
                <a:ln>
                  <a:noFill/>
                </a:ln>
                <a:solidFill>
                  <a:schemeClr val="bg1"/>
                </a:solidFill>
                <a:effectLst/>
                <a:uLnTx/>
                <a:uFillTx/>
                <a:ea typeface="+mj-ea"/>
                <a:cs typeface="+mj-cs"/>
              </a:rPr>
            </a:br>
            <a:r>
              <a:rPr kumimoji="0" lang="ru-RU" sz="2400" b="0" i="0" u="none" strike="noStrike" kern="1200" cap="none" spc="0" normalizeH="0" baseline="0" noProof="0" dirty="0" smtClean="0">
                <a:ln>
                  <a:noFill/>
                </a:ln>
                <a:solidFill>
                  <a:schemeClr val="bg1"/>
                </a:solidFill>
                <a:effectLst/>
                <a:uLnTx/>
                <a:uFillTx/>
                <a:ea typeface="+mj-ea"/>
                <a:cs typeface="+mj-cs"/>
              </a:rPr>
              <a:t>К 5-ти часам утра пожар был локализован. </a:t>
            </a:r>
            <a:endParaRPr kumimoji="0" lang="ru-RU" sz="2400" b="0" i="0" u="none" strike="noStrike" kern="1200" cap="none" spc="0" normalizeH="0" baseline="0" noProof="0" dirty="0">
              <a:ln>
                <a:noFill/>
              </a:ln>
              <a:solidFill>
                <a:schemeClr val="bg1"/>
              </a:solidFill>
              <a:effectLst/>
              <a:uLnTx/>
              <a:uFillTx/>
              <a:ea typeface="+mj-ea"/>
              <a:cs typeface="+mj-cs"/>
            </a:endParaRPr>
          </a:p>
        </p:txBody>
      </p:sp>
      <p:pic>
        <p:nvPicPr>
          <p:cNvPr id="3" name="Picture 5" descr="image10"/>
          <p:cNvPicPr>
            <a:picLocks noChangeAspect="1" noChangeArrowheads="1"/>
          </p:cNvPicPr>
          <p:nvPr/>
        </p:nvPicPr>
        <p:blipFill>
          <a:blip r:embed="rId2"/>
          <a:srcRect/>
          <a:stretch>
            <a:fillRect/>
          </a:stretch>
        </p:blipFill>
        <p:spPr bwMode="auto">
          <a:xfrm>
            <a:off x="5214942" y="3714752"/>
            <a:ext cx="3784596" cy="2778125"/>
          </a:xfrm>
          <a:prstGeom prst="rect">
            <a:avLst/>
          </a:prstGeom>
          <a:noFill/>
        </p:spPr>
      </p:pic>
      <p:sp>
        <p:nvSpPr>
          <p:cNvPr id="4" name="Rectangle 6"/>
          <p:cNvSpPr>
            <a:spLocks noChangeArrowheads="1"/>
          </p:cNvSpPr>
          <p:nvPr/>
        </p:nvSpPr>
        <p:spPr bwMode="auto">
          <a:xfrm>
            <a:off x="214282" y="3857628"/>
            <a:ext cx="4968875" cy="2677656"/>
          </a:xfrm>
          <a:prstGeom prst="rect">
            <a:avLst/>
          </a:prstGeom>
          <a:noFill/>
          <a:ln w="9525">
            <a:noFill/>
            <a:miter lim="800000"/>
            <a:headEnd/>
            <a:tailEnd/>
          </a:ln>
          <a:effectLst/>
        </p:spPr>
        <p:txBody>
          <a:bodyPr anchor="ctr">
            <a:spAutoFit/>
          </a:bodyPr>
          <a:lstStyle/>
          <a:p>
            <a:pPr algn="ctr"/>
            <a:r>
              <a:rPr lang="ru-RU" sz="2400" dirty="0">
                <a:solidFill>
                  <a:schemeClr val="bg1"/>
                </a:solidFill>
              </a:rPr>
              <a:t>Оба и их подчиненные получили высокие дозы облучения, спасти их не удалось. </a:t>
            </a:r>
          </a:p>
          <a:p>
            <a:pPr algn="ctr"/>
            <a:r>
              <a:rPr lang="ru-RU" sz="2400" dirty="0">
                <a:solidFill>
                  <a:schemeClr val="bg1"/>
                </a:solidFill>
              </a:rPr>
              <a:t>Обоим присвоено звание Героя Советского Союза посмертно. Все они похоронены на </a:t>
            </a:r>
            <a:r>
              <a:rPr lang="ru-RU" sz="2400" dirty="0" err="1">
                <a:solidFill>
                  <a:schemeClr val="bg1"/>
                </a:solidFill>
              </a:rPr>
              <a:t>Митинском</a:t>
            </a:r>
            <a:r>
              <a:rPr lang="ru-RU" sz="2400" dirty="0">
                <a:solidFill>
                  <a:schemeClr val="bg1"/>
                </a:solidFill>
              </a:rPr>
              <a:t> кладбище г. Москве. </a:t>
            </a:r>
          </a:p>
        </p:txBody>
      </p:sp>
    </p:spTree>
  </p:cSld>
  <p:clrMapOvr>
    <a:masterClrMapping/>
  </p:clrMapOvr>
  <p:transition spd="med" advClick="0" advTm="8000">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1071538" y="1595021"/>
            <a:ext cx="5500726" cy="5262979"/>
          </a:xfrm>
          <a:prstGeom prst="rect">
            <a:avLst/>
          </a:prstGeom>
        </p:spPr>
        <p:txBody>
          <a:bodyPr wrap="square">
            <a:spAutoFit/>
          </a:bodyPr>
          <a:lstStyle/>
          <a:p>
            <a:r>
              <a:rPr lang="ru-RU" sz="2400" b="1" u="sng" dirty="0" smtClean="0">
                <a:solidFill>
                  <a:srgbClr val="FF0000"/>
                </a:solidFill>
                <a:latin typeface="Comic Sans MS" pitchFamily="66" charset="0"/>
              </a:rPr>
              <a:t>Смене №5, пожарным, </a:t>
            </a:r>
          </a:p>
          <a:p>
            <a:r>
              <a:rPr lang="ru-RU" sz="2400" b="1" u="sng" dirty="0" smtClean="0">
                <a:solidFill>
                  <a:srgbClr val="FF0000"/>
                </a:solidFill>
                <a:latin typeface="Comic Sans MS" pitchFamily="66" charset="0"/>
              </a:rPr>
              <a:t>ценою жизней спасшим Жизнь. </a:t>
            </a:r>
          </a:p>
          <a:p>
            <a:r>
              <a:rPr lang="ru-RU" sz="2400" b="1" dirty="0" smtClean="0">
                <a:solidFill>
                  <a:schemeClr val="bg1"/>
                </a:solidFill>
              </a:rPr>
              <a:t>Взметнулся в небо столб огня</a:t>
            </a:r>
            <a:br>
              <a:rPr lang="ru-RU" sz="2400" b="1" dirty="0" smtClean="0">
                <a:solidFill>
                  <a:schemeClr val="bg1"/>
                </a:solidFill>
              </a:rPr>
            </a:br>
            <a:r>
              <a:rPr lang="ru-RU" sz="2400" b="1" dirty="0" smtClean="0">
                <a:solidFill>
                  <a:schemeClr val="bg1"/>
                </a:solidFill>
              </a:rPr>
              <a:t>И взрыв разбрызгал блока глыбу.</a:t>
            </a:r>
            <a:br>
              <a:rPr lang="ru-RU" sz="2400" b="1" dirty="0" smtClean="0">
                <a:solidFill>
                  <a:schemeClr val="bg1"/>
                </a:solidFill>
              </a:rPr>
            </a:br>
            <a:r>
              <a:rPr lang="ru-RU" sz="2400" b="1" dirty="0" smtClean="0">
                <a:solidFill>
                  <a:schemeClr val="bg1"/>
                </a:solidFill>
              </a:rPr>
              <a:t>Застыла в ужасе Земля,</a:t>
            </a:r>
            <a:br>
              <a:rPr lang="ru-RU" sz="2400" b="1" dirty="0" smtClean="0">
                <a:solidFill>
                  <a:schemeClr val="bg1"/>
                </a:solidFill>
              </a:rPr>
            </a:br>
            <a:r>
              <a:rPr lang="ru-RU" sz="2400" b="1" dirty="0" smtClean="0">
                <a:solidFill>
                  <a:schemeClr val="bg1"/>
                </a:solidFill>
              </a:rPr>
              <a:t>Бедой поднятая на дыбу.</a:t>
            </a:r>
          </a:p>
          <a:p>
            <a:r>
              <a:rPr lang="ru-RU" sz="2400" b="1" dirty="0" smtClean="0">
                <a:solidFill>
                  <a:schemeClr val="bg1"/>
                </a:solidFill>
              </a:rPr>
              <a:t>Огонь и мрак - невидим враг,</a:t>
            </a:r>
            <a:br>
              <a:rPr lang="ru-RU" sz="2400" b="1" dirty="0" smtClean="0">
                <a:solidFill>
                  <a:schemeClr val="bg1"/>
                </a:solidFill>
              </a:rPr>
            </a:br>
            <a:r>
              <a:rPr lang="ru-RU" sz="2400" b="1" dirty="0" smtClean="0">
                <a:solidFill>
                  <a:schemeClr val="bg1"/>
                </a:solidFill>
              </a:rPr>
              <a:t>До смерти шаг - потом бессмертье!</a:t>
            </a:r>
            <a:br>
              <a:rPr lang="ru-RU" sz="2400" b="1" dirty="0" smtClean="0">
                <a:solidFill>
                  <a:schemeClr val="bg1"/>
                </a:solidFill>
              </a:rPr>
            </a:br>
            <a:r>
              <a:rPr lang="ru-RU" sz="2400" b="1" dirty="0" smtClean="0">
                <a:solidFill>
                  <a:schemeClr val="bg1"/>
                </a:solidFill>
              </a:rPr>
              <a:t>Ни перестрелок, ни атак,</a:t>
            </a:r>
            <a:br>
              <a:rPr lang="ru-RU" sz="2400" b="1" dirty="0" smtClean="0">
                <a:solidFill>
                  <a:schemeClr val="bg1"/>
                </a:solidFill>
              </a:rPr>
            </a:br>
            <a:r>
              <a:rPr lang="ru-RU" sz="2400" b="1" dirty="0" smtClean="0">
                <a:solidFill>
                  <a:schemeClr val="bg1"/>
                </a:solidFill>
              </a:rPr>
              <a:t>Но жить лишь так - ценою смерти.</a:t>
            </a:r>
          </a:p>
          <a:p>
            <a:r>
              <a:rPr lang="ru-RU" sz="2400" b="1" dirty="0" smtClean="0">
                <a:solidFill>
                  <a:schemeClr val="bg1"/>
                </a:solidFill>
              </a:rPr>
              <a:t>Пожарников святая рать!</a:t>
            </a:r>
            <a:br>
              <a:rPr lang="ru-RU" sz="2400" b="1" dirty="0" smtClean="0">
                <a:solidFill>
                  <a:schemeClr val="bg1"/>
                </a:solidFill>
              </a:rPr>
            </a:br>
            <a:r>
              <a:rPr lang="ru-RU" sz="2400" b="1" dirty="0" smtClean="0">
                <a:solidFill>
                  <a:schemeClr val="bg1"/>
                </a:solidFill>
              </a:rPr>
              <a:t>Моих товарищей когорта!</a:t>
            </a:r>
            <a:br>
              <a:rPr lang="ru-RU" sz="2400" b="1" dirty="0" smtClean="0">
                <a:solidFill>
                  <a:schemeClr val="bg1"/>
                </a:solidFill>
              </a:rPr>
            </a:br>
            <a:r>
              <a:rPr lang="ru-RU" sz="2400" b="1" dirty="0" smtClean="0">
                <a:solidFill>
                  <a:schemeClr val="bg1"/>
                </a:solidFill>
              </a:rPr>
              <a:t>Вы знали: надо умирать,</a:t>
            </a:r>
            <a:br>
              <a:rPr lang="ru-RU" sz="2400" b="1" dirty="0" smtClean="0">
                <a:solidFill>
                  <a:schemeClr val="bg1"/>
                </a:solidFill>
              </a:rPr>
            </a:br>
            <a:r>
              <a:rPr lang="ru-RU" sz="2400" b="1" dirty="0" smtClean="0">
                <a:solidFill>
                  <a:schemeClr val="bg1"/>
                </a:solidFill>
              </a:rPr>
              <a:t>И стали сталью экстра сорта.</a:t>
            </a:r>
            <a:endParaRPr lang="ru-RU" sz="2400" b="1" dirty="0">
              <a:solidFill>
                <a:schemeClr val="bg1"/>
              </a:solidFill>
            </a:endParaRPr>
          </a:p>
        </p:txBody>
      </p:sp>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52"/>
            <a:ext cx="8286808" cy="2308324"/>
          </a:xfrm>
          <a:prstGeom prst="rect">
            <a:avLst/>
          </a:prstGeom>
        </p:spPr>
        <p:txBody>
          <a:bodyPr wrap="square">
            <a:spAutoFit/>
          </a:bodyPr>
          <a:lstStyle/>
          <a:p>
            <a:r>
              <a:rPr lang="ru-RU" sz="2400" dirty="0" smtClean="0">
                <a:solidFill>
                  <a:schemeClr val="bg1"/>
                </a:solidFill>
                <a:cs typeface="Times New Roman" pitchFamily="18" charset="0"/>
              </a:rPr>
              <a:t>В первые дни к реактору нельзя было подойти, поскольку температура в нём достигала 5 тысяч градусов. В это время над АЭС висело радиоактивное облако, которое разносил ветер. Облако три раза обогнуло земной шар, в результате много радиации разнеслось по всей Европе. Больше всего, конечно, досталось Украине, Белоруссии и России.</a:t>
            </a:r>
          </a:p>
        </p:txBody>
      </p:sp>
      <p:pic>
        <p:nvPicPr>
          <p:cNvPr id="4" name="Рисунок 2" descr="-god-nazad-proizoshla-avarija-na-chernobylskoj-aes-foto_19003_s__3.jpg"/>
          <p:cNvPicPr>
            <a:picLocks noChangeAspect="1"/>
          </p:cNvPicPr>
          <p:nvPr/>
        </p:nvPicPr>
        <p:blipFill>
          <a:blip r:embed="rId2"/>
          <a:srcRect/>
          <a:stretch>
            <a:fillRect/>
          </a:stretch>
        </p:blipFill>
        <p:spPr bwMode="auto">
          <a:xfrm>
            <a:off x="5357818" y="2357430"/>
            <a:ext cx="3357561" cy="4429132"/>
          </a:xfrm>
          <a:prstGeom prst="rect">
            <a:avLst/>
          </a:prstGeom>
          <a:noFill/>
          <a:ln w="9525">
            <a:noFill/>
            <a:miter lim="800000"/>
            <a:headEnd/>
            <a:tailEnd/>
          </a:ln>
        </p:spPr>
      </p:pic>
      <p:pic>
        <p:nvPicPr>
          <p:cNvPr id="5" name="Рисунок 4" descr="Чернобыль - За секунду до катастрофы. ">
            <a:hlinkClick r:id="rId3"/>
          </p:cNvPr>
          <p:cNvPicPr>
            <a:picLocks noChangeAspect="1" noChangeArrowheads="1"/>
          </p:cNvPicPr>
          <p:nvPr/>
        </p:nvPicPr>
        <p:blipFill>
          <a:blip r:embed="rId4" cstate="email"/>
          <a:srcRect/>
          <a:stretch>
            <a:fillRect/>
          </a:stretch>
        </p:blipFill>
        <p:spPr bwMode="auto">
          <a:xfrm>
            <a:off x="571472" y="2928934"/>
            <a:ext cx="4286250" cy="3143272"/>
          </a:xfrm>
          <a:prstGeom prst="rect">
            <a:avLst/>
          </a:prstGeom>
          <a:noFill/>
          <a:ln w="9525">
            <a:noFill/>
            <a:miter lim="800000"/>
            <a:headEnd/>
            <a:tailEnd/>
          </a:ln>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143372" y="1785926"/>
            <a:ext cx="4786346" cy="471648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latin typeface="+mn-lt"/>
                <a:ea typeface="+mn-ea"/>
                <a:cs typeface="+mn-cs"/>
              </a:rPr>
              <a:t>     Все работы велись вручную. Ликвидаторы в противогазах и костюмах из свинца сгребали лопатами и выбирали руками куски радиоактивного вещества, сбрасывали их в сгоревший реактор. После очистки территории начались работы по сооружению над реактором саркофага (огромной коробки) с целью недопущения утечки радиации. </a:t>
            </a:r>
          </a:p>
        </p:txBody>
      </p:sp>
      <p:pic>
        <p:nvPicPr>
          <p:cNvPr id="3" name="Рисунок 2"/>
          <p:cNvPicPr/>
          <p:nvPr/>
        </p:nvPicPr>
        <p:blipFill>
          <a:blip r:embed="rId2"/>
          <a:srcRect/>
          <a:stretch>
            <a:fillRect/>
          </a:stretch>
        </p:blipFill>
        <p:spPr bwMode="auto">
          <a:xfrm>
            <a:off x="214282" y="304802"/>
            <a:ext cx="3825093" cy="6124594"/>
          </a:xfrm>
          <a:prstGeom prst="rect">
            <a:avLst/>
          </a:prstGeom>
          <a:noFill/>
          <a:ln w="9525">
            <a:noFill/>
            <a:miter lim="800000"/>
            <a:headEnd/>
            <a:tailEnd/>
          </a:ln>
        </p:spPr>
      </p:pic>
      <p:sp>
        <p:nvSpPr>
          <p:cNvPr id="4" name="Rectangle 2"/>
          <p:cNvSpPr txBox="1">
            <a:spLocks noChangeArrowheads="1"/>
          </p:cNvSpPr>
          <p:nvPr/>
        </p:nvSpPr>
        <p:spPr>
          <a:xfrm>
            <a:off x="3995738" y="260350"/>
            <a:ext cx="5148262" cy="173989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bg1"/>
                </a:solidFill>
                <a:effectLst/>
                <a:uLnTx/>
                <a:uFillTx/>
                <a:ea typeface="+mj-ea"/>
                <a:cs typeface="+mj-cs"/>
              </a:rPr>
              <a:t>Тысячи людей со всех концов бывшего СССР были призваны и командированы для ликвидации последствий катастрофы. </a:t>
            </a:r>
            <a:br>
              <a:rPr kumimoji="0" lang="ru-RU" sz="2400" b="0" i="0" u="none" strike="noStrike" kern="1200" cap="none" spc="0" normalizeH="0" baseline="0" noProof="0" dirty="0" smtClean="0">
                <a:ln>
                  <a:noFill/>
                </a:ln>
                <a:solidFill>
                  <a:schemeClr val="bg1"/>
                </a:solidFill>
                <a:effectLst/>
                <a:uLnTx/>
                <a:uFillTx/>
                <a:ea typeface="+mj-ea"/>
                <a:cs typeface="+mj-cs"/>
              </a:rPr>
            </a:br>
            <a:endParaRPr kumimoji="0" lang="ru-RU" sz="2400" b="0" i="0" u="none" strike="noStrike" kern="1200" cap="none" spc="0" normalizeH="0" baseline="0" noProof="0" dirty="0">
              <a:ln>
                <a:noFill/>
              </a:ln>
              <a:solidFill>
                <a:schemeClr val="bg1"/>
              </a:solidFill>
              <a:effectLst/>
              <a:uLnTx/>
              <a:uFillTx/>
              <a:ea typeface="+mj-ea"/>
              <a:cs typeface="+mj-cs"/>
            </a:endParaRPr>
          </a:p>
        </p:txBody>
      </p:sp>
    </p:spTree>
  </p:cSld>
  <p:clrMapOvr>
    <a:masterClrMapping/>
  </p:clrMapOvr>
  <p:transition spd="med" advClick="0" advTm="8000">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21 год со дня Чернобыльской катастрофы (фото и видео) - Video, photo:12"/>
          <p:cNvPicPr>
            <a:picLocks/>
          </p:cNvPicPr>
          <p:nvPr/>
        </p:nvPicPr>
        <p:blipFill>
          <a:blip r:embed="rId2" cstate="email"/>
          <a:srcRect/>
          <a:stretch>
            <a:fillRect/>
          </a:stretch>
        </p:blipFill>
        <p:spPr>
          <a:xfrm>
            <a:off x="1643042" y="2643182"/>
            <a:ext cx="5429256" cy="4000508"/>
          </a:xfrm>
          <a:prstGeom prst="rect">
            <a:avLst/>
          </a:prstGeom>
        </p:spPr>
      </p:pic>
      <p:pic>
        <p:nvPicPr>
          <p:cNvPr id="3" name="Рисунок 2" descr="article_image-image-article.jpg.jpeg"/>
          <p:cNvPicPr/>
          <p:nvPr/>
        </p:nvPicPr>
        <p:blipFill>
          <a:blip r:embed="rId3" cstate="print"/>
          <a:srcRect l="3420" t="-7039" r="34669"/>
          <a:stretch>
            <a:fillRect/>
          </a:stretch>
        </p:blipFill>
        <p:spPr>
          <a:xfrm>
            <a:off x="0" y="-142900"/>
            <a:ext cx="4429124" cy="4500594"/>
          </a:xfrm>
          <a:prstGeom prst="ellipse">
            <a:avLst/>
          </a:prstGeom>
          <a:ln>
            <a:noFill/>
          </a:ln>
          <a:effectLst>
            <a:softEdge rad="112500"/>
          </a:effectLst>
        </p:spPr>
      </p:pic>
      <p:pic>
        <p:nvPicPr>
          <p:cNvPr id="4" name="Рисунок 3" descr="photo-6495.jpeg"/>
          <p:cNvPicPr/>
          <p:nvPr/>
        </p:nvPicPr>
        <p:blipFill>
          <a:blip r:embed="rId4" cstate="print"/>
          <a:stretch>
            <a:fillRect/>
          </a:stretch>
        </p:blipFill>
        <p:spPr>
          <a:xfrm>
            <a:off x="4606479" y="0"/>
            <a:ext cx="4537521" cy="4340237"/>
          </a:xfrm>
          <a:prstGeom prst="ellipse">
            <a:avLst/>
          </a:prstGeom>
          <a:ln>
            <a:noFill/>
          </a:ln>
          <a:effectLst>
            <a:softEdge rad="112500"/>
          </a:effectLst>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280994"/>
            <a:ext cx="3924300" cy="40767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bg1"/>
                </a:solidFill>
                <a:effectLst/>
                <a:uLnTx/>
                <a:uFillTx/>
                <a:ea typeface="+mj-ea"/>
                <a:cs typeface="+mj-cs"/>
              </a:rPr>
              <a:t>Некоторые радиоуправляемые механизмы, выполняющие работы по устранению завалов, не выдерживали высокого уровня радиации и выходили из под контроля операторов. </a:t>
            </a:r>
            <a:endParaRPr kumimoji="0" lang="ru-RU" sz="2400" b="0" i="0" u="none" strike="noStrike" kern="1200" cap="none" spc="0" normalizeH="0" baseline="0" noProof="0" dirty="0">
              <a:ln>
                <a:noFill/>
              </a:ln>
              <a:solidFill>
                <a:schemeClr val="bg1"/>
              </a:solidFill>
              <a:effectLst/>
              <a:uLnTx/>
              <a:uFillTx/>
              <a:ea typeface="+mj-ea"/>
              <a:cs typeface="+mj-cs"/>
            </a:endParaRPr>
          </a:p>
        </p:txBody>
      </p:sp>
      <p:pic>
        <p:nvPicPr>
          <p:cNvPr id="6" name="Picture 4"/>
          <p:cNvPicPr>
            <a:picLocks noChangeAspect="1" noChangeArrowheads="1"/>
          </p:cNvPicPr>
          <p:nvPr/>
        </p:nvPicPr>
        <p:blipFill>
          <a:blip r:embed="rId2"/>
          <a:srcRect/>
          <a:stretch>
            <a:fillRect/>
          </a:stretch>
        </p:blipFill>
        <p:spPr bwMode="auto">
          <a:xfrm>
            <a:off x="4643438" y="5214950"/>
            <a:ext cx="3535355" cy="1571612"/>
          </a:xfrm>
          <a:prstGeom prst="rect">
            <a:avLst/>
          </a:prstGeom>
          <a:noFill/>
          <a:ln w="9525">
            <a:noFill/>
            <a:miter lim="800000"/>
            <a:headEnd/>
            <a:tailEnd/>
          </a:ln>
          <a:effectLst/>
        </p:spPr>
      </p:pic>
      <p:sp>
        <p:nvSpPr>
          <p:cNvPr id="7" name="Rectangle 3"/>
          <p:cNvSpPr txBox="1">
            <a:spLocks noChangeArrowheads="1"/>
          </p:cNvSpPr>
          <p:nvPr/>
        </p:nvSpPr>
        <p:spPr>
          <a:xfrm>
            <a:off x="3714744" y="-24"/>
            <a:ext cx="5214942" cy="507209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400" b="0" i="0" u="none" strike="noStrike" kern="1200" cap="none" spc="0" normalizeH="0" baseline="0" noProof="0" dirty="0" smtClean="0">
                <a:ln>
                  <a:noFill/>
                </a:ln>
                <a:solidFill>
                  <a:schemeClr val="bg1"/>
                </a:solidFill>
                <a:effectLst/>
                <a:uLnTx/>
                <a:uFillTx/>
                <a:ea typeface="+mn-ea"/>
                <a:cs typeface="+mn-cs"/>
              </a:rPr>
              <a:t>Правительство, выслушав советы специалистов приняло решение закрыть, засыпать воронку теплопоглощающими материалами, способными к фильтрации огня и пепла.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bg1"/>
                </a:solidFill>
                <a:effectLst/>
                <a:uLnTx/>
                <a:uFillTx/>
                <a:ea typeface="+mn-ea"/>
                <a:cs typeface="+mn-cs"/>
              </a:rPr>
              <a:t>     Потому с 27 апреля по 10 мая летчики Военно-воздушных сил СССР, рискуя плотью и жизнью своей, совершили сотни полетов над активной зоной. Они сбросили с вертолетов тысячи и тысячи мешков песка, глины, доломита, бора, а также крупные упаковки свинца, который по весу занимал первое место - 2400 тонны. </a:t>
            </a:r>
            <a:endParaRPr kumimoji="0" lang="ru-RU" sz="2400" b="0" i="0" u="none" strike="noStrike" kern="1200" cap="none" spc="0" normalizeH="0" baseline="0" noProof="0" dirty="0">
              <a:ln>
                <a:noFill/>
              </a:ln>
              <a:solidFill>
                <a:schemeClr val="bg1"/>
              </a:solidFill>
              <a:effectLst/>
              <a:uLnTx/>
              <a:uFillTx/>
              <a:ea typeface="+mn-ea"/>
              <a:cs typeface="+mn-cs"/>
            </a:endParaRPr>
          </a:p>
        </p:txBody>
      </p:sp>
      <p:pic>
        <p:nvPicPr>
          <p:cNvPr id="8" name="Picture 4"/>
          <p:cNvPicPr>
            <a:picLocks noChangeAspect="1" noChangeArrowheads="1"/>
          </p:cNvPicPr>
          <p:nvPr/>
        </p:nvPicPr>
        <p:blipFill>
          <a:blip r:embed="rId3"/>
          <a:srcRect t="17746" b="6650"/>
          <a:stretch>
            <a:fillRect/>
          </a:stretch>
        </p:blipFill>
        <p:spPr bwMode="auto">
          <a:xfrm>
            <a:off x="214282" y="3286124"/>
            <a:ext cx="3435350" cy="3429024"/>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0"/>
            <a:ext cx="8215370" cy="830997"/>
          </a:xfrm>
          <a:prstGeom prst="rect">
            <a:avLst/>
          </a:prstGeom>
        </p:spPr>
        <p:txBody>
          <a:bodyPr wrap="square">
            <a:spAutoFit/>
          </a:bodyPr>
          <a:lstStyle/>
          <a:p>
            <a:r>
              <a:rPr lang="ru-RU" sz="2400" dirty="0" smtClean="0">
                <a:solidFill>
                  <a:schemeClr val="bg1"/>
                </a:solidFill>
              </a:rPr>
              <a:t>При тушении реактора были задействованы сотни машин начиная от пожарных и заканчивая вертолетами.</a:t>
            </a:r>
            <a:endParaRPr lang="ru-RU" sz="2400" dirty="0">
              <a:solidFill>
                <a:schemeClr val="bg1"/>
              </a:solidFill>
            </a:endParaRPr>
          </a:p>
        </p:txBody>
      </p:sp>
      <p:sp>
        <p:nvSpPr>
          <p:cNvPr id="6" name="Прямоугольник 5"/>
          <p:cNvSpPr/>
          <p:nvPr/>
        </p:nvSpPr>
        <p:spPr>
          <a:xfrm>
            <a:off x="0" y="5214950"/>
            <a:ext cx="9144000" cy="1200329"/>
          </a:xfrm>
          <a:prstGeom prst="rect">
            <a:avLst/>
          </a:prstGeom>
        </p:spPr>
        <p:txBody>
          <a:bodyPr wrap="square">
            <a:spAutoFit/>
          </a:bodyPr>
          <a:lstStyle/>
          <a:p>
            <a:pPr algn="ctr"/>
            <a:r>
              <a:rPr lang="ru-RU" sz="2400" dirty="0" smtClean="0">
                <a:solidFill>
                  <a:schemeClr val="bg1"/>
                </a:solidFill>
                <a:latin typeface="Calibri" pitchFamily="34" charset="0"/>
              </a:rPr>
              <a:t>В результате большого радиоактивного фона большая часть машин были  заражены радиацией. Для них  сделали специальную стоянку которая сохранилась до</a:t>
            </a:r>
            <a:r>
              <a:rPr lang="ru-RU" sz="2400" dirty="0" smtClean="0">
                <a:solidFill>
                  <a:schemeClr val="bg1"/>
                </a:solidFill>
              </a:rPr>
              <a:t> </a:t>
            </a:r>
            <a:r>
              <a:rPr lang="ru-RU" sz="2400" dirty="0" smtClean="0">
                <a:solidFill>
                  <a:schemeClr val="bg1"/>
                </a:solidFill>
                <a:latin typeface="Calibri" pitchFamily="34" charset="0"/>
              </a:rPr>
              <a:t>сих</a:t>
            </a:r>
            <a:r>
              <a:rPr lang="ru-RU" sz="2400" dirty="0" smtClean="0">
                <a:solidFill>
                  <a:schemeClr val="bg1"/>
                </a:solidFill>
              </a:rPr>
              <a:t> </a:t>
            </a:r>
            <a:r>
              <a:rPr lang="ru-RU" sz="2400" dirty="0" smtClean="0">
                <a:solidFill>
                  <a:schemeClr val="bg1"/>
                </a:solidFill>
                <a:latin typeface="Calibri" pitchFamily="34" charset="0"/>
              </a:rPr>
              <a:t>пор.</a:t>
            </a:r>
            <a:endParaRPr lang="ru-RU" sz="2400" dirty="0">
              <a:solidFill>
                <a:schemeClr val="bg1"/>
              </a:solidFill>
              <a:latin typeface="Calibri" pitchFamily="34" charset="0"/>
            </a:endParaRPr>
          </a:p>
        </p:txBody>
      </p:sp>
      <p:pic>
        <p:nvPicPr>
          <p:cNvPr id="7" name="Рисунок 1" descr="kladbishe01.jpg"/>
          <p:cNvPicPr>
            <a:picLocks noChangeAspect="1"/>
          </p:cNvPicPr>
          <p:nvPr/>
        </p:nvPicPr>
        <p:blipFill>
          <a:blip r:embed="rId2"/>
          <a:srcRect/>
          <a:stretch>
            <a:fillRect/>
          </a:stretch>
        </p:blipFill>
        <p:spPr bwMode="auto">
          <a:xfrm>
            <a:off x="428628" y="857232"/>
            <a:ext cx="6215074" cy="3571900"/>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2714612" y="1714488"/>
            <a:ext cx="6048375" cy="3506790"/>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285860"/>
            <a:ext cx="4643438" cy="4071966"/>
          </a:xfrm>
        </p:spPr>
        <p:txBody>
          <a:bodyPr>
            <a:normAutofit fontScale="92500"/>
          </a:bodyPr>
          <a:lstStyle/>
          <a:p>
            <a:pPr>
              <a:buNone/>
            </a:pPr>
            <a:r>
              <a:rPr lang="ru-RU" dirty="0" smtClean="0"/>
              <a:t>    Большинство людей думают о катастрофе в Чернобыле как о событии, ушедшем в историю, однако эта катастрофа продолжает оказывать опустошающее воздействие на жизнь населения России, Украины, </a:t>
            </a:r>
            <a:br>
              <a:rPr lang="ru-RU" dirty="0" smtClean="0"/>
            </a:br>
            <a:r>
              <a:rPr lang="ru-RU" dirty="0" smtClean="0"/>
              <a:t>Белоруссии и всего мира.</a:t>
            </a:r>
            <a:endParaRPr lang="ru-RU" dirty="0"/>
          </a:p>
        </p:txBody>
      </p:sp>
      <p:pic>
        <p:nvPicPr>
          <p:cNvPr id="7" name="Рисунок 3" descr="34_chernobyl.jpg"/>
          <p:cNvPicPr>
            <a:picLocks noChangeAspect="1"/>
          </p:cNvPicPr>
          <p:nvPr/>
        </p:nvPicPr>
        <p:blipFill>
          <a:blip r:embed="rId2"/>
          <a:srcRect/>
          <a:stretch>
            <a:fillRect/>
          </a:stretch>
        </p:blipFill>
        <p:spPr bwMode="auto">
          <a:xfrm>
            <a:off x="4429124" y="1214422"/>
            <a:ext cx="4572000" cy="4264025"/>
          </a:xfrm>
          <a:prstGeom prst="rect">
            <a:avLst/>
          </a:prstGeom>
          <a:noFill/>
          <a:ln w="9525">
            <a:noFill/>
            <a:miter lim="800000"/>
            <a:headEnd/>
            <a:tailEnd/>
          </a:ln>
        </p:spPr>
      </p:pic>
    </p:spTree>
  </p:cSld>
  <p:clrMapOvr>
    <a:masterClrMapping/>
  </p:clrMapOvr>
  <p:transition spd="med" advClick="0" advTm="8000">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6300788" cy="33670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rgbClr val="FF6600"/>
                </a:solidFill>
                <a:effectLst/>
                <a:uLnTx/>
                <a:uFillTx/>
                <a:latin typeface="+mj-lt"/>
                <a:ea typeface="+mj-ea"/>
                <a:cs typeface="+mj-cs"/>
              </a:rPr>
              <a:t>Дезактивация </a:t>
            </a:r>
            <a:r>
              <a:rPr kumimoji="0" lang="ru-RU" sz="4000" b="1" i="0" u="none" strike="noStrike" kern="1200" cap="none" spc="0" normalizeH="0" baseline="0" noProof="0" dirty="0" smtClean="0">
                <a:ln>
                  <a:noFill/>
                </a:ln>
                <a:solidFill>
                  <a:srgbClr val="FF6600"/>
                </a:solidFill>
                <a:effectLst/>
                <a:uLnTx/>
                <a:uFillTx/>
                <a:latin typeface="+mj-lt"/>
                <a:ea typeface="+mj-ea"/>
                <a:cs typeface="+mj-cs"/>
              </a:rPr>
              <a:t/>
            </a:r>
            <a:br>
              <a:rPr kumimoji="0" lang="ru-RU" sz="4000" b="1" i="0" u="none" strike="noStrike" kern="1200" cap="none" spc="0" normalizeH="0" baseline="0" noProof="0" dirty="0" smtClean="0">
                <a:ln>
                  <a:noFill/>
                </a:ln>
                <a:solidFill>
                  <a:srgbClr val="FF6600"/>
                </a:solidFill>
                <a:effectLst/>
                <a:uLnTx/>
                <a:uFillTx/>
                <a:latin typeface="+mj-lt"/>
                <a:ea typeface="+mj-ea"/>
                <a:cs typeface="+mj-cs"/>
              </a:rPr>
            </a:br>
            <a:r>
              <a:rPr kumimoji="0" lang="ru-RU" sz="4000" b="1" i="0" u="none" strike="noStrike" kern="1200" cap="none" spc="0" normalizeH="0" baseline="0" noProof="0" dirty="0" smtClean="0">
                <a:ln>
                  <a:noFill/>
                </a:ln>
                <a:solidFill>
                  <a:srgbClr val="FF6600"/>
                </a:solidFill>
                <a:effectLst/>
                <a:uLnTx/>
                <a:uFillTx/>
                <a:latin typeface="+mj-lt"/>
                <a:ea typeface="+mj-ea"/>
                <a:cs typeface="+mj-cs"/>
              </a:rPr>
              <a:t>   </a:t>
            </a: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Важно </a:t>
            </a: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было не допустить расширения зоны радиоактивного заражения. С этой целью боролись с пылеобразованием, опрыскивая поверхность специальной смесью, применяли полимерные покрытия, использовали метод вакуумной очистки всасыванием (пылесосы), вручную протирали объекты тканями, пропитанными дезактивирующими растворами.</a:t>
            </a:r>
            <a:r>
              <a:rPr kumimoji="0" lang="ru-RU"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endParaRPr kumimoji="0" lang="ru-RU"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41"/>
          <p:cNvPicPr>
            <a:picLocks noChangeAspect="1" noChangeArrowheads="1"/>
          </p:cNvPicPr>
          <p:nvPr/>
        </p:nvPicPr>
        <p:blipFill>
          <a:blip r:embed="rId2"/>
          <a:srcRect/>
          <a:stretch>
            <a:fillRect/>
          </a:stretch>
        </p:blipFill>
        <p:spPr bwMode="auto">
          <a:xfrm>
            <a:off x="1428728" y="4429132"/>
            <a:ext cx="4176713" cy="2286016"/>
          </a:xfrm>
          <a:prstGeom prst="rect">
            <a:avLst/>
          </a:prstGeom>
          <a:noFill/>
        </p:spPr>
      </p:pic>
      <p:pic>
        <p:nvPicPr>
          <p:cNvPr id="7" name="Picture 7" descr="34"/>
          <p:cNvPicPr>
            <a:picLocks noChangeAspect="1" noChangeArrowheads="1"/>
          </p:cNvPicPr>
          <p:nvPr/>
        </p:nvPicPr>
        <p:blipFill>
          <a:blip r:embed="rId3"/>
          <a:srcRect/>
          <a:stretch>
            <a:fillRect/>
          </a:stretch>
        </p:blipFill>
        <p:spPr bwMode="auto">
          <a:xfrm>
            <a:off x="6143636" y="1111262"/>
            <a:ext cx="2933700" cy="4032250"/>
          </a:xfrm>
          <a:prstGeom prst="rect">
            <a:avLst/>
          </a:prstGeom>
          <a:noFill/>
        </p:spPr>
      </p:pic>
    </p:spTree>
  </p:cSld>
  <p:clrMapOvr>
    <a:masterClrMapping/>
  </p:clrMapOvr>
  <p:transition spd="med" advClick="0" advTm="8000">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57158" y="571480"/>
            <a:ext cx="8429684" cy="2677656"/>
          </a:xfrm>
          <a:prstGeom prst="rect">
            <a:avLst/>
          </a:prstGeom>
        </p:spPr>
        <p:txBody>
          <a:bodyPr wrap="square">
            <a:spAutoFit/>
          </a:bodyPr>
          <a:lstStyle/>
          <a:p>
            <a:pPr>
              <a:buFont typeface="Wingdings" pitchFamily="2" charset="2"/>
              <a:buNone/>
            </a:pPr>
            <a:r>
              <a:rPr lang="ru-RU" sz="2400" dirty="0" smtClean="0">
                <a:solidFill>
                  <a:schemeClr val="bg1"/>
                </a:solidFill>
                <a:latin typeface="Times New Roman" pitchFamily="18" charset="0"/>
                <a:cs typeface="Times New Roman" pitchFamily="18" charset="0"/>
              </a:rPr>
              <a:t>Сразу же после катастрофы погиб 31 человек, а 800 тыс. ликвидаторов, принимавших участие в тушении пожаров и расчистке, получили высокие дозы радиации.</a:t>
            </a:r>
          </a:p>
          <a:p>
            <a:pPr>
              <a:buFont typeface="Wingdings" pitchFamily="2" charset="2"/>
              <a:buNone/>
            </a:pPr>
            <a:r>
              <a:rPr lang="ru-RU" sz="2400" dirty="0" smtClean="0">
                <a:solidFill>
                  <a:schemeClr val="bg1"/>
                </a:solidFill>
                <a:latin typeface="Times New Roman" pitchFamily="18" charset="0"/>
                <a:cs typeface="Times New Roman" pitchFamily="18" charset="0"/>
              </a:rPr>
              <a:t>    Радиоактивному облучению подверглись почти 8 млн. 400 тыс. жителей Белоруссии, Украины и России. </a:t>
            </a:r>
          </a:p>
          <a:p>
            <a:pPr>
              <a:buFont typeface="Wingdings" pitchFamily="2" charset="2"/>
              <a:buNone/>
            </a:pPr>
            <a:r>
              <a:rPr lang="ru-RU" sz="2400" dirty="0" smtClean="0">
                <a:solidFill>
                  <a:schemeClr val="bg1"/>
                </a:solidFill>
                <a:latin typeface="Times New Roman" pitchFamily="18" charset="0"/>
                <a:cs typeface="Times New Roman" pitchFamily="18" charset="0"/>
              </a:rPr>
              <a:t>   Загрязненными оказались около 155 тыс. кв. км территории. </a:t>
            </a:r>
          </a:p>
          <a:p>
            <a:pPr>
              <a:buFont typeface="Wingdings" pitchFamily="2" charset="2"/>
              <a:buNone/>
            </a:pPr>
            <a:r>
              <a:rPr lang="ru-RU" sz="2400" dirty="0" smtClean="0">
                <a:solidFill>
                  <a:schemeClr val="bg1"/>
                </a:solidFill>
                <a:latin typeface="Times New Roman" pitchFamily="18" charset="0"/>
                <a:cs typeface="Times New Roman" pitchFamily="18" charset="0"/>
              </a:rPr>
              <a:t>   Почти 404 тыс. человек были переселены</a:t>
            </a:r>
            <a:r>
              <a:rPr lang="ru-RU" sz="2400" dirty="0" smtClean="0">
                <a:solidFill>
                  <a:schemeClr val="bg1"/>
                </a:solidFill>
              </a:rPr>
              <a:t>.</a:t>
            </a:r>
          </a:p>
        </p:txBody>
      </p:sp>
      <p:pic>
        <p:nvPicPr>
          <p:cNvPr id="17" name="Picture 7"/>
          <p:cNvPicPr>
            <a:picLocks noChangeAspect="1" noChangeArrowheads="1"/>
          </p:cNvPicPr>
          <p:nvPr/>
        </p:nvPicPr>
        <p:blipFill>
          <a:blip r:embed="rId2"/>
          <a:srcRect/>
          <a:stretch>
            <a:fillRect/>
          </a:stretch>
        </p:blipFill>
        <p:spPr bwMode="auto">
          <a:xfrm>
            <a:off x="593696" y="3214686"/>
            <a:ext cx="3263924" cy="3643314"/>
          </a:xfrm>
          <a:prstGeom prst="rect">
            <a:avLst/>
          </a:prstGeom>
          <a:noFill/>
          <a:ln w="9525">
            <a:noFill/>
            <a:miter lim="800000"/>
            <a:headEnd/>
            <a:tailEnd/>
          </a:ln>
          <a:effectLst/>
        </p:spPr>
      </p:pic>
      <p:pic>
        <p:nvPicPr>
          <p:cNvPr id="4" name="Picture 4"/>
          <p:cNvPicPr>
            <a:picLocks noChangeAspect="1" noChangeArrowheads="1"/>
          </p:cNvPicPr>
          <p:nvPr/>
        </p:nvPicPr>
        <p:blipFill>
          <a:blip r:embed="rId3"/>
          <a:srcRect/>
          <a:stretch>
            <a:fillRect/>
          </a:stretch>
        </p:blipFill>
        <p:spPr bwMode="auto">
          <a:xfrm>
            <a:off x="4721226" y="3214686"/>
            <a:ext cx="3779864" cy="3500438"/>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28"/>
            <a:ext cx="8229600" cy="1143000"/>
          </a:xfrm>
        </p:spPr>
        <p:txBody>
          <a:bodyPr>
            <a:normAutofit fontScale="90000"/>
          </a:bodyPr>
          <a:lstStyle/>
          <a:p>
            <a:r>
              <a:rPr lang="ru-RU" dirty="0" smtClean="0"/>
              <a:t>Кто виноват в катастрофе в Припяти</a:t>
            </a:r>
            <a:r>
              <a:rPr lang="en-US" dirty="0" smtClean="0"/>
              <a:t>?</a:t>
            </a:r>
            <a:endParaRPr lang="ru-RU" dirty="0"/>
          </a:p>
        </p:txBody>
      </p:sp>
      <p:sp>
        <p:nvSpPr>
          <p:cNvPr id="7" name="Содержимое 6"/>
          <p:cNvSpPr>
            <a:spLocks noGrp="1"/>
          </p:cNvSpPr>
          <p:nvPr>
            <p:ph sz="half" idx="1"/>
          </p:nvPr>
        </p:nvSpPr>
        <p:spPr>
          <a:xfrm>
            <a:off x="214282" y="2000240"/>
            <a:ext cx="4281518" cy="3714776"/>
          </a:xfrm>
        </p:spPr>
        <p:txBody>
          <a:bodyPr>
            <a:normAutofit/>
          </a:bodyPr>
          <a:lstStyle/>
          <a:p>
            <a:r>
              <a:rPr lang="ru-RU" sz="2400" dirty="0" smtClean="0"/>
              <a:t>Инженеры-проектировщики реактора допустили ошибку при проектировании.</a:t>
            </a:r>
            <a:endParaRPr lang="ru-RU" sz="2400" dirty="0" smtClean="0">
              <a:hlinkClick r:id="rId2" action="ppaction://hlinksldjump"/>
            </a:endParaRPr>
          </a:p>
          <a:p>
            <a:r>
              <a:rPr lang="ru-RU" sz="2400" dirty="0" smtClean="0"/>
              <a:t>Правительство СССР, которое игнорировало сообщения о недостатках проектирования и неисправностях реактора.</a:t>
            </a:r>
          </a:p>
          <a:p>
            <a:endParaRPr lang="ru-RU" dirty="0" smtClean="0"/>
          </a:p>
          <a:p>
            <a:endParaRPr lang="ru-RU" dirty="0" smtClean="0"/>
          </a:p>
        </p:txBody>
      </p:sp>
      <p:pic>
        <p:nvPicPr>
          <p:cNvPr id="6" name="Picture 5"/>
          <p:cNvPicPr>
            <a:picLocks noChangeAspect="1" noChangeArrowheads="1"/>
          </p:cNvPicPr>
          <p:nvPr/>
        </p:nvPicPr>
        <p:blipFill>
          <a:blip r:embed="rId3"/>
          <a:srcRect/>
          <a:stretch>
            <a:fillRect/>
          </a:stretch>
        </p:blipFill>
        <p:spPr bwMode="auto">
          <a:xfrm>
            <a:off x="4714876" y="1785926"/>
            <a:ext cx="4183062" cy="4292600"/>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Ранние последствия</a:t>
            </a:r>
            <a:endParaRPr lang="ru-RU" dirty="0"/>
          </a:p>
        </p:txBody>
      </p:sp>
      <p:sp>
        <p:nvSpPr>
          <p:cNvPr id="3" name="Содержимое 2"/>
          <p:cNvSpPr>
            <a:spLocks noGrp="1"/>
          </p:cNvSpPr>
          <p:nvPr>
            <p:ph sz="half" idx="1"/>
          </p:nvPr>
        </p:nvSpPr>
        <p:spPr>
          <a:xfrm>
            <a:off x="0" y="1428736"/>
            <a:ext cx="4643438" cy="1500198"/>
          </a:xfrm>
        </p:spPr>
        <p:txBody>
          <a:bodyPr>
            <a:normAutofit/>
          </a:bodyPr>
          <a:lstStyle/>
          <a:p>
            <a:pPr>
              <a:buNone/>
            </a:pPr>
            <a:r>
              <a:rPr lang="ru-RU" sz="3200" dirty="0" smtClean="0"/>
              <a:t>   </a:t>
            </a:r>
            <a:r>
              <a:rPr lang="ru-RU" sz="2400" dirty="0" smtClean="0"/>
              <a:t>Одно из самых ранних последствий – лучевая болезнь</a:t>
            </a:r>
          </a:p>
        </p:txBody>
      </p:sp>
      <p:pic>
        <p:nvPicPr>
          <p:cNvPr id="5" name="Содержимое 4" descr="7610629_6.jpeg"/>
          <p:cNvPicPr>
            <a:picLocks noGrp="1" noChangeAspect="1"/>
          </p:cNvPicPr>
          <p:nvPr>
            <p:ph sz="half" idx="2"/>
          </p:nvPr>
        </p:nvPicPr>
        <p:blipFill>
          <a:blip r:embed="rId2" cstate="print"/>
          <a:srcRect r="900" b="17567"/>
          <a:stretch>
            <a:fillRect/>
          </a:stretch>
        </p:blipFill>
        <p:spPr>
          <a:xfrm>
            <a:off x="4714876" y="1428736"/>
            <a:ext cx="4040346" cy="4929222"/>
          </a:xfrm>
        </p:spPr>
      </p:pic>
      <p:sp>
        <p:nvSpPr>
          <p:cNvPr id="10" name="Прямоугольник 9"/>
          <p:cNvSpPr/>
          <p:nvPr/>
        </p:nvSpPr>
        <p:spPr>
          <a:xfrm>
            <a:off x="214314" y="2285992"/>
            <a:ext cx="4572000" cy="4154984"/>
          </a:xfrm>
          <a:prstGeom prst="rect">
            <a:avLst/>
          </a:prstGeom>
        </p:spPr>
        <p:txBody>
          <a:bodyPr>
            <a:spAutoFit/>
          </a:bodyPr>
          <a:lstStyle/>
          <a:p>
            <a:r>
              <a:rPr lang="ru-RU" sz="2400" dirty="0" smtClean="0">
                <a:solidFill>
                  <a:schemeClr val="bg1"/>
                </a:solidFill>
              </a:rPr>
              <a:t>Диагноз «острая лучевая болезнь» был подтвержден у 134 ликвидаторов, 28 из них погибли в первые месяцы (пожарные с ЧАЭС). Еще 16 человек умерли в течение 17 лет от самых разных причин, в том числе от инфаркта и ДТП. На сегодняшний день 90 человек живы, у 20 из них обнаружена радиационная катаракта.</a:t>
            </a:r>
            <a:endParaRPr lang="ru-RU" sz="2400" dirty="0">
              <a:solidFill>
                <a:schemeClr val="bg1"/>
              </a:solidFill>
            </a:endParaRPr>
          </a:p>
        </p:txBody>
      </p:sp>
    </p:spTree>
  </p:cSld>
  <p:clrMapOvr>
    <a:masterClrMapping/>
  </p:clrMapOvr>
  <p:transition spd="med" advClick="0" advTm="8000">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14290"/>
            <a:ext cx="7472386" cy="1143000"/>
          </a:xfrm>
        </p:spPr>
        <p:txBody>
          <a:bodyPr/>
          <a:lstStyle/>
          <a:p>
            <a:r>
              <a:rPr lang="ru-RU" dirty="0" smtClean="0"/>
              <a:t>Отдаленные последствия</a:t>
            </a:r>
            <a:endParaRPr lang="ru-RU" dirty="0"/>
          </a:p>
        </p:txBody>
      </p:sp>
      <p:sp>
        <p:nvSpPr>
          <p:cNvPr id="3" name="Содержимое 2"/>
          <p:cNvSpPr>
            <a:spLocks noGrp="1"/>
          </p:cNvSpPr>
          <p:nvPr>
            <p:ph sz="half" idx="1"/>
          </p:nvPr>
        </p:nvSpPr>
        <p:spPr>
          <a:xfrm>
            <a:off x="285720" y="1285860"/>
            <a:ext cx="4038600" cy="4900634"/>
          </a:xfrm>
        </p:spPr>
        <p:txBody>
          <a:bodyPr>
            <a:normAutofit/>
          </a:bodyPr>
          <a:lstStyle/>
          <a:p>
            <a:pPr>
              <a:buNone/>
            </a:pPr>
            <a:r>
              <a:rPr lang="ru-RU" dirty="0" smtClean="0"/>
              <a:t>    Самую серьезную угрозу для здоровья людей представляет рак щитовидной железы. </a:t>
            </a:r>
          </a:p>
          <a:p>
            <a:pPr>
              <a:buNone/>
            </a:pPr>
            <a:r>
              <a:rPr lang="ru-RU" dirty="0" smtClean="0"/>
              <a:t>    Во время аварии в атмосферу попало большое количество радиоактивного йода, который поражает щитовидную железу</a:t>
            </a:r>
          </a:p>
        </p:txBody>
      </p:sp>
      <p:pic>
        <p:nvPicPr>
          <p:cNvPr id="10" name="Содержимое 4" descr="Thyroid_cancer.jpg"/>
          <p:cNvPicPr>
            <a:picLocks noGrp="1" noChangeAspect="1"/>
          </p:cNvPicPr>
          <p:nvPr>
            <p:ph sz="half" idx="2"/>
          </p:nvPr>
        </p:nvPicPr>
        <p:blipFill>
          <a:blip r:embed="rId2" cstate="print"/>
          <a:stretch>
            <a:fillRect/>
          </a:stretch>
        </p:blipFill>
        <p:spPr>
          <a:xfrm>
            <a:off x="4856595" y="1600200"/>
            <a:ext cx="3621810" cy="4525963"/>
          </a:xfrm>
        </p:spPr>
      </p:pic>
    </p:spTree>
  </p:cSld>
  <p:clrMapOvr>
    <a:masterClrMapping/>
  </p:clrMapOvr>
  <p:transition spd="med" advClick="0" advTm="8000">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71480"/>
            <a:ext cx="4429156" cy="733446"/>
          </a:xfrm>
        </p:spPr>
        <p:txBody>
          <a:bodyPr>
            <a:normAutofit fontScale="90000"/>
          </a:bodyPr>
          <a:lstStyle/>
          <a:p>
            <a:pPr algn="ctr"/>
            <a:r>
              <a:rPr lang="ru-RU" sz="4400" dirty="0" smtClean="0"/>
              <a:t>Генетические последствия</a:t>
            </a:r>
            <a:endParaRPr lang="ru-RU" sz="4400" dirty="0"/>
          </a:p>
        </p:txBody>
      </p:sp>
      <p:sp>
        <p:nvSpPr>
          <p:cNvPr id="8" name="Текст 7"/>
          <p:cNvSpPr>
            <a:spLocks noGrp="1"/>
          </p:cNvSpPr>
          <p:nvPr>
            <p:ph type="body" sz="half" idx="2"/>
          </p:nvPr>
        </p:nvSpPr>
        <p:spPr>
          <a:xfrm>
            <a:off x="357158" y="1214422"/>
            <a:ext cx="4714908" cy="5286412"/>
          </a:xfrm>
        </p:spPr>
        <p:txBody>
          <a:bodyPr>
            <a:noAutofit/>
          </a:bodyPr>
          <a:lstStyle/>
          <a:p>
            <a:r>
              <a:rPr lang="ru-RU" sz="2600" dirty="0" smtClean="0"/>
              <a:t>После катастрофы увеличилось число врождённых патологий в различных районах Белоруссии.</a:t>
            </a:r>
          </a:p>
          <a:p>
            <a:r>
              <a:rPr lang="ru-RU" sz="2600" dirty="0" smtClean="0"/>
              <a:t>Количество детей с синдромом Дауна, родившихся в Белоруссии в 80-х — 90-х годах резко поднялось. </a:t>
            </a:r>
          </a:p>
          <a:p>
            <a:r>
              <a:rPr lang="ru-RU" sz="2600" dirty="0" smtClean="0"/>
              <a:t>Детская смертность очень высока в трёх странах, пострадавших от чернобыльской аварии. </a:t>
            </a:r>
            <a:endParaRPr lang="ru-RU" sz="2600" dirty="0"/>
          </a:p>
        </p:txBody>
      </p:sp>
      <p:pic>
        <p:nvPicPr>
          <p:cNvPr id="7" name="Содержимое 6" descr="185434013 (1).jpg"/>
          <p:cNvPicPr>
            <a:picLocks noGrp="1" noChangeAspect="1"/>
          </p:cNvPicPr>
          <p:nvPr>
            <p:ph sz="half" idx="4294967295"/>
          </p:nvPr>
        </p:nvPicPr>
        <p:blipFill>
          <a:blip r:embed="rId2" cstate="print"/>
          <a:srcRect t="11009" r="20485"/>
          <a:stretch>
            <a:fillRect/>
          </a:stretch>
        </p:blipFill>
        <p:spPr>
          <a:xfrm>
            <a:off x="5309899" y="285728"/>
            <a:ext cx="3834101" cy="6357982"/>
          </a:xfrm>
        </p:spPr>
      </p:pic>
    </p:spTree>
  </p:cSld>
  <p:clrMapOvr>
    <a:masterClrMapping/>
  </p:clrMapOvr>
  <p:transition spd="med" advClick="0" advTm="8000">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lstStyle/>
          <a:p>
            <a:r>
              <a:rPr lang="ru-RU" dirty="0" smtClean="0"/>
              <a:t>Экологические последствия</a:t>
            </a:r>
            <a:endParaRPr lang="ru-RU" dirty="0"/>
          </a:p>
        </p:txBody>
      </p:sp>
      <p:sp>
        <p:nvSpPr>
          <p:cNvPr id="3" name="Содержимое 2"/>
          <p:cNvSpPr>
            <a:spLocks noGrp="1"/>
          </p:cNvSpPr>
          <p:nvPr>
            <p:ph sz="half" idx="1"/>
          </p:nvPr>
        </p:nvSpPr>
        <p:spPr>
          <a:xfrm>
            <a:off x="0" y="1643050"/>
            <a:ext cx="4429124" cy="5000660"/>
          </a:xfrm>
        </p:spPr>
        <p:txBody>
          <a:bodyPr>
            <a:normAutofit/>
          </a:bodyPr>
          <a:lstStyle/>
          <a:p>
            <a:r>
              <a:rPr lang="ru-RU" dirty="0" smtClean="0"/>
              <a:t>В результате аварии из сельскохозяйственного оборота было выведено около 5 млн. га</a:t>
            </a:r>
            <a:r>
              <a:rPr lang="ru-RU" dirty="0" smtClean="0">
                <a:solidFill>
                  <a:schemeClr val="accent6">
                    <a:lumMod val="75000"/>
                  </a:schemeClr>
                </a:solidFill>
              </a:rPr>
              <a:t> </a:t>
            </a:r>
            <a:r>
              <a:rPr lang="ru-RU" dirty="0" smtClean="0"/>
              <a:t>земель, вокруг АЭС создана 30-километровая </a:t>
            </a:r>
            <a:r>
              <a:rPr lang="ru-RU" i="1" dirty="0" smtClean="0"/>
              <a:t>зона </a:t>
            </a:r>
            <a:r>
              <a:rPr lang="ru-RU" dirty="0" smtClean="0"/>
              <a:t>отчуждения, уничтожены сотни мелких населённых пунктов. </a:t>
            </a:r>
            <a:endParaRPr lang="ru-RU" dirty="0"/>
          </a:p>
        </p:txBody>
      </p:sp>
      <p:pic>
        <p:nvPicPr>
          <p:cNvPr id="5" name="Содержимое 4" descr="che010.jpg"/>
          <p:cNvPicPr>
            <a:picLocks noGrp="1" noChangeAspect="1"/>
          </p:cNvPicPr>
          <p:nvPr>
            <p:ph sz="half" idx="2"/>
          </p:nvPr>
        </p:nvPicPr>
        <p:blipFill>
          <a:blip r:embed="rId2" cstate="print"/>
          <a:stretch>
            <a:fillRect/>
          </a:stretch>
        </p:blipFill>
        <p:spPr>
          <a:xfrm>
            <a:off x="4429124" y="2071678"/>
            <a:ext cx="4407971" cy="3305978"/>
          </a:xfrm>
        </p:spPr>
      </p:pic>
    </p:spTree>
  </p:cSld>
  <p:clrMapOvr>
    <a:masterClrMapping/>
  </p:clrMapOvr>
  <p:transition spd="med" advClick="0" advTm="8000">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0825" y="188913"/>
            <a:ext cx="7321571" cy="223995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bg1"/>
                </a:solidFill>
                <a:effectLst/>
                <a:uLnTx/>
                <a:uFillTx/>
                <a:ea typeface="+mj-ea"/>
                <a:cs typeface="+mj-cs"/>
              </a:rPr>
              <a:t>27 сентября 1998 года, </a:t>
            </a:r>
            <a:br>
              <a:rPr kumimoji="0" lang="ru-RU" sz="2400" b="1" i="0" u="none" strike="noStrike" kern="1200" cap="none" spc="0" normalizeH="0" baseline="0" noProof="0" dirty="0" smtClean="0">
                <a:ln>
                  <a:noFill/>
                </a:ln>
                <a:solidFill>
                  <a:schemeClr val="bg1"/>
                </a:solidFill>
                <a:effectLst/>
                <a:uLnTx/>
                <a:uFillTx/>
                <a:ea typeface="+mj-ea"/>
                <a:cs typeface="+mj-cs"/>
              </a:rPr>
            </a:br>
            <a:r>
              <a:rPr kumimoji="0" lang="ru-RU" sz="2400" b="1" i="0" u="none" strike="noStrike" kern="1200" cap="none" spc="0" normalizeH="0" baseline="0" noProof="0" dirty="0" smtClean="0">
                <a:ln>
                  <a:noFill/>
                </a:ln>
                <a:solidFill>
                  <a:schemeClr val="bg1"/>
                </a:solidFill>
                <a:effectLst/>
                <a:uLnTx/>
                <a:uFillTx/>
                <a:ea typeface="+mj-ea"/>
                <a:cs typeface="+mj-cs"/>
              </a:rPr>
              <a:t>в городе Петрозаводске, </a:t>
            </a:r>
            <a:br>
              <a:rPr kumimoji="0" lang="ru-RU" sz="2400" b="1" i="0" u="none" strike="noStrike" kern="1200" cap="none" spc="0" normalizeH="0" baseline="0" noProof="0" dirty="0" smtClean="0">
                <a:ln>
                  <a:noFill/>
                </a:ln>
                <a:solidFill>
                  <a:schemeClr val="bg1"/>
                </a:solidFill>
                <a:effectLst/>
                <a:uLnTx/>
                <a:uFillTx/>
                <a:ea typeface="+mj-ea"/>
                <a:cs typeface="+mj-cs"/>
              </a:rPr>
            </a:br>
            <a:r>
              <a:rPr kumimoji="0" lang="ru-RU" sz="2400" b="1" i="0" u="none" strike="noStrike" kern="1200" cap="none" spc="0" normalizeH="0" baseline="0" noProof="0" dirty="0" smtClean="0">
                <a:ln>
                  <a:noFill/>
                </a:ln>
                <a:solidFill>
                  <a:schemeClr val="bg1"/>
                </a:solidFill>
                <a:effectLst/>
                <a:uLnTx/>
                <a:uFillTx/>
                <a:ea typeface="+mj-ea"/>
                <a:cs typeface="+mj-cs"/>
              </a:rPr>
              <a:t>у возрождающегося храма Александра Невского, торжественно открыт памятник пострадавшим от аварии на ЧАЭС.</a:t>
            </a:r>
            <a:r>
              <a:rPr kumimoji="0" lang="ru-RU" sz="2400" b="0" i="0" u="none" strike="noStrike" kern="1200" cap="none" spc="0" normalizeH="0" baseline="0" noProof="0" dirty="0" smtClean="0">
                <a:ln>
                  <a:noFill/>
                </a:ln>
                <a:solidFill>
                  <a:schemeClr val="bg1"/>
                </a:solidFill>
                <a:effectLst/>
                <a:uLnTx/>
                <a:uFillTx/>
                <a:ea typeface="+mj-ea"/>
                <a:cs typeface="+mj-cs"/>
              </a:rPr>
              <a:t> </a:t>
            </a:r>
            <a:endParaRPr kumimoji="0" lang="ru-RU" sz="2400" b="0" i="0" u="none" strike="noStrike" kern="1200" cap="none" spc="0" normalizeH="0" baseline="0" noProof="0" dirty="0">
              <a:ln>
                <a:noFill/>
              </a:ln>
              <a:solidFill>
                <a:schemeClr val="bg1"/>
              </a:solidFill>
              <a:effectLst/>
              <a:uLnTx/>
              <a:uFillTx/>
              <a:ea typeface="+mj-ea"/>
              <a:cs typeface="+mj-cs"/>
            </a:endParaRPr>
          </a:p>
        </p:txBody>
      </p:sp>
      <p:pic>
        <p:nvPicPr>
          <p:cNvPr id="6" name="Picture 9"/>
          <p:cNvPicPr>
            <a:picLocks noChangeAspect="1" noChangeArrowheads="1"/>
          </p:cNvPicPr>
          <p:nvPr/>
        </p:nvPicPr>
        <p:blipFill>
          <a:blip r:embed="rId2"/>
          <a:srcRect/>
          <a:stretch>
            <a:fillRect/>
          </a:stretch>
        </p:blipFill>
        <p:spPr bwMode="auto">
          <a:xfrm>
            <a:off x="1857356" y="2357430"/>
            <a:ext cx="4824412" cy="3576637"/>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684213" y="0"/>
            <a:ext cx="7991475" cy="6858000"/>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t="20548"/>
          <a:stretch>
            <a:fillRect/>
          </a:stretch>
        </p:blipFill>
        <p:spPr bwMode="auto">
          <a:xfrm>
            <a:off x="0" y="3643290"/>
            <a:ext cx="4500594" cy="3000420"/>
          </a:xfrm>
          <a:prstGeom prst="rect">
            <a:avLst/>
          </a:prstGeom>
          <a:noFill/>
          <a:ln w="9525">
            <a:noFill/>
            <a:miter lim="800000"/>
            <a:headEnd/>
            <a:tailEnd/>
          </a:ln>
        </p:spPr>
      </p:pic>
      <p:sp>
        <p:nvSpPr>
          <p:cNvPr id="6" name="Прямоугольник 5"/>
          <p:cNvSpPr/>
          <p:nvPr/>
        </p:nvSpPr>
        <p:spPr>
          <a:xfrm>
            <a:off x="4572000" y="1214422"/>
            <a:ext cx="4572000" cy="3785652"/>
          </a:xfrm>
          <a:prstGeom prst="rect">
            <a:avLst/>
          </a:prstGeom>
        </p:spPr>
        <p:txBody>
          <a:bodyPr wrap="square">
            <a:spAutoFit/>
          </a:bodyPr>
          <a:lstStyle/>
          <a:p>
            <a:r>
              <a:rPr lang="ru-RU" sz="2400" dirty="0" smtClean="0">
                <a:solidFill>
                  <a:schemeClr val="bg1"/>
                </a:solidFill>
                <a:latin typeface="Cambria" pitchFamily="18" charset="0"/>
                <a:cs typeface="Times New Roman" pitchFamily="18" charset="0"/>
              </a:rPr>
              <a:t>Чернобыль — небольшой город, расположенный на берегу Киевского водохранилища, между реками Уж и Припять,   город,                   утопающий в зелени лесов. </a:t>
            </a:r>
          </a:p>
          <a:p>
            <a:r>
              <a:rPr lang="ru-RU" sz="2400" dirty="0" smtClean="0">
                <a:solidFill>
                  <a:schemeClr val="bg1"/>
                </a:solidFill>
                <a:latin typeface="Cambria" pitchFamily="18" charset="0"/>
                <a:cs typeface="Times New Roman" pitchFamily="18" charset="0"/>
              </a:rPr>
              <a:t> Это был город-сад! Красивые бульвары и много зелени сделали его приятным местом отдыха.</a:t>
            </a:r>
            <a:endParaRPr lang="ru-RU" sz="2400" dirty="0">
              <a:solidFill>
                <a:schemeClr val="bg1"/>
              </a:solidFill>
              <a:latin typeface="Cambria" pitchFamily="18" charset="0"/>
            </a:endParaRPr>
          </a:p>
        </p:txBody>
      </p:sp>
      <p:sp>
        <p:nvSpPr>
          <p:cNvPr id="7" name="Прямоугольник 6"/>
          <p:cNvSpPr/>
          <p:nvPr/>
        </p:nvSpPr>
        <p:spPr>
          <a:xfrm>
            <a:off x="2928926" y="71414"/>
            <a:ext cx="3571900" cy="923330"/>
          </a:xfrm>
          <a:prstGeom prst="rect">
            <a:avLst/>
          </a:prstGeom>
          <a:noFill/>
          <a:ln>
            <a:noFill/>
          </a:ln>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История</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Содержимое 7" descr="2cd2bd7036f23e75862cf29b01e10051.jpg"/>
          <p:cNvPicPr>
            <a:picLocks noChangeAspect="1"/>
          </p:cNvPicPr>
          <p:nvPr/>
        </p:nvPicPr>
        <p:blipFill>
          <a:blip r:embed="rId3" cstate="print"/>
          <a:stretch>
            <a:fillRect/>
          </a:stretch>
        </p:blipFill>
        <p:spPr>
          <a:xfrm>
            <a:off x="0" y="959696"/>
            <a:ext cx="4500562" cy="2612180"/>
          </a:xfrm>
          <a:prstGeom prst="rect">
            <a:avLst/>
          </a:prstGeom>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57232"/>
          </a:xfrm>
        </p:spPr>
        <p:txBody>
          <a:bodyPr/>
          <a:lstStyle/>
          <a:p>
            <a:r>
              <a:rPr lang="ru-RU" dirty="0" smtClean="0"/>
              <a:t>Рождение</a:t>
            </a:r>
            <a:endParaRPr lang="ru-RU" dirty="0"/>
          </a:p>
        </p:txBody>
      </p:sp>
      <p:sp>
        <p:nvSpPr>
          <p:cNvPr id="3" name="Содержимое 2"/>
          <p:cNvSpPr>
            <a:spLocks noGrp="1"/>
          </p:cNvSpPr>
          <p:nvPr>
            <p:ph sz="half" idx="1"/>
          </p:nvPr>
        </p:nvSpPr>
        <p:spPr>
          <a:xfrm>
            <a:off x="0" y="1357298"/>
            <a:ext cx="4286248" cy="2500330"/>
          </a:xfrm>
        </p:spPr>
        <p:txBody>
          <a:bodyPr/>
          <a:lstStyle/>
          <a:p>
            <a:pPr>
              <a:buNone/>
            </a:pPr>
            <a:r>
              <a:rPr lang="ru-RU" dirty="0" smtClean="0"/>
              <a:t>	</a:t>
            </a:r>
            <a:r>
              <a:rPr lang="ru-RU" sz="2400" dirty="0" smtClean="0"/>
              <a:t>4 февраля 1970 года была основана Чернобыльская АЭС и Припять — город-спутник. Последующие несколько лет параллельно строились город и станция.</a:t>
            </a:r>
            <a:endParaRPr lang="ru-RU" sz="2400" dirty="0"/>
          </a:p>
        </p:txBody>
      </p:sp>
      <p:pic>
        <p:nvPicPr>
          <p:cNvPr id="11" name="Содержимое 10" descr="135.jpg"/>
          <p:cNvPicPr>
            <a:picLocks noGrp="1" noChangeAspect="1"/>
          </p:cNvPicPr>
          <p:nvPr>
            <p:ph sz="half" idx="2"/>
          </p:nvPr>
        </p:nvPicPr>
        <p:blipFill>
          <a:blip r:embed="rId2" cstate="print"/>
          <a:stretch>
            <a:fillRect/>
          </a:stretch>
        </p:blipFill>
        <p:spPr>
          <a:xfrm>
            <a:off x="4303138" y="928671"/>
            <a:ext cx="4840862" cy="3286148"/>
          </a:xfrm>
        </p:spPr>
      </p:pic>
      <p:sp>
        <p:nvSpPr>
          <p:cNvPr id="6" name="TextBox 5"/>
          <p:cNvSpPr txBox="1"/>
          <p:nvPr/>
        </p:nvSpPr>
        <p:spPr>
          <a:xfrm>
            <a:off x="142876" y="4286256"/>
            <a:ext cx="8786842" cy="2308324"/>
          </a:xfrm>
          <a:prstGeom prst="rect">
            <a:avLst/>
          </a:prstGeom>
          <a:noFill/>
        </p:spPr>
        <p:txBody>
          <a:bodyPr wrap="square" rtlCol="0">
            <a:spAutoFit/>
          </a:bodyPr>
          <a:lstStyle/>
          <a:p>
            <a:pPr algn="just"/>
            <a:r>
              <a:rPr lang="ru-RU" sz="2400" dirty="0" smtClean="0">
                <a:solidFill>
                  <a:schemeClr val="bg1"/>
                </a:solidFill>
              </a:rPr>
              <a:t>1-ый и 2-ой энергоблоки были построены в 1970—1977 годах, </a:t>
            </a:r>
          </a:p>
          <a:p>
            <a:pPr algn="just"/>
            <a:r>
              <a:rPr lang="ru-RU" sz="2400" dirty="0" smtClean="0">
                <a:solidFill>
                  <a:schemeClr val="bg1"/>
                </a:solidFill>
              </a:rPr>
              <a:t>3-ий и 4-ый  - к концу 1983 года. </a:t>
            </a:r>
          </a:p>
          <a:p>
            <a:pPr algn="just"/>
            <a:r>
              <a:rPr lang="ru-RU" sz="2400" dirty="0" smtClean="0">
                <a:solidFill>
                  <a:schemeClr val="bg1"/>
                </a:solidFill>
              </a:rPr>
              <a:t>В 1981 году начато строительство третьей очереди — 5-го и 6-го энергоблоков с такими же реакторами.</a:t>
            </a:r>
          </a:p>
          <a:p>
            <a:pPr algn="just"/>
            <a:r>
              <a:rPr lang="ru-RU" sz="2400" dirty="0" smtClean="0">
                <a:solidFill>
                  <a:schemeClr val="bg1"/>
                </a:solidFill>
              </a:rPr>
              <a:t>После аварии строительство этих энергоблоков  было остановлено</a:t>
            </a:r>
          </a:p>
        </p:txBody>
      </p:sp>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dirty="0" smtClean="0"/>
              <a:t>Зачем была построена Чернобыльская АЭС</a:t>
            </a:r>
            <a:r>
              <a:rPr lang="en-US" dirty="0" smtClean="0"/>
              <a:t>?</a:t>
            </a:r>
            <a:endParaRPr lang="ru-RU" dirty="0"/>
          </a:p>
        </p:txBody>
      </p:sp>
      <p:sp>
        <p:nvSpPr>
          <p:cNvPr id="3" name="Содержимое 2"/>
          <p:cNvSpPr>
            <a:spLocks noGrp="1"/>
          </p:cNvSpPr>
          <p:nvPr>
            <p:ph sz="half" idx="1"/>
          </p:nvPr>
        </p:nvSpPr>
        <p:spPr>
          <a:xfrm>
            <a:off x="0" y="1214422"/>
            <a:ext cx="5572132" cy="3286148"/>
          </a:xfrm>
        </p:spPr>
        <p:txBody>
          <a:bodyPr>
            <a:normAutofit/>
          </a:bodyPr>
          <a:lstStyle/>
          <a:p>
            <a:r>
              <a:rPr lang="ru-RU" sz="2400" dirty="0" smtClean="0"/>
              <a:t>АЭС была создана для обеспечения электроэнергией гигантской антенны,  построенной для обнаружения запусков межконтинентальных баллистических ракет.</a:t>
            </a:r>
          </a:p>
          <a:p>
            <a:r>
              <a:rPr lang="ru-RU" sz="2400" dirty="0" smtClean="0"/>
              <a:t>Также АЭС обеспечивала 17% всей территории Украины.</a:t>
            </a:r>
          </a:p>
          <a:p>
            <a:endParaRPr lang="ru-RU" dirty="0"/>
          </a:p>
        </p:txBody>
      </p:sp>
      <p:pic>
        <p:nvPicPr>
          <p:cNvPr id="5" name="Содержимое 4" descr="12586668.jpg"/>
          <p:cNvPicPr>
            <a:picLocks noGrp="1" noChangeAspect="1"/>
          </p:cNvPicPr>
          <p:nvPr>
            <p:ph sz="half" idx="2"/>
          </p:nvPr>
        </p:nvPicPr>
        <p:blipFill>
          <a:blip r:embed="rId2" cstate="print"/>
          <a:srcRect l="10392" t="14875"/>
          <a:stretch>
            <a:fillRect/>
          </a:stretch>
        </p:blipFill>
        <p:spPr>
          <a:xfrm>
            <a:off x="5357818" y="1285860"/>
            <a:ext cx="3383220" cy="2452812"/>
          </a:xfrm>
        </p:spPr>
      </p:pic>
      <p:pic>
        <p:nvPicPr>
          <p:cNvPr id="7" name="Рисунок 6" descr="postradavshie_pri_avarii_na_chernobylskoy_aes_territorii_sootvetstvuyut_normam_radiatsionnoy_bezopasnosti_thumb_fed_show.jpg"/>
          <p:cNvPicPr>
            <a:picLocks noChangeAspect="1"/>
          </p:cNvPicPr>
          <p:nvPr/>
        </p:nvPicPr>
        <p:blipFill>
          <a:blip r:embed="rId3" cstate="print"/>
          <a:srcRect t="15532" b="15532"/>
          <a:stretch>
            <a:fillRect/>
          </a:stretch>
        </p:blipFill>
        <p:spPr>
          <a:xfrm>
            <a:off x="1643042" y="4286256"/>
            <a:ext cx="5699991" cy="2357454"/>
          </a:xfrm>
          <a:prstGeom prst="rect">
            <a:avLst/>
          </a:prstGeom>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214290"/>
            <a:ext cx="7643866" cy="2677656"/>
          </a:xfrm>
          <a:prstGeom prst="rect">
            <a:avLst/>
          </a:prstGeom>
        </p:spPr>
        <p:txBody>
          <a:bodyPr wrap="square">
            <a:spAutoFit/>
          </a:bodyPr>
          <a:lstStyle/>
          <a:p>
            <a:r>
              <a:rPr lang="ru-RU" sz="2400" dirty="0" smtClean="0">
                <a:solidFill>
                  <a:schemeClr val="bg1"/>
                </a:solidFill>
              </a:rPr>
              <a:t>25 апреля 1986 года на 4-ом энергоблоке Чернобыльской атомной электростанции планировался как не совсем обычный. Предполагалось остановить реактор на планово-предупредительный ремонт. Перед остановкой были запланированы испытания одного из турбогенераторов в режиме выбега с нагрузкой собственных нужд блока.</a:t>
            </a:r>
            <a:endParaRPr lang="ru-RU" sz="2400" dirty="0">
              <a:solidFill>
                <a:schemeClr val="bg1"/>
              </a:solidFill>
            </a:endParaRPr>
          </a:p>
        </p:txBody>
      </p:sp>
      <p:pic>
        <p:nvPicPr>
          <p:cNvPr id="6" name="Рисунок 2" descr="-god-nazad-proizoshla-avarija-na-chernobylskoj-aes-foto_19003_s__2.jpg"/>
          <p:cNvPicPr>
            <a:picLocks noChangeAspect="1"/>
          </p:cNvPicPr>
          <p:nvPr/>
        </p:nvPicPr>
        <p:blipFill>
          <a:blip r:embed="rId2"/>
          <a:srcRect/>
          <a:stretch>
            <a:fillRect/>
          </a:stretch>
        </p:blipFill>
        <p:spPr bwMode="auto">
          <a:xfrm>
            <a:off x="4213255" y="3143248"/>
            <a:ext cx="4716463" cy="3143272"/>
          </a:xfrm>
          <a:prstGeom prst="rect">
            <a:avLst/>
          </a:prstGeom>
          <a:noFill/>
          <a:ln w="9525">
            <a:noFill/>
            <a:miter lim="800000"/>
            <a:headEnd/>
            <a:tailEnd/>
          </a:ln>
        </p:spPr>
      </p:pic>
      <p:pic>
        <p:nvPicPr>
          <p:cNvPr id="8" name="Рисунок 4" descr="-god-nazad-proizoshla-avarija-na-chernobylskoj-aes-foto_19003_s__5.jpg"/>
          <p:cNvPicPr>
            <a:picLocks noChangeAspect="1"/>
          </p:cNvPicPr>
          <p:nvPr/>
        </p:nvPicPr>
        <p:blipFill>
          <a:blip r:embed="rId3"/>
          <a:srcRect/>
          <a:stretch>
            <a:fillRect/>
          </a:stretch>
        </p:blipFill>
        <p:spPr bwMode="auto">
          <a:xfrm>
            <a:off x="71406" y="3143248"/>
            <a:ext cx="4214717" cy="3160708"/>
          </a:xfrm>
          <a:prstGeom prst="rect">
            <a:avLst/>
          </a:prstGeom>
          <a:noFill/>
          <a:ln w="9525">
            <a:noFill/>
            <a:miter lim="800000"/>
            <a:headEnd/>
            <a:tailEnd/>
          </a:ln>
        </p:spPr>
      </p:pic>
    </p:spTree>
  </p:cSld>
  <p:clrMapOvr>
    <a:masterClrMapping/>
  </p:clrMapOvr>
  <p:transition spd="med" advClick="0" advTm="8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6248" y="428604"/>
            <a:ext cx="4429124" cy="4154984"/>
          </a:xfrm>
          <a:prstGeom prst="rect">
            <a:avLst/>
          </a:prstGeom>
        </p:spPr>
        <p:txBody>
          <a:bodyPr wrap="square">
            <a:spAutoFit/>
          </a:bodyPr>
          <a:lstStyle/>
          <a:p>
            <a:r>
              <a:rPr lang="ru-RU" sz="2400" dirty="0" smtClean="0">
                <a:solidFill>
                  <a:schemeClr val="bg1"/>
                </a:solidFill>
              </a:rPr>
              <a:t>26 апреля 1986 года </a:t>
            </a:r>
            <a:r>
              <a:rPr lang="en-US" sz="2400" dirty="0" smtClean="0">
                <a:solidFill>
                  <a:schemeClr val="bg1"/>
                </a:solidFill>
              </a:rPr>
              <a:t/>
            </a:r>
            <a:br>
              <a:rPr lang="en-US" sz="2400" dirty="0" smtClean="0">
                <a:solidFill>
                  <a:schemeClr val="bg1"/>
                </a:solidFill>
              </a:rPr>
            </a:br>
            <a:r>
              <a:rPr lang="ru-RU" sz="2400" dirty="0" smtClean="0">
                <a:solidFill>
                  <a:schemeClr val="bg1"/>
                </a:solidFill>
              </a:rPr>
              <a:t>в 1 час 24 минуты </a:t>
            </a:r>
            <a:r>
              <a:rPr lang="en-US" sz="2400" dirty="0" smtClean="0">
                <a:solidFill>
                  <a:schemeClr val="bg1"/>
                </a:solidFill>
              </a:rPr>
              <a:t/>
            </a:r>
            <a:br>
              <a:rPr lang="en-US" sz="2400" dirty="0" smtClean="0">
                <a:solidFill>
                  <a:schemeClr val="bg1"/>
                </a:solidFill>
              </a:rPr>
            </a:br>
            <a:r>
              <a:rPr lang="ru-RU" sz="2400" dirty="0" smtClean="0">
                <a:solidFill>
                  <a:schemeClr val="bg1"/>
                </a:solidFill>
              </a:rPr>
              <a:t>на 4-ом энергоблоке Чернобыльской АЭС раздались последовательно два взрыва, которые возвестили весь мир о свершившейся трагедии уходящего века. </a:t>
            </a:r>
            <a:r>
              <a:rPr lang="en-US" sz="2400" dirty="0" smtClean="0">
                <a:solidFill>
                  <a:schemeClr val="bg1"/>
                </a:solidFill>
              </a:rPr>
              <a:t/>
            </a:r>
            <a:br>
              <a:rPr lang="en-US" sz="2400" dirty="0" smtClean="0">
                <a:solidFill>
                  <a:schemeClr val="bg1"/>
                </a:solidFill>
              </a:rPr>
            </a:br>
            <a:r>
              <a:rPr lang="ru-RU" sz="2400" dirty="0" smtClean="0">
                <a:solidFill>
                  <a:schemeClr val="bg1"/>
                </a:solidFill>
              </a:rPr>
              <a:t>Произошла мощная техногенная катастрофа </a:t>
            </a:r>
            <a:br>
              <a:rPr lang="ru-RU" sz="2400" dirty="0" smtClean="0">
                <a:solidFill>
                  <a:schemeClr val="bg1"/>
                </a:solidFill>
              </a:rPr>
            </a:br>
            <a:r>
              <a:rPr lang="ru-RU" sz="2400" dirty="0" smtClean="0">
                <a:solidFill>
                  <a:schemeClr val="bg1"/>
                </a:solidFill>
              </a:rPr>
              <a:t>на атомном объекте. </a:t>
            </a:r>
            <a:endParaRPr lang="ru-RU" sz="2400" dirty="0">
              <a:solidFill>
                <a:schemeClr val="bg1"/>
              </a:solidFill>
            </a:endParaRPr>
          </a:p>
        </p:txBody>
      </p:sp>
      <p:pic>
        <p:nvPicPr>
          <p:cNvPr id="6" name="Рисунок 2" descr="-god-nazad-proizoshla-avarija-na-chernobylskoj-aes-foto_19003_s__3.jpg"/>
          <p:cNvPicPr>
            <a:picLocks noChangeAspect="1"/>
          </p:cNvPicPr>
          <p:nvPr/>
        </p:nvPicPr>
        <p:blipFill>
          <a:blip r:embed="rId2"/>
          <a:srcRect/>
          <a:stretch>
            <a:fillRect/>
          </a:stretch>
        </p:blipFill>
        <p:spPr bwMode="auto">
          <a:xfrm>
            <a:off x="214282" y="214290"/>
            <a:ext cx="3714776" cy="5429288"/>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214282" y="2133600"/>
            <a:ext cx="3756025" cy="4724400"/>
          </a:xfrm>
          <a:prstGeom prst="rect">
            <a:avLst/>
          </a:prstGeom>
          <a:noFill/>
          <a:ln w="9525">
            <a:noFill/>
            <a:miter lim="800000"/>
            <a:headEnd/>
            <a:tailEnd/>
          </a:ln>
          <a:effectLst/>
        </p:spPr>
      </p:pic>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500034" y="428604"/>
            <a:ext cx="8072493" cy="5929354"/>
          </a:xfrm>
          <a:prstGeom prst="rect">
            <a:avLst/>
          </a:prstGeom>
          <a:noFill/>
          <a:ln w="9525">
            <a:noFill/>
            <a:miter lim="800000"/>
            <a:headEnd/>
            <a:tailEnd/>
          </a:ln>
        </p:spPr>
      </p:pic>
    </p:spTree>
  </p:cSld>
  <p:clrMapOvr>
    <a:masterClrMapping/>
  </p:clrMapOvr>
  <p:transition spd="med" advClick="0" advTm="8000">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214282" y="285728"/>
            <a:ext cx="8715435" cy="6286544"/>
          </a:xfrm>
          <a:prstGeom prst="rect">
            <a:avLst/>
          </a:prstGeom>
          <a:noFill/>
          <a:ln w="9525">
            <a:noFill/>
            <a:miter lim="800000"/>
            <a:headEnd/>
            <a:tailEnd/>
          </a:ln>
        </p:spPr>
      </p:pic>
      <p:sp>
        <p:nvSpPr>
          <p:cNvPr id="6" name="Rectangle 4"/>
          <p:cNvSpPr>
            <a:spLocks noChangeArrowheads="1"/>
          </p:cNvSpPr>
          <p:nvPr/>
        </p:nvSpPr>
        <p:spPr bwMode="auto">
          <a:xfrm>
            <a:off x="2214578" y="285728"/>
            <a:ext cx="6715140" cy="2677656"/>
          </a:xfrm>
          <a:prstGeom prst="rect">
            <a:avLst/>
          </a:prstGeom>
          <a:noFill/>
          <a:ln w="9525">
            <a:noFill/>
            <a:miter lim="800000"/>
            <a:headEnd/>
            <a:tailEnd/>
          </a:ln>
          <a:effectLst/>
        </p:spPr>
        <p:txBody>
          <a:bodyPr wrap="square">
            <a:spAutoFit/>
          </a:bodyPr>
          <a:lstStyle/>
          <a:p>
            <a:pPr algn="ctr"/>
            <a:r>
              <a:rPr lang="ru-RU" sz="2400" b="1" dirty="0">
                <a:effectLst>
                  <a:outerShdw blurRad="38100" dist="38100" dir="2700000" algn="tl">
                    <a:srgbClr val="FFFFFF"/>
                  </a:outerShdw>
                </a:effectLst>
                <a:latin typeface="Times New Roman" pitchFamily="18" charset="0"/>
              </a:rPr>
              <a:t>Взрывы привели к полному разрушению реактора и его активной зоны, систем охлаждения, а также здания реакторного зала. </a:t>
            </a:r>
          </a:p>
          <a:p>
            <a:pPr algn="ctr"/>
            <a:r>
              <a:rPr lang="ru-RU" sz="2400" b="1" dirty="0">
                <a:effectLst>
                  <a:outerShdw blurRad="38100" dist="38100" dir="2700000" algn="tl">
                    <a:srgbClr val="FFFFFF"/>
                  </a:outerShdw>
                </a:effectLst>
                <a:latin typeface="Times New Roman" pitchFamily="18" charset="0"/>
              </a:rPr>
              <a:t>На крышу машинного зала, на территорию вокруг АЭС были выброшены железобетонные и металлоконструкции, графитовые блоки и их куски.</a:t>
            </a:r>
          </a:p>
        </p:txBody>
      </p:sp>
    </p:spTree>
  </p:cSld>
  <p:clrMapOvr>
    <a:masterClrMapping/>
  </p:clrMapOvr>
  <p:transition spd="med" advClick="0" advTm="8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2000"/>
                                        <p:tgtEl>
                                          <p:spTgt spid="6">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bstract(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Документ" ma:contentTypeID="0x0101009F086744FC9700429908CBA34F1053FC" ma:contentTypeVersion="1" ma:contentTypeDescription="Создание документа." ma:contentTypeScope="" ma:versionID="ecf81826af1763c3d33b1809f9861174">
  <xsd:schema xmlns:xsd="http://www.w3.org/2001/XMLSchema" xmlns:xs="http://www.w3.org/2001/XMLSchema" xmlns:p="http://schemas.microsoft.com/office/2006/metadata/properties" xmlns:ns2="c71519f2-859d-46c1-a1b6-2941efed936d" targetNamespace="http://schemas.microsoft.com/office/2006/metadata/properties" ma:root="true" ma:fieldsID="ffa5264f57cd45d0824f5e35b57f2a87"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c71519f2-859d-46c1-a1b6-2941efed936d">T4CTUPCNHN5M-1543734799-5</_dlc_DocId>
    <_dlc_DocIdUrl xmlns="c71519f2-859d-46c1-a1b6-2941efed936d">
      <Url>http://edu-sps.koiro.local/chuhloma/jarov/_layouts/15/DocIdRedir.aspx?ID=T4CTUPCNHN5M-1543734799-5</Url>
      <Description>T4CTUPCNHN5M-1543734799-5</Description>
    </_dlc_DocIdUrl>
  </documentManagement>
</p:properties>
</file>

<file path=customXml/itemProps1.xml><?xml version="1.0" encoding="utf-8"?>
<ds:datastoreItem xmlns:ds="http://schemas.openxmlformats.org/officeDocument/2006/customXml" ds:itemID="{0D2FCE2C-D27E-41D9-AE17-8ECB57A14FD1}"/>
</file>

<file path=customXml/itemProps2.xml><?xml version="1.0" encoding="utf-8"?>
<ds:datastoreItem xmlns:ds="http://schemas.openxmlformats.org/officeDocument/2006/customXml" ds:itemID="{7C0D92D0-8CE5-4D69-B0E3-4C4584C8A1AA}"/>
</file>

<file path=customXml/itemProps3.xml><?xml version="1.0" encoding="utf-8"?>
<ds:datastoreItem xmlns:ds="http://schemas.openxmlformats.org/officeDocument/2006/customXml" ds:itemID="{F0BF06B0-F627-4BAE-A78D-BE5B3579E04D}"/>
</file>

<file path=customXml/itemProps4.xml><?xml version="1.0" encoding="utf-8"?>
<ds:datastoreItem xmlns:ds="http://schemas.openxmlformats.org/officeDocument/2006/customXml" ds:itemID="{61E334A2-1150-47A2-A994-9E706AC623F5}"/>
</file>

<file path=docProps/app.xml><?xml version="1.0" encoding="utf-8"?>
<Properties xmlns="http://schemas.openxmlformats.org/officeDocument/2006/extended-properties" xmlns:vt="http://schemas.openxmlformats.org/officeDocument/2006/docPropsVTypes">
  <Template>TS101982039</Template>
  <TotalTime>994</TotalTime>
  <Words>744</Words>
  <Application>Microsoft Office PowerPoint</Application>
  <PresentationFormat>Экран (4:3)</PresentationFormat>
  <Paragraphs>67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abstract(2)</vt:lpstr>
      <vt:lpstr>Чернобыль</vt:lpstr>
      <vt:lpstr>Слайд 2</vt:lpstr>
      <vt:lpstr>Слайд 3</vt:lpstr>
      <vt:lpstr>Рождение</vt:lpstr>
      <vt:lpstr>Зачем была построена Чернобыльская АЭС?</vt:lpstr>
      <vt:lpstr>Слайд 6</vt:lpstr>
      <vt:lpstr>Слайд 7</vt:lpstr>
      <vt:lpstr>Слайд 8</vt:lpstr>
      <vt:lpstr>Слайд 9</vt:lpstr>
      <vt:lpstr>Слайд 10</vt:lpstr>
      <vt:lpstr>Что произошло в ту ночь?</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Кто виноват в катастрофе в Припяти?</vt:lpstr>
      <vt:lpstr>Ранние последствия</vt:lpstr>
      <vt:lpstr>Отдаленные последствия</vt:lpstr>
      <vt:lpstr>Генетические последствия</vt:lpstr>
      <vt:lpstr>Экологические последствия</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Admin</cp:lastModifiedBy>
  <cp:revision>119</cp:revision>
  <dcterms:created xsi:type="dcterms:W3CDTF">2010-11-19T13:45:02Z</dcterms:created>
  <dcterms:modified xsi:type="dcterms:W3CDTF">2012-04-21T14:32:28Z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0x0101009F086744FC9700429908CBA34F1053FC</vt:lpwstr>
  </property>
  <property fmtid="{D5CDD505-2E9C-101B-9397-08002B2CF9AE}" pid="3" name="_dlc_DocIdItemGuid">
    <vt:lpwstr>8d23a1fe-3cee-417f-8fb2-5481d392f50e</vt:lpwstr>
  </property>
</Properties>
</file>