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s/slide3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heme/themeOverride2.xml" ContentType="application/vnd.openxmlformats-officedocument.themeOverride+xml"/>
  <Override PartName="/ppt/theme/themeOverride1.xml" ContentType="application/vnd.openxmlformats-officedocument.themeOverrid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70" r:id="rId4"/>
    <p:sldId id="277" r:id="rId5"/>
    <p:sldId id="279" r:id="rId6"/>
    <p:sldId id="278" r:id="rId7"/>
    <p:sldId id="280" r:id="rId8"/>
    <p:sldId id="281" r:id="rId9"/>
    <p:sldId id="282" r:id="rId10"/>
    <p:sldId id="283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71" r:id="rId21"/>
    <p:sldId id="272" r:id="rId22"/>
    <p:sldId id="267" r:id="rId23"/>
    <p:sldId id="268" r:id="rId24"/>
    <p:sldId id="273" r:id="rId25"/>
    <p:sldId id="287" r:id="rId26"/>
    <p:sldId id="276" r:id="rId27"/>
    <p:sldId id="284" r:id="rId28"/>
    <p:sldId id="285" r:id="rId29"/>
    <p:sldId id="286" r:id="rId30"/>
    <p:sldId id="275" r:id="rId31"/>
    <p:sldId id="288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76E2"/>
    <a:srgbClr val="3333FF"/>
    <a:srgbClr val="2A1D63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4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ustomXml" Target="../customXml/item1.xml"/><Relationship Id="rId40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02BCD-15BE-4DAD-958B-F498BDF3F13C}" type="datetimeFigureOut">
              <a:rPr lang="ru-RU"/>
              <a:pPr>
                <a:defRPr/>
              </a:pPr>
              <a:t>12.04.2012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4ECA6-5AEE-4AF8-BD36-942286D1D6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24360-E92F-4E90-B2D0-BAB48F648348}" type="datetimeFigureOut">
              <a:rPr lang="ru-RU"/>
              <a:pPr>
                <a:defRPr/>
              </a:pPr>
              <a:t>12.04.2012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891EA-1548-4712-B96C-1FE684F785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C6DFD-3058-44B4-99C7-BCB65003C174}" type="datetimeFigureOut">
              <a:rPr lang="ru-RU"/>
              <a:pPr>
                <a:defRPr/>
              </a:pPr>
              <a:t>12.04.2012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306B9-B935-4A31-88BF-3694B9DBB3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81D1A-2BF4-41A1-8DB1-2BA52B91F365}" type="datetimeFigureOut">
              <a:rPr lang="ru-RU"/>
              <a:pPr>
                <a:defRPr/>
              </a:pPr>
              <a:t>12.04.2012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505D3-8E97-4031-A749-0859ECF68E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C99DD-3736-4AFD-9C24-9372EED5B1D1}" type="datetimeFigureOut">
              <a:rPr lang="ru-RU"/>
              <a:pPr>
                <a:defRPr/>
              </a:pPr>
              <a:t>12.04.2012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E5025-EADF-4CC5-8606-861120BCD0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D7C80-6CC5-4B8C-A703-28684007FC46}" type="datetimeFigureOut">
              <a:rPr lang="ru-RU"/>
              <a:pPr>
                <a:defRPr/>
              </a:pPr>
              <a:t>12.04.2012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EC120-4642-4DAE-9E07-24A6E3F053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F0F28-E1B4-49D6-BF4A-85AD172D6195}" type="datetimeFigureOut">
              <a:rPr lang="ru-RU"/>
              <a:pPr>
                <a:defRPr/>
              </a:pPr>
              <a:t>12.04.2012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FF536-19E1-487F-9B9C-5001BC87E0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F2131-5434-4F62-92ED-949CC322ED64}" type="datetimeFigureOut">
              <a:rPr lang="ru-RU"/>
              <a:pPr>
                <a:defRPr/>
              </a:pPr>
              <a:t>12.04.2012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1CA72-AE22-4E82-8D84-2DC51E5567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DE71A-66FB-410D-9106-E41DAF5C0414}" type="datetimeFigureOut">
              <a:rPr lang="ru-RU"/>
              <a:pPr>
                <a:defRPr/>
              </a:pPr>
              <a:t>12.04.2012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48D2B-F961-4383-AE77-185CDE7053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3AB31-E669-4221-A608-9755887E6347}" type="datetimeFigureOut">
              <a:rPr lang="ru-RU"/>
              <a:pPr>
                <a:defRPr/>
              </a:pPr>
              <a:t>12.04.2012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F182D-B94B-4333-AD93-72508D4DC6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95C98-A7B8-4FF1-8DD0-7B3C6B18EC57}" type="datetimeFigureOut">
              <a:rPr lang="ru-RU"/>
              <a:pPr>
                <a:defRPr/>
              </a:pPr>
              <a:t>12.04.2012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2AAAF-E1B5-4B43-B547-5C96B4440F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D2E6DE-DB57-4BB3-879F-2ED9331BA262}" type="datetimeFigureOut">
              <a:rPr lang="ru-RU"/>
              <a:pPr>
                <a:defRPr/>
              </a:pPr>
              <a:t>12.04.2012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FE5140E-B8C2-479B-A2BC-1EFFC2FAF0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9" r:id="rId2"/>
    <p:sldLayoutId id="2147483698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9" r:id="rId9"/>
    <p:sldLayoutId id="2147483695" r:id="rId10"/>
    <p:sldLayoutId id="2147483696" r:id="rId11"/>
  </p:sldLayoutIdLst>
  <p:transition spd="slow" advTm="12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775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1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/>
            <a:endParaRPr lang="ru-RU" smtClean="0"/>
          </a:p>
        </p:txBody>
      </p:sp>
      <p:pic>
        <p:nvPicPr>
          <p:cNvPr id="5" name="Picture 4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097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39552" y="332656"/>
            <a:ext cx="8149410" cy="255454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«Приезжайте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в гости к нам!»</a:t>
            </a:r>
          </a:p>
        </p:txBody>
      </p:sp>
      <p:sp>
        <p:nvSpPr>
          <p:cNvPr id="5126" name="TextBox 5"/>
          <p:cNvSpPr txBox="1">
            <a:spLocks noChangeArrowheads="1"/>
          </p:cNvSpPr>
          <p:nvPr/>
        </p:nvSpPr>
        <p:spPr bwMode="auto">
          <a:xfrm>
            <a:off x="1763713" y="3041650"/>
            <a:ext cx="7129462" cy="378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800" b="1">
                <a:latin typeface="Monotype Corsiva" pitchFamily="66" charset="0"/>
              </a:rPr>
              <a:t>Приезжайте в Ножкино, в пору соловьиную,</a:t>
            </a:r>
          </a:p>
          <a:p>
            <a:pPr algn="r"/>
            <a:r>
              <a:rPr lang="ru-RU" sz="2800" b="1">
                <a:latin typeface="Monotype Corsiva" pitchFamily="66" charset="0"/>
              </a:rPr>
              <a:t>Приезжайте в Ножкино, выкройте денёк</a:t>
            </a:r>
          </a:p>
          <a:p>
            <a:pPr algn="r"/>
            <a:r>
              <a:rPr lang="ru-RU" sz="2800" b="1">
                <a:latin typeface="Monotype Corsiva" pitchFamily="66" charset="0"/>
              </a:rPr>
              <a:t>Храмы здесь старинные и обычаи добрые</a:t>
            </a:r>
            <a:r>
              <a:rPr lang="ru-RU" sz="2800" b="1"/>
              <a:t>,</a:t>
            </a:r>
          </a:p>
          <a:p>
            <a:pPr algn="r"/>
            <a:r>
              <a:rPr lang="ru-RU" sz="2800" b="1">
                <a:latin typeface="Monotype Corsiva" pitchFamily="66" charset="0"/>
              </a:rPr>
              <a:t>Хлебом-солью встретит вас  ножкинский народ.</a:t>
            </a:r>
          </a:p>
          <a:p>
            <a:pPr algn="r"/>
            <a:r>
              <a:rPr lang="ru-RU" sz="2800" b="1">
                <a:latin typeface="Monotype Corsiva" pitchFamily="66" charset="0"/>
              </a:rPr>
              <a:t>Приезжайте в Ножкино на рассвете розовом </a:t>
            </a:r>
            <a:r>
              <a:rPr lang="ru-RU" sz="2800" b="1"/>
              <a:t>,</a:t>
            </a:r>
          </a:p>
          <a:p>
            <a:pPr algn="r"/>
            <a:r>
              <a:rPr lang="ru-RU" sz="2800" b="1">
                <a:latin typeface="Monotype Corsiva" pitchFamily="66" charset="0"/>
              </a:rPr>
              <a:t>Вот она -  российская, чистая краса.</a:t>
            </a:r>
          </a:p>
          <a:p>
            <a:pPr algn="r"/>
            <a:r>
              <a:rPr lang="ru-RU" sz="2800" b="1">
                <a:latin typeface="Monotype Corsiva" pitchFamily="66" charset="0"/>
              </a:rPr>
              <a:t>Приходите с удочкой посидеть над озером</a:t>
            </a:r>
            <a:r>
              <a:rPr lang="ru-RU" sz="2800" b="1"/>
              <a:t>,</a:t>
            </a:r>
          </a:p>
          <a:p>
            <a:pPr algn="r"/>
            <a:r>
              <a:rPr lang="ru-RU" sz="2800" b="1">
                <a:latin typeface="Monotype Corsiva" pitchFamily="66" charset="0"/>
              </a:rPr>
              <a:t>Повезет – поймаете чудо - карася</a:t>
            </a:r>
          </a:p>
          <a:p>
            <a:endParaRPr lang="ru-RU">
              <a:latin typeface="Constantia" pitchFamily="18" charset="0"/>
            </a:endParaRPr>
          </a:p>
        </p:txBody>
      </p:sp>
    </p:spTree>
  </p:cSld>
  <p:clrMapOvr>
    <a:masterClrMapping/>
  </p:clrMapOvr>
  <p:transition spd="slow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топия - запуск Window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P10005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4105275" cy="2879725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339" name="Picture 3" descr="C:\Documents and Settings\пользователь\Мои документы\фото\фото школьников\9 класс (ИГА) 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913"/>
            <a:ext cx="4321175" cy="2879725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340" name="Picture 6" descr="P10001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573463"/>
            <a:ext cx="4105275" cy="2592387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395288" y="3068638"/>
            <a:ext cx="39608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onstantia" pitchFamily="18" charset="0"/>
              </a:rPr>
              <a:t>Школьный спортзал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4067175" y="3068638"/>
            <a:ext cx="5076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onstantia" pitchFamily="18" charset="0"/>
              </a:rPr>
              <a:t>  Спортивная площадка</a:t>
            </a:r>
          </a:p>
        </p:txBody>
      </p:sp>
      <p:sp>
        <p:nvSpPr>
          <p:cNvPr id="14343" name="Rectangle 13"/>
          <p:cNvSpPr>
            <a:spLocks noChangeArrowheads="1"/>
          </p:cNvSpPr>
          <p:nvPr/>
        </p:nvSpPr>
        <p:spPr bwMode="auto">
          <a:xfrm>
            <a:off x="-180975" y="6216650"/>
            <a:ext cx="4537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onstantia" pitchFamily="18" charset="0"/>
              </a:rPr>
              <a:t>Приезд губернатора  Костромской области  И.Н. Слюняева в школу</a:t>
            </a:r>
          </a:p>
        </p:txBody>
      </p:sp>
      <p:sp>
        <p:nvSpPr>
          <p:cNvPr id="14344" name="Rectangle 15"/>
          <p:cNvSpPr>
            <a:spLocks noChangeArrowheads="1"/>
          </p:cNvSpPr>
          <p:nvPr/>
        </p:nvSpPr>
        <p:spPr bwMode="auto">
          <a:xfrm>
            <a:off x="4859338" y="6308725"/>
            <a:ext cx="403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onstantia" pitchFamily="18" charset="0"/>
              </a:rPr>
              <a:t>Школьный яблоневый сад</a:t>
            </a:r>
          </a:p>
        </p:txBody>
      </p:sp>
      <p:pic>
        <p:nvPicPr>
          <p:cNvPr id="14345" name="Picture 14" descr="P10000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73463"/>
            <a:ext cx="4321175" cy="2592387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Tm="1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9" descr="C:\Users\телемакс\Pictures\Мои фото\Свадьба.Катя и Виталик\IMG_24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427984" y="0"/>
            <a:ext cx="4716016" cy="403187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Свято – Покровский </a:t>
            </a:r>
            <a:r>
              <a:rPr lang="ru-RU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Авраамиево-Городецкий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 монастырь</a:t>
            </a:r>
            <a:r>
              <a:rPr lang="ru-RU" sz="3600" b="1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/>
            </a:r>
            <a:br>
              <a:rPr lang="ru-RU" sz="3600" b="1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</a:br>
            <a:endParaRPr lang="ru-RU" sz="3600" b="1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395288" y="3346450"/>
            <a:ext cx="36576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 b="1">
                <a:latin typeface="Constantia" pitchFamily="18" charset="0"/>
                <a:cs typeface="Times New Roman" pitchFamily="18" charset="0"/>
              </a:rPr>
              <a:t>Среди дубравы</a:t>
            </a:r>
            <a:endParaRPr lang="ru-RU" sz="2400" b="1">
              <a:latin typeface="Constantia" pitchFamily="18" charset="0"/>
            </a:endParaRPr>
          </a:p>
          <a:p>
            <a:pPr eaLnBrk="0" hangingPunct="0"/>
            <a:r>
              <a:rPr lang="ru-RU" sz="2400" b="1">
                <a:latin typeface="Constantia" pitchFamily="18" charset="0"/>
                <a:cs typeface="Times New Roman" pitchFamily="18" charset="0"/>
              </a:rPr>
              <a:t>Блестит крестами</a:t>
            </a:r>
            <a:endParaRPr lang="ru-RU" sz="2400" b="1">
              <a:latin typeface="Constantia" pitchFamily="18" charset="0"/>
            </a:endParaRPr>
          </a:p>
          <a:p>
            <a:pPr eaLnBrk="0" hangingPunct="0"/>
            <a:r>
              <a:rPr lang="ru-RU" sz="2400" b="1">
                <a:latin typeface="Constantia" pitchFamily="18" charset="0"/>
                <a:cs typeface="Times New Roman" pitchFamily="18" charset="0"/>
              </a:rPr>
              <a:t>Храм пятиглавый</a:t>
            </a:r>
            <a:endParaRPr lang="ru-RU" sz="2400" b="1">
              <a:latin typeface="Constantia" pitchFamily="18" charset="0"/>
            </a:endParaRPr>
          </a:p>
          <a:p>
            <a:pPr eaLnBrk="0" hangingPunct="0"/>
            <a:r>
              <a:rPr lang="ru-RU" sz="2400" b="1">
                <a:latin typeface="Constantia" pitchFamily="18" charset="0"/>
                <a:cs typeface="Times New Roman" pitchFamily="18" charset="0"/>
              </a:rPr>
              <a:t>С колоколами.</a:t>
            </a:r>
          </a:p>
          <a:p>
            <a:pPr eaLnBrk="0" hangingPunct="0"/>
            <a:r>
              <a:rPr lang="ru-RU" sz="2400" b="1">
                <a:latin typeface="Constantia" pitchFamily="18" charset="0"/>
                <a:cs typeface="Times New Roman" pitchFamily="18" charset="0"/>
              </a:rPr>
              <a:t>К себе он тянет</a:t>
            </a:r>
            <a:endParaRPr lang="ru-RU" sz="2400" b="1">
              <a:latin typeface="Constantia" pitchFamily="18" charset="0"/>
            </a:endParaRPr>
          </a:p>
          <a:p>
            <a:pPr eaLnBrk="0" hangingPunct="0"/>
            <a:r>
              <a:rPr lang="ru-RU" sz="2400" b="1">
                <a:latin typeface="Constantia" pitchFamily="18" charset="0"/>
                <a:cs typeface="Times New Roman" pitchFamily="18" charset="0"/>
              </a:rPr>
              <a:t>Неодолимо,</a:t>
            </a:r>
            <a:endParaRPr lang="ru-RU" sz="2400" b="1">
              <a:latin typeface="Constantia" pitchFamily="18" charset="0"/>
            </a:endParaRPr>
          </a:p>
          <a:p>
            <a:pPr eaLnBrk="0" hangingPunct="0"/>
            <a:r>
              <a:rPr lang="ru-RU" sz="2400" b="1">
                <a:latin typeface="Constantia" pitchFamily="18" charset="0"/>
                <a:cs typeface="Times New Roman" pitchFamily="18" charset="0"/>
              </a:rPr>
              <a:t>Зовет и манит</a:t>
            </a:r>
            <a:endParaRPr lang="ru-RU" sz="2400" b="1">
              <a:latin typeface="Constantia" pitchFamily="18" charset="0"/>
            </a:endParaRPr>
          </a:p>
          <a:p>
            <a:pPr eaLnBrk="0" hangingPunct="0"/>
            <a:r>
              <a:rPr lang="ru-RU" sz="2400" b="1">
                <a:latin typeface="Constantia" pitchFamily="18" charset="0"/>
                <a:cs typeface="Times New Roman" pitchFamily="18" charset="0"/>
              </a:rPr>
              <a:t>Он в край родимый.</a:t>
            </a:r>
            <a:endParaRPr lang="ru-RU" sz="2400" b="1">
              <a:latin typeface="Constantia" pitchFamily="18" charset="0"/>
            </a:endParaRPr>
          </a:p>
        </p:txBody>
      </p:sp>
      <p:pic>
        <p:nvPicPr>
          <p:cNvPr id="15365" name="Picture 2" descr="23082008(008)"/>
          <p:cNvPicPr>
            <a:picLocks noChangeAspect="1" noChangeArrowheads="1"/>
          </p:cNvPicPr>
          <p:nvPr/>
        </p:nvPicPr>
        <p:blipFill>
          <a:blip r:embed="rId3"/>
          <a:srcRect b="12083"/>
          <a:stretch>
            <a:fillRect/>
          </a:stretch>
        </p:blipFill>
        <p:spPr bwMode="auto">
          <a:xfrm>
            <a:off x="4500563" y="3429000"/>
            <a:ext cx="4643437" cy="3429000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15366" name="Прямоугольник 7"/>
          <p:cNvSpPr>
            <a:spLocks noChangeArrowheads="1"/>
          </p:cNvSpPr>
          <p:nvPr/>
        </p:nvSpPr>
        <p:spPr bwMode="auto">
          <a:xfrm>
            <a:off x="6823075" y="-26988"/>
            <a:ext cx="2286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400">
                <a:solidFill>
                  <a:srgbClr val="FFFF00"/>
                </a:solidFill>
                <a:latin typeface="Constantia" pitchFamily="18" charset="0"/>
                <a:cs typeface="Times New Roman" pitchFamily="18" charset="0"/>
              </a:rPr>
              <a:t>,</a:t>
            </a:r>
            <a:endParaRPr lang="ru-RU" sz="2400">
              <a:solidFill>
                <a:srgbClr val="FFFF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slow" advTm="1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143000"/>
            <a:ext cx="4465637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214291"/>
            <a:ext cx="864096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Преподобный  Авраамий Городецкий,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Чухломской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и Галичский Чудотворец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/>
            </a:r>
            <a:b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</a:b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4787900" y="1500188"/>
            <a:ext cx="39274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  <a:p>
            <a:endParaRPr lang="ru-RU">
              <a:latin typeface="Constantia" pitchFamily="18" charset="0"/>
            </a:endParaRPr>
          </a:p>
          <a:p>
            <a:endParaRPr lang="ru-RU">
              <a:latin typeface="Constantia" pitchFamily="18" charset="0"/>
            </a:endParaRPr>
          </a:p>
          <a:p>
            <a:endParaRPr lang="ru-RU">
              <a:latin typeface="Constantia" pitchFamily="18" charset="0"/>
            </a:endParaRPr>
          </a:p>
          <a:p>
            <a:endParaRPr lang="ru-RU">
              <a:latin typeface="Constantia" pitchFamily="18" charset="0"/>
            </a:endParaRPr>
          </a:p>
          <a:p>
            <a:endParaRPr lang="ru-RU">
              <a:latin typeface="Constantia" pitchFamily="18" charset="0"/>
            </a:endParaRPr>
          </a:p>
          <a:p>
            <a:endParaRPr lang="ru-RU">
              <a:latin typeface="Constantia" pitchFamily="18" charset="0"/>
            </a:endParaRPr>
          </a:p>
          <a:p>
            <a:endParaRPr lang="ru-RU">
              <a:latin typeface="Constantia" pitchFamily="18" charset="0"/>
            </a:endParaRPr>
          </a:p>
          <a:p>
            <a:endParaRPr lang="ru-RU">
              <a:latin typeface="Constantia" pitchFamily="18" charset="0"/>
            </a:endParaRPr>
          </a:p>
          <a:p>
            <a:endParaRPr lang="ru-RU">
              <a:latin typeface="Constantia" pitchFamily="18" charset="0"/>
            </a:endParaRPr>
          </a:p>
          <a:p>
            <a:endParaRPr lang="ru-RU">
              <a:latin typeface="Constant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9338" y="1268413"/>
            <a:ext cx="3960812" cy="551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latin typeface="+mn-lt"/>
              </a:rPr>
              <a:t>Авраамий родился от благоверных родителей .  Когда и где родился неизвестно. С юного возраста благоговеен </a:t>
            </a:r>
            <a:r>
              <a:rPr lang="ru-RU" sz="1600" b="1" dirty="0" err="1">
                <a:latin typeface="+mn-lt"/>
              </a:rPr>
              <a:t>милостлив</a:t>
            </a:r>
            <a:r>
              <a:rPr lang="ru-RU" sz="1600" b="1" dirty="0">
                <a:latin typeface="+mn-lt"/>
              </a:rPr>
              <a:t>, страннолюбив очень любил бога и все его заповеди. Хранил чистоту телесную и душевную. Встретившись с Сергием Радонежским Авраамий принимает иноческий постриг. После многих трудов и </a:t>
            </a:r>
            <a:r>
              <a:rPr lang="ru-RU" sz="1600" b="1" dirty="0" err="1">
                <a:latin typeface="+mn-lt"/>
              </a:rPr>
              <a:t>пощения</a:t>
            </a:r>
            <a:r>
              <a:rPr lang="ru-RU" sz="1600" b="1" dirty="0">
                <a:latin typeface="+mn-lt"/>
              </a:rPr>
              <a:t>, преподобный Авраамий дает обет молчания. После нескольких лет </a:t>
            </a:r>
            <a:r>
              <a:rPr lang="ru-RU" sz="1600" b="1" dirty="0" err="1">
                <a:latin typeface="+mn-lt"/>
              </a:rPr>
              <a:t>безмолвствования</a:t>
            </a:r>
            <a:r>
              <a:rPr lang="ru-RU" sz="1600" b="1" dirty="0">
                <a:latin typeface="+mn-lt"/>
              </a:rPr>
              <a:t>  он получает благословление Сергия Радонежского идти одному в пустынное место. В 14 веке он появляется в нашем крае и создает 4 монастыря: </a:t>
            </a:r>
            <a:r>
              <a:rPr lang="ru-RU" sz="1600" b="1" dirty="0" err="1">
                <a:latin typeface="+mn-lt"/>
              </a:rPr>
              <a:t>Новоозерский</a:t>
            </a:r>
            <a:r>
              <a:rPr lang="ru-RU" sz="1600" b="1" dirty="0">
                <a:latin typeface="+mn-lt"/>
              </a:rPr>
              <a:t> (в близи города Галича), Нижняя пустынь (озерки около Глазунова), Верхняя пустынь (Село Коровье), Авраамиево – Городецкий монастырь</a:t>
            </a:r>
            <a:endParaRPr lang="ru-RU" sz="1600" b="1" dirty="0">
              <a:latin typeface="+mn-lt"/>
            </a:endParaRPr>
          </a:p>
        </p:txBody>
      </p:sp>
    </p:spTree>
  </p:cSld>
  <p:clrMapOvr>
    <a:masterClrMapping/>
  </p:clrMapOvr>
  <p:transition spd="slow" advTm="1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1" descr="Озер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95536" y="404664"/>
            <a:ext cx="8358246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Историческая справка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1484784"/>
            <a:ext cx="8460432" cy="50167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14 век –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Авраамиево - Городецкий                                                                           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монастырь основан преподобным Авраамием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1632 г. –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совершено освещение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храма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1800 г. – реставрация внешнего вида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1918 г. – монастырь лишен юридических прав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1928 г. – направлено ходатайство о закрытии монастыря; началось разграбление и разрушение древней обители</a:t>
            </a:r>
          </a:p>
        </p:txBody>
      </p:sp>
    </p:spTree>
  </p:cSld>
  <p:clrMapOvr>
    <a:masterClrMapping/>
  </p:clrMapOvr>
  <p:transition spd="slow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7995" accel="100000" fill="hold">
                                          <p:stCondLst>
                                            <p:cond delay="500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500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7995" accel="100000" fill="hold">
                                          <p:stCondLst>
                                            <p:cond delay="500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500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7995" accel="100000" fill="hold">
                                          <p:stCondLst>
                                            <p:cond delay="500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214688"/>
            <a:ext cx="4714875" cy="3643312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18435" name="Прямоугольник 6"/>
          <p:cNvSpPr>
            <a:spLocks noChangeArrowheads="1"/>
          </p:cNvSpPr>
          <p:nvPr/>
        </p:nvSpPr>
        <p:spPr bwMode="auto">
          <a:xfrm>
            <a:off x="6608763" y="6488113"/>
            <a:ext cx="2535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chemeClr val="bg1"/>
                </a:solidFill>
                <a:latin typeface="Constantia" pitchFamily="18" charset="0"/>
              </a:rPr>
              <a:t>Гравюра  </a:t>
            </a:r>
            <a:r>
              <a:rPr lang="en-US" b="1">
                <a:solidFill>
                  <a:schemeClr val="bg1"/>
                </a:solidFill>
                <a:latin typeface="Constantia" pitchFamily="18" charset="0"/>
              </a:rPr>
              <a:t>XIX</a:t>
            </a:r>
            <a:r>
              <a:rPr lang="ru-RU" b="1">
                <a:solidFill>
                  <a:schemeClr val="bg1"/>
                </a:solidFill>
                <a:latin typeface="Constantia" pitchFamily="18" charset="0"/>
              </a:rPr>
              <a:t> века</a:t>
            </a:r>
            <a:r>
              <a:rPr lang="ru-RU" b="1">
                <a:latin typeface="Constantia" pitchFamily="18" charset="0"/>
              </a:rPr>
              <a:t>.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429125" cy="3214688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0" y="3501008"/>
            <a:ext cx="4355976" cy="27392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Развалины часовни на месте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явления иконы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прп</a:t>
            </a:r>
            <a:r>
              <a:rPr lang="ru-RU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. Авраамию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i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n-lt"/>
            </a:endParaRPr>
          </a:p>
        </p:txBody>
      </p:sp>
      <p:pic>
        <p:nvPicPr>
          <p:cNvPr id="18" name="Picture 10" descr="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4363" y="0"/>
            <a:ext cx="4719637" cy="3214688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4429124" y="268920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n-lt"/>
              </a:rPr>
              <a:t>Авраамиево-городецкий</a:t>
            </a:r>
            <a:r>
              <a:rPr lang="ru-RU" sz="2800" b="1" i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n-lt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n-lt"/>
              </a:rPr>
              <a:t>монастырь</a:t>
            </a:r>
          </a:p>
        </p:txBody>
      </p:sp>
    </p:spTree>
  </p:cSld>
  <p:clrMapOvr>
    <a:masterClrMapping/>
  </p:clrMapOvr>
  <p:transition spd="slow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топия - запуск Window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787900" y="549275"/>
            <a:ext cx="4356100" cy="9048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pPr algn="ctr"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Святой источник</a:t>
            </a:r>
            <a:r>
              <a:rPr lang="ru-RU" sz="4800" b="1" dirty="0">
                <a:solidFill>
                  <a:schemeClr val="accent1"/>
                </a:solidFill>
                <a:latin typeface="+mj-lt"/>
              </a:rPr>
              <a:t> </a:t>
            </a:r>
            <a:endParaRPr lang="ru-RU" sz="4800" b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9459" name="Группа 4"/>
          <p:cNvGrpSpPr>
            <a:grpSpLocks/>
          </p:cNvGrpSpPr>
          <p:nvPr/>
        </p:nvGrpSpPr>
        <p:grpSpPr bwMode="auto">
          <a:xfrm>
            <a:off x="0" y="0"/>
            <a:ext cx="4787900" cy="3714750"/>
            <a:chOff x="1428728" y="1857364"/>
            <a:chExt cx="6167460" cy="4286280"/>
          </a:xfrm>
        </p:grpSpPr>
        <p:sp>
          <p:nvSpPr>
            <p:cNvPr id="3" name="Rectangle 4"/>
            <p:cNvSpPr>
              <a:spLocks noChangeArrowheads="1"/>
            </p:cNvSpPr>
            <p:nvPr/>
          </p:nvSpPr>
          <p:spPr bwMode="auto">
            <a:xfrm>
              <a:off x="1428728" y="1857364"/>
              <a:ext cx="6167460" cy="428628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pic>
          <p:nvPicPr>
            <p:cNvPr id="19465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47534" y="2199901"/>
              <a:ext cx="5668501" cy="3696459"/>
            </a:xfrm>
            <a:prstGeom prst="rect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</p:pic>
      </p:grpSp>
      <p:grpSp>
        <p:nvGrpSpPr>
          <p:cNvPr id="19460" name="Группа 8"/>
          <p:cNvGrpSpPr>
            <a:grpSpLocks/>
          </p:cNvGrpSpPr>
          <p:nvPr/>
        </p:nvGrpSpPr>
        <p:grpSpPr bwMode="auto">
          <a:xfrm>
            <a:off x="4787900" y="2143125"/>
            <a:ext cx="4284663" cy="4643438"/>
            <a:chOff x="1285852" y="1857364"/>
            <a:chExt cx="4313244" cy="4786322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1285852" y="1857364"/>
              <a:ext cx="4313244" cy="478632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pic>
          <p:nvPicPr>
            <p:cNvPr id="19463" name="Picture 10" descr="Колодец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71604" y="2071678"/>
              <a:ext cx="3744912" cy="4357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461" name="Прямоугольник 9"/>
          <p:cNvSpPr>
            <a:spLocks noChangeArrowheads="1"/>
          </p:cNvSpPr>
          <p:nvPr/>
        </p:nvSpPr>
        <p:spPr bwMode="auto">
          <a:xfrm>
            <a:off x="250825" y="3860800"/>
            <a:ext cx="4572000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b="1" dirty="0">
                <a:latin typeface="+mn-lt"/>
              </a:rPr>
              <a:t>Из седой дали веков дошло до нас почитание родников, ключей и колодцев. Вода омывает тело и восстанавливает утомленные силы. Ключи и родники всегда поражали воображение людей: зимой не замерзают, а летом, в жестокий зной, вода в них холодна и студена. 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>
                <a:latin typeface="+mn-lt"/>
              </a:rPr>
              <a:t>В глубокой древности у источников совершались жертвоприношения, им молились, поклонялись. Считалось, что в источниках живут божества. </a:t>
            </a:r>
          </a:p>
        </p:txBody>
      </p:sp>
    </p:spTree>
  </p:cSld>
  <p:clrMapOvr>
    <a:masterClrMapping/>
  </p:clrMapOvr>
  <p:transition spd="slow" advTm="12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11560" y="0"/>
            <a:ext cx="8136904" cy="105273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>
              <a:defRPr/>
            </a:pP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Здания, принадлежащие монастырю </a:t>
            </a:r>
            <a:endParaRPr lang="ru-RU" sz="4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0483" name="Rectangle 3"/>
          <p:cNvSpPr txBox="1">
            <a:spLocks noChangeArrowheads="1"/>
          </p:cNvSpPr>
          <p:nvPr/>
        </p:nvSpPr>
        <p:spPr bwMode="auto">
          <a:xfrm>
            <a:off x="323850" y="1458913"/>
            <a:ext cx="8640763" cy="4849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2400" b="1">
                <a:latin typeface="Constantia" pitchFamily="18" charset="0"/>
              </a:rPr>
              <a:t>Соборная холодная церковь во имя Покрова Пресвятой Богородицы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2400" b="1">
                <a:latin typeface="Constantia" pitchFamily="18" charset="0"/>
              </a:rPr>
              <a:t>Теплый храм, каменный, во имя Рождества Христова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2400" b="1">
                <a:latin typeface="Constantia" pitchFamily="18" charset="0"/>
              </a:rPr>
              <a:t>Трехэтажный храм во имя Николая Чудотворца с приделом великомученицы Параскевы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2400" b="1">
                <a:latin typeface="Constantia" pitchFamily="18" charset="0"/>
              </a:rPr>
              <a:t>Каменные корпуса, строены с 1833 по 1841 годы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2400" b="1">
                <a:latin typeface="Constantia" pitchFamily="18" charset="0"/>
              </a:rPr>
              <a:t>Каменный одноэтажный корпус, пристроенный к ограде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ru-RU" sz="2400" b="1">
                <a:latin typeface="Constantia" pitchFamily="18" charset="0"/>
              </a:rPr>
              <a:t>Монастырь со всех сторон обнесен каменной оградой с четырьмя башнями по углам.</a:t>
            </a:r>
          </a:p>
        </p:txBody>
      </p:sp>
    </p:spTree>
  </p:cSld>
  <p:clrMapOvr>
    <a:masterClrMapping/>
  </p:clrMapOvr>
  <p:transition spd="slow" advTm="1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23850" y="3905250"/>
            <a:ext cx="3932238" cy="276383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932363" y="3905250"/>
            <a:ext cx="3932237" cy="276383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003800" y="692150"/>
            <a:ext cx="3933825" cy="29527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57188" y="214313"/>
            <a:ext cx="8229600" cy="949325"/>
          </a:xfrm>
          <a:prstGeom prst="rect">
            <a:avLst/>
          </a:prstGeom>
        </p:spPr>
        <p:txBody>
          <a:bodyPr/>
          <a:lstStyle/>
          <a:p>
            <a:pPr marL="274320" indent="-27432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2600" dirty="0">
                <a:latin typeface="+mn-lt"/>
              </a:rPr>
              <a:t> </a:t>
            </a:r>
          </a:p>
          <a:p>
            <a:pPr marL="274320" indent="-27432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2600" dirty="0">
                <a:latin typeface="+mn-lt"/>
              </a:rPr>
              <a:t>                                                     </a:t>
            </a:r>
          </a:p>
        </p:txBody>
      </p:sp>
      <p:pic>
        <p:nvPicPr>
          <p:cNvPr id="3" name="Picture 4" descr="2">
            <a:hlinkClick r:id="" action="ppaction://noaction">
              <a:snd r:embed="rId2" name="resting.wav"/>
            </a:hlinkClick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4149725"/>
            <a:ext cx="3421063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1" descr="23082008(008)"/>
          <p:cNvPicPr>
            <a:picLocks noChangeAspect="1" noChangeArrowheads="1"/>
          </p:cNvPicPr>
          <p:nvPr/>
        </p:nvPicPr>
        <p:blipFill>
          <a:blip r:embed="rId4"/>
          <a:srcRect b="12083"/>
          <a:stretch>
            <a:fillRect/>
          </a:stretch>
        </p:blipFill>
        <p:spPr bwMode="auto">
          <a:xfrm>
            <a:off x="611188" y="4149725"/>
            <a:ext cx="343535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2" descr="C:\Documents and Settings\Пользователь\Мои документы\Мои рисунки\Рисунок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908050"/>
            <a:ext cx="3429000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56176" y="3573016"/>
            <a:ext cx="153279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Покровский</a:t>
            </a:r>
            <a:endParaRPr lang="ru-RU" sz="20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3284984"/>
            <a:ext cx="2697790" cy="5736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Умиление Богоматери</a:t>
            </a:r>
            <a:endParaRPr lang="ru-RU" sz="20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64088" y="0"/>
            <a:ext cx="289996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74320" indent="-27432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Надвратная церковь </a:t>
            </a:r>
          </a:p>
          <a:p>
            <a:pPr marL="274320" indent="-27432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Николая Чудотворца</a:t>
            </a:r>
            <a:endParaRPr lang="ru-RU" sz="20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620688"/>
            <a:ext cx="5076056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4320" indent="-27432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Центром Архитектурного  комплекса являются примыкающие друг к другу соборы: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</p:cSld>
  <p:clrMapOvr>
    <a:masterClrMapping/>
  </p:clrMapOvr>
  <p:transition spd="slow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060575"/>
            <a:ext cx="4532313" cy="4333875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4150" y="2420938"/>
            <a:ext cx="3700463" cy="3349625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7188" y="642938"/>
            <a:ext cx="8229600" cy="13843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Главной  святыней  обители  являются  мощи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преподобного  Авраамия, почивающие 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под  спудом  в  крипте  под  собором  Умиления.</a:t>
            </a:r>
          </a:p>
        </p:txBody>
      </p:sp>
    </p:spTree>
  </p:cSld>
  <p:clrMapOvr>
    <a:masterClrMapping/>
  </p:clrMapOvr>
  <p:transition spd="slow" advTm="1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пользователь\Рабочий стол\школа\P10005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4214813"/>
            <a:ext cx="4643438" cy="2643187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23555" name="Picture 4" descr="100_01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21175" cy="3594100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23556" name="Picture 9" descr="IMGP7516"/>
          <p:cNvPicPr>
            <a:picLocks noChangeAspect="1" noChangeArrowheads="1"/>
          </p:cNvPicPr>
          <p:nvPr/>
        </p:nvPicPr>
        <p:blipFill>
          <a:blip r:embed="rId4"/>
          <a:srcRect r="15807" b="21036"/>
          <a:stretch>
            <a:fillRect/>
          </a:stretch>
        </p:blipFill>
        <p:spPr bwMode="auto">
          <a:xfrm>
            <a:off x="4751388" y="4214813"/>
            <a:ext cx="4357687" cy="2643187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51520" y="483098"/>
            <a:ext cx="4534794" cy="323165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Как дерево может 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Укрыть от дождя,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Так  храм защищает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Пришедший народ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От жизненных бурь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И душевных невзгод.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99098" y="3645024"/>
            <a:ext cx="700563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n-lt"/>
              </a:rPr>
              <a:t>Храм Покрова Пресвятой Богородицы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</p:spTree>
  </p:cSld>
  <p:clrMapOvr>
    <a:masterClrMapping/>
  </p:clrMapOvr>
  <p:transition spd="slow" advTm="1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04900"/>
            <a:ext cx="9144000" cy="5753100"/>
          </a:xfrm>
        </p:spPr>
      </p:pic>
      <p:sp>
        <p:nvSpPr>
          <p:cNvPr id="6147" name="Прямоугольник 5"/>
          <p:cNvSpPr>
            <a:spLocks noChangeArrowheads="1"/>
          </p:cNvSpPr>
          <p:nvPr/>
        </p:nvSpPr>
        <p:spPr bwMode="auto">
          <a:xfrm>
            <a:off x="2286000" y="2928938"/>
            <a:ext cx="1643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3300"/>
                </a:solidFill>
                <a:latin typeface="Constantia" pitchFamily="18" charset="0"/>
              </a:rPr>
              <a:t> </a:t>
            </a:r>
            <a:r>
              <a:rPr lang="ru-RU" sz="1600">
                <a:solidFill>
                  <a:srgbClr val="FF3300"/>
                </a:solidFill>
                <a:latin typeface="Constantia" pitchFamily="18" charset="0"/>
              </a:rPr>
              <a:t>с. Ножкино</a:t>
            </a:r>
            <a:endParaRPr lang="ru-RU" sz="1600">
              <a:latin typeface="Constant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0549" y="201590"/>
            <a:ext cx="741004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Костромская область</a:t>
            </a:r>
          </a:p>
        </p:txBody>
      </p:sp>
    </p:spTree>
  </p:cSld>
  <p:clrMapOvr>
    <a:masterClrMapping/>
  </p:clrMapOvr>
  <p:transition spd="slow" advTm="12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571875"/>
            <a:ext cx="4357687" cy="3148013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2349500"/>
            <a:ext cx="4357688" cy="4359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21B2C9"/>
                </a:solidFill>
                <a:latin typeface="Constantia" pitchFamily="18" charset="0"/>
              </a:rPr>
              <a:t>1762  год</a:t>
            </a:r>
            <a:r>
              <a:rPr lang="ru-RU" sz="2000" b="1" dirty="0">
                <a:solidFill>
                  <a:srgbClr val="21B2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– деревянная  часовня в честь святой  </a:t>
            </a:r>
            <a:r>
              <a:rPr lang="ru-RU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Параскевы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 Пятницы.</a:t>
            </a:r>
          </a:p>
          <a:p>
            <a:pPr>
              <a:defRPr/>
            </a:pPr>
            <a:r>
              <a:rPr lang="ru-RU" sz="2000" b="1" dirty="0">
                <a:solidFill>
                  <a:srgbClr val="21B2C9"/>
                </a:solidFill>
                <a:latin typeface="Constantia" pitchFamily="18" charset="0"/>
              </a:rPr>
              <a:t>1762  год</a:t>
            </a:r>
            <a:r>
              <a:rPr lang="ru-RU" sz="2000" b="1" dirty="0">
                <a:solidFill>
                  <a:srgbClr val="21B2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-  приходская  деревянная  Покровская церковь, одноглавая, с  колокольней, </a:t>
            </a:r>
            <a:r>
              <a:rPr lang="ru-RU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трехпрестольная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.</a:t>
            </a:r>
          </a:p>
          <a:p>
            <a:pPr>
              <a:defRPr/>
            </a:pPr>
            <a:r>
              <a:rPr lang="ru-RU" sz="2000" b="1" dirty="0">
                <a:solidFill>
                  <a:srgbClr val="21B2C9"/>
                </a:solidFill>
                <a:latin typeface="Constantia" pitchFamily="18" charset="0"/>
              </a:rPr>
              <a:t>29 мая  1826  года</a:t>
            </a:r>
            <a:r>
              <a:rPr lang="ru-RU" sz="2000" b="1" dirty="0">
                <a:solidFill>
                  <a:srgbClr val="21B2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– заложен  каменный  храм, который  строился  на  протяжении   </a:t>
            </a:r>
          </a:p>
          <a:p>
            <a:pPr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 5 лет.</a:t>
            </a:r>
          </a:p>
          <a:p>
            <a:pPr>
              <a:defRPr/>
            </a:pPr>
            <a:r>
              <a:rPr lang="ru-RU" sz="2000" b="1" dirty="0">
                <a:latin typeface="Constantia" pitchFamily="18" charset="0"/>
              </a:rPr>
              <a:t>В</a:t>
            </a:r>
            <a:r>
              <a:rPr lang="ru-RU" sz="2000" b="1" dirty="0">
                <a:solidFill>
                  <a:srgbClr val="21B2C9"/>
                </a:solidFill>
                <a:latin typeface="Constantia" pitchFamily="18" charset="0"/>
              </a:rPr>
              <a:t> 1831  году</a:t>
            </a:r>
            <a:r>
              <a:rPr lang="ru-RU" sz="2000" b="1" dirty="0">
                <a:solidFill>
                  <a:srgbClr val="21B2C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храм  был  освящен  протоиреем  Михаилом  Разумовским.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6250" y="620713"/>
            <a:ext cx="4857750" cy="2835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В </a:t>
            </a:r>
            <a:r>
              <a:rPr lang="ru-RU" sz="2000" b="1">
                <a:solidFill>
                  <a:schemeClr val="accent1"/>
                </a:solidFill>
                <a:latin typeface="Constantia" pitchFamily="18" charset="0"/>
              </a:rPr>
              <a:t>1832  году</a:t>
            </a:r>
            <a:r>
              <a:rPr lang="ru-RU" sz="20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 </a:t>
            </a: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в  храм</a:t>
            </a:r>
            <a:r>
              <a:rPr 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 </a:t>
            </a: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была  перенесена  икона  Покрова  Божьей  Матери, написанная  крестьянами д. Жар, а риза  к  этой  иконе  пожертвована  крестьянином  Д.П. Кондаковым.   В  народе  ее  считали  чудо-творной, всякому,  кто  с  верой  молился  перед  образом, Царица  Небесная    возвращала  здоровье.</a:t>
            </a:r>
            <a:endParaRPr lang="ru-RU" sz="2000">
              <a:latin typeface="Constantia" pitchFamily="18" charset="0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764704"/>
            <a:ext cx="457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Покровский  храм</a:t>
            </a:r>
          </a:p>
        </p:txBody>
      </p:sp>
    </p:spTree>
  </p:cSld>
  <p:clrMapOvr>
    <a:masterClrMapping/>
  </p:clrMapOvr>
  <p:transition spd="slow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Утопия - запуск Window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Rot="1" noChangeArrowheads="1"/>
          </p:cNvSpPr>
          <p:nvPr/>
        </p:nvSpPr>
        <p:spPr>
          <a:xfrm>
            <a:off x="395288" y="3213100"/>
            <a:ext cx="8540750" cy="2786063"/>
          </a:xfrm>
          <a:prstGeom prst="rect">
            <a:avLst/>
          </a:prstGeom>
          <a:noFill/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None/>
              <a:defRPr/>
            </a:pPr>
            <a:r>
              <a:rPr lang="ru-RU" sz="2000" b="1">
                <a:solidFill>
                  <a:schemeClr val="folHlink"/>
                </a:solidFill>
                <a:latin typeface="Constantia" pitchFamily="18" charset="0"/>
              </a:rPr>
              <a:t> </a:t>
            </a:r>
            <a:r>
              <a:rPr lang="ru-RU" sz="2000" b="1">
                <a:latin typeface="Constantia" pitchFamily="18" charset="0"/>
              </a:rPr>
              <a:t>В </a:t>
            </a:r>
            <a:r>
              <a:rPr lang="ru-RU" sz="2000" b="1">
                <a:solidFill>
                  <a:schemeClr val="accent1"/>
                </a:solidFill>
                <a:latin typeface="Constantia" pitchFamily="18" charset="0"/>
              </a:rPr>
              <a:t>1929  году</a:t>
            </a:r>
            <a:r>
              <a:rPr lang="ru-RU" sz="20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 </a:t>
            </a: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советская  власть  закрыла храм Покрова  Пресвятой 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None/>
              <a:defRPr/>
            </a:pP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Богородицы.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None/>
              <a:defRPr/>
            </a:pPr>
            <a:r>
              <a:rPr lang="ru-RU" sz="2000" b="1">
                <a:latin typeface="Constantia" pitchFamily="18" charset="0"/>
              </a:rPr>
              <a:t>С</a:t>
            </a:r>
            <a:r>
              <a:rPr lang="ru-RU" sz="2000" b="1">
                <a:solidFill>
                  <a:schemeClr val="folHlink"/>
                </a:solidFill>
                <a:latin typeface="Constantia" pitchFamily="18" charset="0"/>
              </a:rPr>
              <a:t> </a:t>
            </a:r>
            <a:r>
              <a:rPr lang="ru-RU" sz="2000" b="1">
                <a:solidFill>
                  <a:schemeClr val="accent1"/>
                </a:solidFill>
                <a:latin typeface="Constantia" pitchFamily="18" charset="0"/>
              </a:rPr>
              <a:t>2000  года</a:t>
            </a:r>
            <a:r>
              <a:rPr lang="ru-RU" sz="20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 </a:t>
            </a: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церковь  начали  восстанавливать. 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Освящение  храма  Покрова  Пресвятой Богородицы  произошло   </a:t>
            </a:r>
            <a:r>
              <a:rPr lang="ru-RU" sz="2000" b="1">
                <a:solidFill>
                  <a:schemeClr val="accent1"/>
                </a:solidFill>
                <a:latin typeface="Constantia" pitchFamily="18" charset="0"/>
              </a:rPr>
              <a:t>11  апреля  2005  года.</a:t>
            </a:r>
            <a:r>
              <a:rPr lang="ru-RU" sz="2600" b="1">
                <a:solidFill>
                  <a:schemeClr val="accent1"/>
                </a:solidFill>
                <a:latin typeface="Constantia" pitchFamily="18" charset="0"/>
              </a:rPr>
              <a:t> </a:t>
            </a:r>
            <a:endParaRPr lang="ru-RU" sz="2600" b="1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None/>
              <a:defRPr/>
            </a:pPr>
            <a:r>
              <a:rPr lang="ru-RU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         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288" y="1268413"/>
            <a:ext cx="8929687" cy="1920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9600" indent="-609600">
              <a:buFont typeface="Wingdings" pitchFamily="2" charset="2"/>
              <a:buNone/>
              <a:defRPr/>
            </a:pPr>
            <a:r>
              <a:rPr lang="ru-RU" sz="2000" b="1">
                <a:solidFill>
                  <a:schemeClr val="accent1"/>
                </a:solidFill>
                <a:latin typeface="Constantia" pitchFamily="18" charset="0"/>
              </a:rPr>
              <a:t>20 марта  1864</a:t>
            </a:r>
            <a:r>
              <a:rPr lang="ru-RU" sz="20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 </a:t>
            </a: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года  в результате  пожара упал  и  треснул  большой  колокол.</a:t>
            </a:r>
          </a:p>
          <a:p>
            <a:pPr marL="609600" indent="-609600">
              <a:buFont typeface="Wingdings" pitchFamily="2" charset="2"/>
              <a:buNone/>
              <a:defRPr/>
            </a:pPr>
            <a:r>
              <a:rPr lang="ru-RU" sz="2000" b="1">
                <a:latin typeface="Constantia" pitchFamily="18" charset="0"/>
              </a:rPr>
              <a:t>В</a:t>
            </a:r>
            <a:r>
              <a:rPr lang="ru-RU" sz="2000" b="1">
                <a:solidFill>
                  <a:schemeClr val="accent1"/>
                </a:solidFill>
                <a:latin typeface="Constantia" pitchFamily="18" charset="0"/>
              </a:rPr>
              <a:t> 1869 году </a:t>
            </a:r>
            <a:r>
              <a:rPr lang="ru-RU" sz="20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его  перелили. Вес  его  составил  </a:t>
            </a:r>
            <a:r>
              <a:rPr lang="ru-RU" sz="2000" b="1">
                <a:solidFill>
                  <a:schemeClr val="accent1"/>
                </a:solidFill>
                <a:latin typeface="Constantia" pitchFamily="18" charset="0"/>
              </a:rPr>
              <a:t>137  пудов</a:t>
            </a: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, также  на  колоколе  отлили  надпись:</a:t>
            </a:r>
          </a:p>
          <a:p>
            <a:pPr marL="609600" indent="-609600">
              <a:buFont typeface="Wingdings" pitchFamily="2" charset="2"/>
              <a:buNone/>
              <a:defRPr/>
            </a:pPr>
            <a:r>
              <a:rPr lang="ru-RU" sz="2000" b="1">
                <a:solidFill>
                  <a:srgbClr val="0BD0D9"/>
                </a:solidFill>
                <a:latin typeface="Constantia" pitchFamily="18" charset="0"/>
              </a:rPr>
              <a:t>«  Благовествуй  земли – радость  великую, хвалите  небеса – Божию  славу.»</a:t>
            </a:r>
          </a:p>
        </p:txBody>
      </p:sp>
    </p:spTree>
  </p:cSld>
  <p:clrMapOvr>
    <a:masterClrMapping/>
  </p:clrMapOvr>
  <p:transition spd="slow" advTm="12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Группа 11"/>
          <p:cNvGrpSpPr>
            <a:grpSpLocks/>
          </p:cNvGrpSpPr>
          <p:nvPr/>
        </p:nvGrpSpPr>
        <p:grpSpPr bwMode="auto">
          <a:xfrm>
            <a:off x="190500" y="190500"/>
            <a:ext cx="3881438" cy="3024188"/>
            <a:chOff x="0" y="142852"/>
            <a:chExt cx="3881444" cy="3024186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0" y="142852"/>
              <a:ext cx="3881444" cy="302418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pic>
          <p:nvPicPr>
            <p:cNvPr id="26635" name="Picture 3" descr="C:\Documents and Settings\пользователь\Рабочий стол\школа\P100008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720" y="357166"/>
              <a:ext cx="3456384" cy="259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627" name="Группа 12"/>
          <p:cNvGrpSpPr>
            <a:grpSpLocks/>
          </p:cNvGrpSpPr>
          <p:nvPr/>
        </p:nvGrpSpPr>
        <p:grpSpPr bwMode="auto">
          <a:xfrm>
            <a:off x="214313" y="3500438"/>
            <a:ext cx="3929062" cy="3024187"/>
            <a:chOff x="-32" y="3500438"/>
            <a:chExt cx="3929090" cy="3024187"/>
          </a:xfrm>
        </p:grpSpPr>
        <p:sp>
          <p:nvSpPr>
            <p:cNvPr id="26632" name="Rectangle 5"/>
            <p:cNvSpPr>
              <a:spLocks noChangeArrowheads="1"/>
            </p:cNvSpPr>
            <p:nvPr/>
          </p:nvSpPr>
          <p:spPr bwMode="auto">
            <a:xfrm>
              <a:off x="-32" y="3500438"/>
              <a:ext cx="3929090" cy="3024187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onstantia" pitchFamily="18" charset="0"/>
              </a:endParaRPr>
            </a:p>
          </p:txBody>
        </p:sp>
        <p:pic>
          <p:nvPicPr>
            <p:cNvPr id="26633" name="Picture 3" descr="C:\Documents and Settings\пользователь\Рабочий стол\школа\P100008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5720" y="3714752"/>
              <a:ext cx="3429024" cy="2664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628" name="Группа 13"/>
          <p:cNvGrpSpPr>
            <a:grpSpLocks/>
          </p:cNvGrpSpPr>
          <p:nvPr/>
        </p:nvGrpSpPr>
        <p:grpSpPr bwMode="auto">
          <a:xfrm>
            <a:off x="4762500" y="3500438"/>
            <a:ext cx="4024313" cy="3024187"/>
            <a:chOff x="4643438" y="3357562"/>
            <a:chExt cx="4024320" cy="3238501"/>
          </a:xfrm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4643438" y="3357562"/>
              <a:ext cx="4024320" cy="323850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pic>
          <p:nvPicPr>
            <p:cNvPr id="26631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57752" y="3571875"/>
              <a:ext cx="3643338" cy="2857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Прямоугольник 14"/>
          <p:cNvSpPr/>
          <p:nvPr/>
        </p:nvSpPr>
        <p:spPr>
          <a:xfrm>
            <a:off x="4032448" y="464473"/>
            <a:ext cx="4932040" cy="31085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</a:rPr>
              <a:t>В  настоящее время  настоятелем  храма             Покрова  Пресвятой  Богородицы  села Ножкино   является священник   Андрей  Алешин</a:t>
            </a:r>
          </a:p>
        </p:txBody>
      </p:sp>
    </p:spTree>
  </p:cSld>
  <p:clrMapOvr>
    <a:masterClrMapping/>
  </p:clrMapOvr>
  <p:transition spd="slow" advTm="12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304925" y="1249363"/>
            <a:ext cx="6696075" cy="467995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pic>
        <p:nvPicPr>
          <p:cNvPr id="2765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75" y="1550988"/>
            <a:ext cx="5976938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571480"/>
            <a:ext cx="9144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Церковь Варвары Великомученицы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000768"/>
            <a:ext cx="9144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Построена в 1794 году на средства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прапрапрадедов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n-lt"/>
              </a:rPr>
              <a:t> местных жителей</a:t>
            </a:r>
          </a:p>
        </p:txBody>
      </p:sp>
    </p:spTree>
  </p:cSld>
  <p:clrMapOvr>
    <a:masterClrMapping/>
  </p:clrMapOvr>
  <p:transition spd="slow" advTm="12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331913" y="2060575"/>
            <a:ext cx="6408737" cy="45370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620688"/>
            <a:ext cx="6858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</a:rPr>
              <a:t>Храм закрыли в 1930 году, основное имущество вывезли на подводах в райцентр, а ключи от пустого здания сельсовет передал на хранение вдове священника  Варваре Александровне Орлеанской</a:t>
            </a:r>
            <a:r>
              <a:rPr lang="ru-RU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+mj-lt"/>
            </a:endParaRPr>
          </a:p>
        </p:txBody>
      </p:sp>
      <p:pic>
        <p:nvPicPr>
          <p:cNvPr id="28676" name="Picture 2" descr="C:\Documents and Settings\пользователь\Мои документы\фото\тропинка школа\P10006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2349500"/>
            <a:ext cx="574992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2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836712"/>
            <a:ext cx="7920880" cy="47459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b="1" i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</a:rPr>
              <a:t>Существует </a:t>
            </a:r>
            <a:r>
              <a:rPr lang="ru-RU" sz="2800" b="1" i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</a:rPr>
              <a:t>предание</a:t>
            </a:r>
            <a:r>
              <a:rPr lang="ru-RU" sz="2800" b="1" i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</a:rPr>
              <a:t>, что в незапамятные времена на месте Варваринской церкви стоял деревянной постройки девичий монастырь.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b="1" i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</a:rPr>
              <a:t> Миновали века, изменилась жизнь людей,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b="1" i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</a:rPr>
              <a:t>Но неизменным остался в церковных святцах день памяти святой великомученицы Варвары – 17 декабря.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b="1" i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</a:rPr>
              <a:t>Святой Варваре молятся о даровании христианской мирной и непостыдной кончины, и на чухломской земле такая церковь была единственной</a:t>
            </a:r>
            <a:endParaRPr lang="ru-RU" sz="2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12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724525" y="4292600"/>
            <a:ext cx="3419475" cy="2565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635375" y="476250"/>
            <a:ext cx="3384550" cy="2592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pic>
        <p:nvPicPr>
          <p:cNvPr id="30724" name="Picture 3" descr="C:\Documents and Settings\пользователь\Рабочий стол\векса\i[1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425" y="4508500"/>
            <a:ext cx="30257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Box 3"/>
          <p:cNvSpPr txBox="1">
            <a:spLocks noChangeArrowheads="1"/>
          </p:cNvSpPr>
          <p:nvPr/>
        </p:nvSpPr>
        <p:spPr bwMode="auto">
          <a:xfrm>
            <a:off x="3708400" y="3933825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30726" name="Picture 2" descr="C:\Documents and Settings\пользователь\Рабочий стол\векса\i[4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708275"/>
            <a:ext cx="302418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Box 6"/>
          <p:cNvSpPr txBox="1">
            <a:spLocks noChangeArrowheads="1"/>
          </p:cNvSpPr>
          <p:nvPr/>
        </p:nvSpPr>
        <p:spPr bwMode="auto">
          <a:xfrm>
            <a:off x="250825" y="855663"/>
            <a:ext cx="34575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onstantia" pitchFamily="18" charset="0"/>
              </a:rPr>
              <a:t>Озеро, озеро! Даль голубая,</a:t>
            </a:r>
          </a:p>
          <a:p>
            <a:r>
              <a:rPr lang="ru-RU" sz="2400" b="1">
                <a:latin typeface="Constantia" pitchFamily="18" charset="0"/>
              </a:rPr>
              <a:t>Ширь необъятная, водный простор,</a:t>
            </a:r>
          </a:p>
          <a:p>
            <a:r>
              <a:rPr lang="ru-RU" sz="2400" b="1">
                <a:latin typeface="Constantia" pitchFamily="18" charset="0"/>
              </a:rPr>
              <a:t>Мелкие речки к себе  принимая, </a:t>
            </a:r>
          </a:p>
          <a:p>
            <a:r>
              <a:rPr lang="ru-RU" sz="2400" b="1">
                <a:latin typeface="Constantia" pitchFamily="18" charset="0"/>
              </a:rPr>
              <a:t>Слушаешь ропот ты их с  давних пор.</a:t>
            </a:r>
          </a:p>
          <a:p>
            <a:r>
              <a:rPr lang="ru-RU" sz="2400" b="1">
                <a:latin typeface="Constantia" pitchFamily="18" charset="0"/>
              </a:rPr>
              <a:t>Только одна непослушная Векса</a:t>
            </a:r>
          </a:p>
          <a:p>
            <a:r>
              <a:rPr lang="ru-RU" sz="2400" b="1">
                <a:latin typeface="Constantia" pitchFamily="18" charset="0"/>
              </a:rPr>
              <a:t>Воды твои в Кострому принесла,</a:t>
            </a:r>
          </a:p>
          <a:p>
            <a:r>
              <a:rPr lang="ru-RU" sz="2400" b="1">
                <a:latin typeface="Constantia" pitchFamily="18" charset="0"/>
              </a:rPr>
              <a:t>Чтоб показать нам, что все мы едины:</a:t>
            </a:r>
          </a:p>
          <a:p>
            <a:r>
              <a:rPr lang="ru-RU" sz="2400" b="1">
                <a:latin typeface="Constantia" pitchFamily="18" charset="0"/>
              </a:rPr>
              <a:t>Чухломский край и моя Кострома.</a:t>
            </a:r>
          </a:p>
        </p:txBody>
      </p:sp>
      <p:pic>
        <p:nvPicPr>
          <p:cNvPr id="30728" name="Picture 4" descr="\\USER33\SharedDocs\Мои документы\озер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275" y="692150"/>
            <a:ext cx="295275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260648"/>
            <a:ext cx="4573016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Река </a:t>
            </a:r>
            <a:r>
              <a:rPr lang="ru-RU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Векса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slow" advTm="1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3174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341438"/>
            <a:ext cx="2592388" cy="3213100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1042988" y="333375"/>
            <a:ext cx="8334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31749" name="Прямоугольник 6"/>
          <p:cNvSpPr>
            <a:spLocks noChangeArrowheads="1"/>
          </p:cNvSpPr>
          <p:nvPr/>
        </p:nvSpPr>
        <p:spPr bwMode="auto">
          <a:xfrm>
            <a:off x="3419475" y="1412875"/>
            <a:ext cx="5327650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>
                <a:latin typeface="Constantia" pitchFamily="18" charset="0"/>
              </a:rPr>
              <a:t>Герой – земляк родился в деревне Фоминское бывшего Мартьяновского сельского совета.  Детство и школьные годы прошли на нашей земле. Окончил шесть классов Жаровской неполной школы.</a:t>
            </a:r>
          </a:p>
          <a:p>
            <a:pPr algn="just">
              <a:lnSpc>
                <a:spcPct val="80000"/>
              </a:lnSpc>
            </a:pPr>
            <a:r>
              <a:rPr lang="ru-RU">
                <a:latin typeface="Constantia" pitchFamily="18" charset="0"/>
              </a:rPr>
              <a:t>7 января 1941 года семнадцатилетний юноша добровольно ушел на фронт.</a:t>
            </a:r>
          </a:p>
          <a:p>
            <a:pPr algn="just">
              <a:lnSpc>
                <a:spcPct val="80000"/>
              </a:lnSpc>
            </a:pPr>
            <a:r>
              <a:rPr lang="ru-RU">
                <a:latin typeface="Constantia" pitchFamily="18" charset="0"/>
              </a:rPr>
              <a:t>Участвовал в Ясско – Кишеневской операции в составе третьего Украинского фронта, участвовал в освобождении Югославии, Венгрии.</a:t>
            </a:r>
          </a:p>
          <a:p>
            <a:pPr algn="just">
              <a:lnSpc>
                <a:spcPct val="80000"/>
              </a:lnSpc>
            </a:pPr>
            <a:r>
              <a:rPr lang="ru-RU">
                <a:latin typeface="Constantia" pitchFamily="18" charset="0"/>
              </a:rPr>
              <a:t>За форсирование реки Дунай, умелую корректировку арт-огня, способствовавшего продвижению советских войск 24 марта 1945 года младшему сержанту Михаилу Михайловичу Платову было присвоено звание Героя Советского Союза. </a:t>
            </a:r>
          </a:p>
          <a:p>
            <a:pPr algn="just">
              <a:lnSpc>
                <a:spcPct val="80000"/>
              </a:lnSpc>
            </a:pPr>
            <a:r>
              <a:rPr lang="ru-RU">
                <a:latin typeface="Constantia" pitchFamily="18" charset="0"/>
              </a:rPr>
              <a:t>Умер Михаил Михайлович в 1988 году в Ленинграде.</a:t>
            </a:r>
          </a:p>
          <a:p>
            <a:pPr algn="just">
              <a:lnSpc>
                <a:spcPct val="80000"/>
              </a:lnSpc>
            </a:pPr>
            <a:r>
              <a:rPr lang="ru-RU">
                <a:latin typeface="Constantia" pitchFamily="18" charset="0"/>
              </a:rPr>
              <a:t>В настоящее время в деревне Федоровское проживают двоюродные племянники и жена двоюродного брата – Кузнецова Лидия Александровна.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31641" y="0"/>
            <a:ext cx="7128792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Герой Советского Союза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Михаил Михайлович Платов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slow" advTm="12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WordArt 4"/>
          <p:cNvSpPr>
            <a:spLocks noChangeArrowheads="1" noChangeShapeType="1" noTextEdit="1"/>
          </p:cNvSpPr>
          <p:nvPr/>
        </p:nvSpPr>
        <p:spPr bwMode="auto">
          <a:xfrm>
            <a:off x="323528" y="0"/>
            <a:ext cx="8424936" cy="836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hangingPunct="0">
              <a:defRPr/>
            </a:pPr>
            <a:endParaRPr lang="ru-RU" sz="3600" b="1" dirty="0">
              <a:latin typeface="Constantia" pitchFamily="18" charset="0"/>
              <a:ea typeface="Times New Roman" pitchFamily="18" charset="0"/>
            </a:endParaRPr>
          </a:p>
          <a:p>
            <a:pPr eaLnBrk="0" hangingPunct="0">
              <a:defRPr/>
            </a:pPr>
            <a:r>
              <a:rPr lang="ru-RU" sz="3600" b="1" dirty="0">
                <a:latin typeface="Constantia" pitchFamily="18" charset="0"/>
                <a:ea typeface="Times New Roman" pitchFamily="18" charset="0"/>
              </a:rPr>
              <a:t>    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Поселение Федоровское – </a:t>
            </a:r>
          </a:p>
          <a:p>
            <a:pPr eaLnBrk="0" hangingPunct="0"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археологический памятник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2773" name="Picture 5" descr="C:\Documents and Settings\пользователь\Рабочий стол\Отсканировано 24.02.2011 12-0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981075"/>
            <a:ext cx="3532188" cy="2538413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4284663" y="1628775"/>
            <a:ext cx="5543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>
              <a:latin typeface="Constantia" pitchFamily="18" charset="0"/>
            </a:endParaRPr>
          </a:p>
        </p:txBody>
      </p:sp>
      <p:sp>
        <p:nvSpPr>
          <p:cNvPr id="32774" name="Прямоугольник 6"/>
          <p:cNvSpPr>
            <a:spLocks noChangeArrowheads="1"/>
          </p:cNvSpPr>
          <p:nvPr/>
        </p:nvSpPr>
        <p:spPr bwMode="auto">
          <a:xfrm>
            <a:off x="4716463" y="1201738"/>
            <a:ext cx="4103687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Не  зазря ты, родная сторонушка,</a:t>
            </a:r>
            <a:endParaRPr lang="ru-RU" sz="2000">
              <a:solidFill>
                <a:srgbClr val="000000"/>
              </a:solidFill>
              <a:latin typeface="Constantia" pitchFamily="18" charset="0"/>
            </a:endParaRPr>
          </a:p>
          <a:p>
            <a:pPr eaLnBrk="0" hangingPunct="0"/>
            <a:r>
              <a:rPr lang="ru-RU" sz="20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Краски  родины  все  собрала.</a:t>
            </a:r>
            <a:endParaRPr lang="ru-RU" sz="2000">
              <a:solidFill>
                <a:srgbClr val="000000"/>
              </a:solidFill>
              <a:latin typeface="Constantia" pitchFamily="18" charset="0"/>
            </a:endParaRPr>
          </a:p>
          <a:p>
            <a:pPr eaLnBrk="0" hangingPunct="0"/>
            <a:r>
              <a:rPr lang="ru-RU" sz="20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Ты  историей древнею  славишься,</a:t>
            </a:r>
            <a:endParaRPr lang="ru-RU" sz="2000">
              <a:solidFill>
                <a:srgbClr val="000000"/>
              </a:solidFill>
              <a:latin typeface="Constantia" pitchFamily="18" charset="0"/>
            </a:endParaRPr>
          </a:p>
          <a:p>
            <a:pPr eaLnBrk="0" hangingPunct="0"/>
            <a:r>
              <a:rPr lang="ru-RU" sz="2000" i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Что запомнили  мы  навека</a:t>
            </a:r>
            <a:endParaRPr lang="ru-RU" sz="2000">
              <a:solidFill>
                <a:srgbClr val="000000"/>
              </a:solidFill>
              <a:latin typeface="Constantia" pitchFamily="18" charset="0"/>
            </a:endParaRPr>
          </a:p>
        </p:txBody>
      </p:sp>
      <p:sp>
        <p:nvSpPr>
          <p:cNvPr id="32775" name="Прямоугольник 7"/>
          <p:cNvSpPr>
            <a:spLocks noChangeArrowheads="1"/>
          </p:cNvSpPr>
          <p:nvPr/>
        </p:nvSpPr>
        <p:spPr bwMode="auto">
          <a:xfrm>
            <a:off x="395288" y="3573463"/>
            <a:ext cx="7993062" cy="313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b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Поселение расположено на северо-западном коренном берегу озера Чухломского, в 70 метрах  восточнее деревни Фёдоровское.  </a:t>
            </a:r>
            <a:endParaRPr lang="ru-RU" b="1">
              <a:solidFill>
                <a:srgbClr val="000000"/>
              </a:solidFill>
              <a:latin typeface="Constantia" pitchFamily="18" charset="0"/>
            </a:endParaRPr>
          </a:p>
          <a:p>
            <a:pPr eaLnBrk="0" hangingPunct="0"/>
            <a:r>
              <a:rPr lang="ru-RU" b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          Фёдоровская стоянка открыта в 1923 году  В.В. Сидоровым и Л.И. Казариновым.  Стоянка занимала покатый склон на берегу реки Вёксы  в одном киллометре от её истока из озера Чухломского.   В древности стоянка представляла собой низкий мыс, примыкающий к основному берегу и окружённый болотистой низиной.  </a:t>
            </a:r>
            <a:endParaRPr lang="ru-RU" b="1">
              <a:solidFill>
                <a:srgbClr val="000000"/>
              </a:solidFill>
              <a:latin typeface="Constantia" pitchFamily="18" charset="0"/>
            </a:endParaRPr>
          </a:p>
          <a:p>
            <a:pPr eaLnBrk="0" hangingPunct="0"/>
            <a:r>
              <a:rPr lang="ru-RU" b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      Площадь памятника достигает 3, 78 га.  </a:t>
            </a:r>
            <a:endParaRPr lang="ru-RU" b="1">
              <a:solidFill>
                <a:srgbClr val="000000"/>
              </a:solidFill>
              <a:latin typeface="Constantia" pitchFamily="18" charset="0"/>
            </a:endParaRPr>
          </a:p>
          <a:p>
            <a:pPr eaLnBrk="0" hangingPunct="0"/>
            <a:r>
              <a:rPr lang="ru-RU" b="1">
                <a:solidFill>
                  <a:srgbClr val="000000"/>
                </a:solidFill>
                <a:latin typeface="Constantia" pitchFamily="18" charset="0"/>
                <a:cs typeface="Times New Roman" pitchFamily="18" charset="0"/>
              </a:rPr>
              <a:t>Поселение датируется временем бытования,  начиная с эпохи мезолита и вплоть до позднего железного века, а также поздним средневековьем.</a:t>
            </a:r>
            <a:endParaRPr lang="ru-RU" b="1">
              <a:solidFill>
                <a:srgbClr val="00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slow" advTm="12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3379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933825"/>
            <a:ext cx="2951162" cy="2663825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33797" name="Picture 3" descr="C:\Documents and Settings\пользователь\Рабочий стол\векса\i[8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908050"/>
            <a:ext cx="2879725" cy="2767013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3708400" y="1125538"/>
            <a:ext cx="489585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>
                <a:latin typeface="Constantia" pitchFamily="18" charset="0"/>
              </a:rPr>
              <a:t>А здесь мы сделаем привал </a:t>
            </a:r>
          </a:p>
          <a:p>
            <a:pPr>
              <a:lnSpc>
                <a:spcPct val="150000"/>
              </a:lnSpc>
            </a:pPr>
            <a:r>
              <a:rPr lang="ru-RU" sz="2400" b="1">
                <a:latin typeface="Constantia" pitchFamily="18" charset="0"/>
              </a:rPr>
              <a:t>И отдохнем немного,</a:t>
            </a:r>
          </a:p>
          <a:p>
            <a:pPr>
              <a:lnSpc>
                <a:spcPct val="150000"/>
              </a:lnSpc>
            </a:pPr>
            <a:r>
              <a:rPr lang="ru-RU" sz="2400" b="1">
                <a:latin typeface="Constantia" pitchFamily="18" charset="0"/>
              </a:rPr>
              <a:t>И окунемся в гладь реки,</a:t>
            </a:r>
          </a:p>
          <a:p>
            <a:pPr>
              <a:lnSpc>
                <a:spcPct val="150000"/>
              </a:lnSpc>
            </a:pPr>
            <a:r>
              <a:rPr lang="ru-RU" sz="2400" b="1">
                <a:latin typeface="Constantia" pitchFamily="18" charset="0"/>
              </a:rPr>
              <a:t>Что с Костромой знакома.</a:t>
            </a:r>
          </a:p>
          <a:p>
            <a:pPr>
              <a:lnSpc>
                <a:spcPct val="150000"/>
              </a:lnSpc>
            </a:pPr>
            <a:r>
              <a:rPr lang="ru-RU" sz="2400" b="1">
                <a:latin typeface="Constantia" pitchFamily="18" charset="0"/>
              </a:rPr>
              <a:t>На берегу мы разведем костер,</a:t>
            </a:r>
          </a:p>
          <a:p>
            <a:pPr>
              <a:lnSpc>
                <a:spcPct val="150000"/>
              </a:lnSpc>
            </a:pPr>
            <a:r>
              <a:rPr lang="ru-RU" sz="2400" b="1">
                <a:latin typeface="Constantia" pitchFamily="18" charset="0"/>
              </a:rPr>
              <a:t>Наловим рыбы и ухи наварим.</a:t>
            </a:r>
          </a:p>
          <a:p>
            <a:pPr>
              <a:lnSpc>
                <a:spcPct val="150000"/>
              </a:lnSpc>
            </a:pPr>
            <a:r>
              <a:rPr lang="ru-RU" sz="2400" b="1">
                <a:latin typeface="Constantia" pitchFamily="18" charset="0"/>
              </a:rPr>
              <a:t>И не захочется вам уезжать</a:t>
            </a:r>
          </a:p>
          <a:p>
            <a:pPr>
              <a:lnSpc>
                <a:spcPct val="150000"/>
              </a:lnSpc>
            </a:pPr>
            <a:r>
              <a:rPr lang="ru-RU" sz="2400" b="1">
                <a:latin typeface="Constantia" pitchFamily="18" charset="0"/>
              </a:rPr>
              <a:t>Со святого места, где вы побывали.</a:t>
            </a:r>
          </a:p>
        </p:txBody>
      </p:sp>
      <p:sp>
        <p:nvSpPr>
          <p:cNvPr id="33798" name="WordArt 8"/>
          <p:cNvSpPr>
            <a:spLocks noChangeArrowheads="1" noChangeShapeType="1" noTextEdit="1"/>
          </p:cNvSpPr>
          <p:nvPr/>
        </p:nvSpPr>
        <p:spPr bwMode="auto">
          <a:xfrm>
            <a:off x="1692275" y="404813"/>
            <a:ext cx="5975350" cy="500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0541">
                  <a:solidFill>
                    <a:srgbClr val="0569C4"/>
                  </a:solidFill>
                  <a:round/>
                  <a:headEnd/>
                  <a:tailEnd/>
                </a:ln>
                <a:solidFill>
                  <a:srgbClr val="77D9E8"/>
                </a:solidFill>
                <a:latin typeface="+mj-lt"/>
                <a:ea typeface="+mj-lt"/>
                <a:cs typeface="+mj-lt"/>
              </a:rPr>
              <a:t>Отдых у костра</a:t>
            </a:r>
          </a:p>
        </p:txBody>
      </p:sp>
    </p:spTree>
  </p:cSld>
  <p:clrMapOvr>
    <a:masterClrMapping/>
  </p:clrMapOvr>
  <p:transition spd="slow" advTm="1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</a:rPr>
              <a:t>Справка о селе Ножкино</a:t>
            </a:r>
            <a:endParaRPr lang="ru-RU" b="1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750" y="1700213"/>
            <a:ext cx="8229600" cy="43021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sz="2400" b="1" dirty="0" smtClean="0"/>
              <a:t>     </a:t>
            </a:r>
            <a:r>
              <a:rPr lang="ru-RU" b="1" dirty="0" smtClean="0"/>
              <a:t>Ножкино  расположено на северо-западе Чухломского района,  на берегу Чухломского озера, которое  в древности  называлось Чудским.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b="1" dirty="0" smtClean="0"/>
              <a:t>    Расстояние от райцентра – 11 км. Расстояние от железнодорожной  станции города Галич – 56 км. 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b="1" dirty="0" smtClean="0"/>
              <a:t>    Село было центром вотчины Чухломского Городецкого монастыря.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ru-RU" b="1" dirty="0" smtClean="0"/>
              <a:t> Ножкино получило статус села  в 1762 году.</a:t>
            </a:r>
            <a:r>
              <a:rPr lang="ru-RU" dirty="0" smtClean="0"/>
              <a:t>   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ru-RU" sz="2800" dirty="0" smtClean="0"/>
          </a:p>
        </p:txBody>
      </p:sp>
    </p:spTree>
  </p:cSld>
  <p:clrMapOvr>
    <a:masterClrMapping/>
  </p:clrMapOvr>
  <p:transition spd="slow" advTm="12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чухломское озер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2000250" y="428625"/>
            <a:ext cx="669766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latin typeface="Constantia" pitchFamily="18" charset="0"/>
              </a:rPr>
              <a:t>…Чтоб  легко  шагали  ноги  сами</a:t>
            </a:r>
          </a:p>
          <a:p>
            <a:pPr>
              <a:spcBef>
                <a:spcPct val="50000"/>
              </a:spcBef>
            </a:pPr>
            <a:r>
              <a:rPr lang="ru-RU" sz="2400" b="1" i="1">
                <a:latin typeface="Constantia" pitchFamily="18" charset="0"/>
              </a:rPr>
              <a:t>В  Ножкино…</a:t>
            </a:r>
          </a:p>
          <a:p>
            <a:pPr>
              <a:spcBef>
                <a:spcPct val="50000"/>
              </a:spcBef>
            </a:pPr>
            <a:r>
              <a:rPr lang="ru-RU" sz="2400" b="1" i="1">
                <a:latin typeface="Constantia" pitchFamily="18" charset="0"/>
              </a:rPr>
              <a:t>И  чтоб  исчезла  грусть,</a:t>
            </a:r>
          </a:p>
          <a:p>
            <a:pPr>
              <a:spcBef>
                <a:spcPct val="50000"/>
              </a:spcBef>
            </a:pPr>
            <a:r>
              <a:rPr lang="ru-RU" sz="2400" b="1" i="1">
                <a:latin typeface="Constantia" pitchFamily="18" charset="0"/>
              </a:rPr>
              <a:t>Помоги  ты  нам , Святой  Авраамий,</a:t>
            </a:r>
          </a:p>
          <a:p>
            <a:pPr>
              <a:spcBef>
                <a:spcPct val="50000"/>
              </a:spcBef>
            </a:pPr>
            <a:r>
              <a:rPr lang="ru-RU" sz="2400" b="1" i="1">
                <a:latin typeface="Constantia" pitchFamily="18" charset="0"/>
              </a:rPr>
              <a:t>Снова  сделать  праведною  Русь!...</a:t>
            </a:r>
          </a:p>
        </p:txBody>
      </p:sp>
    </p:spTree>
  </p:cSld>
  <p:clrMapOvr>
    <a:masterClrMapping/>
  </p:clrMapOvr>
  <p:transition spd="slow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334" y="620688"/>
            <a:ext cx="897316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</a:rPr>
              <a:t>Над презентацией работали:</a:t>
            </a:r>
            <a:endParaRPr lang="ru-RU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288" y="1916113"/>
            <a:ext cx="8208962" cy="2309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>
                <a:latin typeface="+mn-lt"/>
              </a:rPr>
              <a:t>Творческая группа учителей и  учащихся</a:t>
            </a:r>
          </a:p>
          <a:p>
            <a:pPr algn="ctr">
              <a:defRPr/>
            </a:pPr>
            <a:r>
              <a:rPr lang="ru-RU" sz="4800" b="1" dirty="0">
                <a:latin typeface="+mn-lt"/>
              </a:rPr>
              <a:t>МБОУ Жаровская ООШ </a:t>
            </a:r>
            <a:endParaRPr lang="ru-RU" sz="4800" b="1" dirty="0">
              <a:latin typeface="+mn-lt"/>
            </a:endParaRPr>
          </a:p>
        </p:txBody>
      </p:sp>
    </p:spTree>
  </p:cSld>
  <p:clrMapOvr>
    <a:masterClrMapping/>
  </p:clrMapOvr>
  <p:transition spd="slow" advTm="12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BKDC036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060575"/>
            <a:ext cx="4932362" cy="3889375"/>
          </a:xfrm>
          <a:ln w="76200" cmpd="thickThin">
            <a:solidFill>
              <a:schemeClr val="accent1"/>
            </a:solidFill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572651"/>
            <a:ext cx="8229600" cy="830997"/>
          </a:xfrm>
        </p:spPr>
        <p:txBody>
          <a:bodyPr lIns="91440" rIns="91440" bIns="45720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</a:rPr>
              <a:t>МБОУ Жаровская школа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196" name="Прямоугольник 7"/>
          <p:cNvSpPr>
            <a:spLocks noChangeArrowheads="1"/>
          </p:cNvSpPr>
          <p:nvPr/>
        </p:nvSpPr>
        <p:spPr bwMode="auto">
          <a:xfrm>
            <a:off x="5256213" y="1412875"/>
            <a:ext cx="3887787" cy="502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>
                <a:latin typeface="Constantia" pitchFamily="18" charset="0"/>
              </a:rPr>
              <a:t>В селе Ножкино, на берегу Чухломского озера,  с 1976 года встречает учеников Жаровская школа, где получают знания дети из села Ножкино, деревень Федоровское и  Аринино. </a:t>
            </a:r>
          </a:p>
        </p:txBody>
      </p:sp>
    </p:spTree>
  </p:cSld>
  <p:clrMapOvr>
    <a:masterClrMapping/>
  </p:clrMapOvr>
  <p:transition spd="slow" advTm="1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2009\02-09\стриж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7146925"/>
          </a:xfrm>
          <a:solidFill>
            <a:srgbClr val="CCCCFF"/>
          </a:solidFill>
        </p:spPr>
      </p:pic>
      <p:sp>
        <p:nvSpPr>
          <p:cNvPr id="9219" name="Rectangle 7"/>
          <p:cNvSpPr>
            <a:spLocks noChangeArrowheads="1"/>
          </p:cNvSpPr>
          <p:nvPr/>
        </p:nvSpPr>
        <p:spPr bwMode="auto">
          <a:xfrm>
            <a:off x="468313" y="1525588"/>
            <a:ext cx="8280400" cy="5508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400" b="1">
                <a:latin typeface="Constantia" pitchFamily="18" charset="0"/>
                <a:cs typeface="Times New Roman" pitchFamily="18" charset="0"/>
              </a:rPr>
              <a:t> </a:t>
            </a:r>
          </a:p>
          <a:p>
            <a:pPr eaLnBrk="0" hangingPunct="0">
              <a:lnSpc>
                <a:spcPct val="150000"/>
              </a:lnSpc>
              <a:buFont typeface="Arial" charset="0"/>
              <a:buChar char="•"/>
            </a:pPr>
            <a:r>
              <a:rPr lang="ru-RU" sz="2400" b="1">
                <a:latin typeface="Constantia" pitchFamily="18" charset="0"/>
                <a:cs typeface="Times New Roman" pitchFamily="18" charset="0"/>
              </a:rPr>
              <a:t>1836 год - сельское училище </a:t>
            </a:r>
            <a:endParaRPr lang="ru-RU" sz="2400" b="1">
              <a:latin typeface="Constantia" pitchFamily="18" charset="0"/>
            </a:endParaRPr>
          </a:p>
          <a:p>
            <a:pPr eaLnBrk="0" hangingPunct="0">
              <a:lnSpc>
                <a:spcPct val="150000"/>
              </a:lnSpc>
              <a:buFont typeface="Arial" charset="0"/>
              <a:buChar char="•"/>
            </a:pPr>
            <a:r>
              <a:rPr lang="ru-RU" sz="2400" b="1">
                <a:latin typeface="Constantia" pitchFamily="18" charset="0"/>
                <a:cs typeface="Times New Roman" pitchFamily="18" charset="0"/>
              </a:rPr>
              <a:t> 1861 год - церковно-приходская школа </a:t>
            </a:r>
            <a:endParaRPr lang="ru-RU" sz="2400" b="1">
              <a:latin typeface="Constantia" pitchFamily="18" charset="0"/>
            </a:endParaRPr>
          </a:p>
          <a:p>
            <a:pPr eaLnBrk="0" hangingPunct="0">
              <a:lnSpc>
                <a:spcPct val="150000"/>
              </a:lnSpc>
              <a:buFont typeface="Arial" charset="0"/>
              <a:buChar char="•"/>
            </a:pPr>
            <a:r>
              <a:rPr lang="ru-RU" sz="2400" b="1">
                <a:latin typeface="Constantia" pitchFamily="18" charset="0"/>
                <a:cs typeface="Times New Roman" pitchFamily="18" charset="0"/>
              </a:rPr>
              <a:t> 1920 год - Варваринская начальная школа </a:t>
            </a:r>
            <a:endParaRPr lang="ru-RU" sz="2400" b="1">
              <a:latin typeface="Constantia" pitchFamily="18" charset="0"/>
            </a:endParaRPr>
          </a:p>
          <a:p>
            <a:pPr eaLnBrk="0" hangingPunct="0">
              <a:lnSpc>
                <a:spcPct val="150000"/>
              </a:lnSpc>
              <a:buFont typeface="Arial" charset="0"/>
              <a:buChar char="•"/>
            </a:pPr>
            <a:r>
              <a:rPr lang="ru-RU" sz="2400" b="1">
                <a:latin typeface="Constantia" pitchFamily="18" charset="0"/>
                <a:cs typeface="Times New Roman" pitchFamily="18" charset="0"/>
              </a:rPr>
              <a:t> 1934 год - Жаровская начальная школа </a:t>
            </a:r>
            <a:endParaRPr lang="ru-RU" sz="2400" b="1">
              <a:latin typeface="Constantia" pitchFamily="18" charset="0"/>
            </a:endParaRPr>
          </a:p>
          <a:p>
            <a:pPr eaLnBrk="0" hangingPunct="0">
              <a:lnSpc>
                <a:spcPct val="150000"/>
              </a:lnSpc>
              <a:buFont typeface="Arial" charset="0"/>
              <a:buChar char="•"/>
            </a:pPr>
            <a:r>
              <a:rPr lang="ru-RU" sz="2400" b="1">
                <a:latin typeface="Constantia" pitchFamily="18" charset="0"/>
                <a:cs typeface="Times New Roman" pitchFamily="18" charset="0"/>
              </a:rPr>
              <a:t> 1940 год - Жаровская семилетняя школа </a:t>
            </a:r>
            <a:endParaRPr lang="ru-RU" sz="2400" b="1">
              <a:latin typeface="Constantia" pitchFamily="18" charset="0"/>
            </a:endParaRPr>
          </a:p>
          <a:p>
            <a:pPr eaLnBrk="0" hangingPunct="0">
              <a:lnSpc>
                <a:spcPct val="150000"/>
              </a:lnSpc>
              <a:buFont typeface="Arial" charset="0"/>
              <a:buChar char="•"/>
            </a:pPr>
            <a:r>
              <a:rPr lang="ru-RU" sz="2400" b="1">
                <a:latin typeface="Constantia" pitchFamily="18" charset="0"/>
                <a:cs typeface="Times New Roman" pitchFamily="18" charset="0"/>
              </a:rPr>
              <a:t> 1960 год – Жаровская восьмилетняя школа</a:t>
            </a:r>
            <a:endParaRPr lang="ru-RU" sz="2400" b="1">
              <a:latin typeface="Constantia" pitchFamily="18" charset="0"/>
            </a:endParaRPr>
          </a:p>
          <a:p>
            <a:pPr eaLnBrk="0" hangingPunct="0">
              <a:lnSpc>
                <a:spcPct val="150000"/>
              </a:lnSpc>
              <a:buFont typeface="Arial" charset="0"/>
              <a:buChar char="•"/>
            </a:pPr>
            <a:r>
              <a:rPr lang="ru-RU" sz="2400" b="1">
                <a:latin typeface="Constantia" pitchFamily="18" charset="0"/>
                <a:cs typeface="Times New Roman" pitchFamily="18" charset="0"/>
              </a:rPr>
              <a:t> 1990 год - Жаровская  средняя школа </a:t>
            </a:r>
          </a:p>
          <a:p>
            <a:pPr eaLnBrk="0" hangingPunct="0">
              <a:lnSpc>
                <a:spcPct val="150000"/>
              </a:lnSpc>
              <a:buFont typeface="Arial" charset="0"/>
              <a:buChar char="•"/>
            </a:pPr>
            <a:r>
              <a:rPr lang="ru-RU" sz="2400" b="1"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sz="2400" b="1">
                <a:latin typeface="Constantia" pitchFamily="18" charset="0"/>
              </a:rPr>
              <a:t>2005 год –  Жаровская основная школа </a:t>
            </a:r>
          </a:p>
          <a:p>
            <a:pPr eaLnBrk="0" hangingPunct="0"/>
            <a:endParaRPr lang="ru-RU" sz="2000" b="1">
              <a:latin typeface="Constantia" pitchFamily="18" charset="0"/>
              <a:cs typeface="Times New Roman" pitchFamily="18" charset="0"/>
            </a:endParaRPr>
          </a:p>
          <a:p>
            <a:pPr eaLnBrk="0" hangingPunct="0"/>
            <a:endParaRPr lang="ru-RU" sz="2000">
              <a:latin typeface="Constantia" pitchFamily="18" charset="0"/>
            </a:endParaRPr>
          </a:p>
        </p:txBody>
      </p:sp>
      <p:sp>
        <p:nvSpPr>
          <p:cNvPr id="9220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  <a:cs typeface="Times New Roman" pitchFamily="18" charset="0"/>
              </a:rPr>
              <a:t>Краткая историческая</a:t>
            </a:r>
          </a:p>
          <a:p>
            <a:pPr algn="ctr"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справка</a:t>
            </a:r>
          </a:p>
        </p:txBody>
      </p:sp>
    </p:spTree>
  </p:cSld>
  <p:clrMapOvr>
    <a:masterClrMapping/>
  </p:clrMapOvr>
  <p:transition spd="slow" advTm="12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2009\02-09\стриж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7146925"/>
          </a:xfrm>
          <a:solidFill>
            <a:srgbClr val="CCCCFF"/>
          </a:solidFill>
        </p:spPr>
      </p:pic>
      <p:pic>
        <p:nvPicPr>
          <p:cNvPr id="10243" name="Picture 2" descr="F:\2009\02-09\стриж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</p:pic>
      <p:sp>
        <p:nvSpPr>
          <p:cNvPr id="10244" name="Прямоугольник 4"/>
          <p:cNvSpPr>
            <a:spLocks noChangeArrowheads="1"/>
          </p:cNvSpPr>
          <p:nvPr/>
        </p:nvSpPr>
        <p:spPr bwMode="auto">
          <a:xfrm>
            <a:off x="3419872" y="333375"/>
            <a:ext cx="50405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Школа Сегодня</a:t>
            </a:r>
            <a:endParaRPr lang="ru-RU" sz="4800" b="1" dirty="0">
              <a:solidFill>
                <a:srgbClr val="115964"/>
              </a:solidFill>
              <a:latin typeface="+mj-lt"/>
              <a:cs typeface="Times New Roman" pitchFamily="18" charset="0"/>
            </a:endParaRPr>
          </a:p>
        </p:txBody>
      </p:sp>
      <p:sp useBgFill="1">
        <p:nvSpPr>
          <p:cNvPr id="10245" name="Прямоугольник 5"/>
          <p:cNvSpPr>
            <a:spLocks noChangeArrowheads="1"/>
          </p:cNvSpPr>
          <p:nvPr/>
        </p:nvSpPr>
        <p:spPr bwMode="auto">
          <a:xfrm>
            <a:off x="4500563" y="1196975"/>
            <a:ext cx="4373562" cy="600233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Constantia" pitchFamily="18" charset="0"/>
              </a:rPr>
              <a:t>   </a:t>
            </a:r>
            <a:r>
              <a:rPr lang="ru-RU" sz="2400" b="1">
                <a:latin typeface="Constantia" pitchFamily="18" charset="0"/>
              </a:rPr>
              <a:t>Школа  расположена  на  берегу  Чухломского  озера.</a:t>
            </a:r>
          </a:p>
          <a:p>
            <a:r>
              <a:rPr lang="ru-RU" sz="2400" b="1">
                <a:latin typeface="Constantia" pitchFamily="18" charset="0"/>
              </a:rPr>
              <a:t> Микрорайон  Жаровской    школы  составляют  населенные  пункты: село Ножкино,  деревни Григорьевское, Федоровское, Аринино. </a:t>
            </a:r>
          </a:p>
          <a:p>
            <a:r>
              <a:rPr lang="ru-RU" sz="2400" b="1">
                <a:latin typeface="Constantia" pitchFamily="18" charset="0"/>
              </a:rPr>
              <a:t>  В  микрорайоне  находятся  Свято - Покровский  Авраамиево - Городецкий  монастырь, церковь Покрова  Пресвятой Богородицы, </a:t>
            </a:r>
          </a:p>
          <a:p>
            <a:r>
              <a:rPr lang="ru-RU" sz="2400" b="1">
                <a:latin typeface="Constantia" pitchFamily="18" charset="0"/>
              </a:rPr>
              <a:t>церковь великомученицы Варвары.</a:t>
            </a:r>
          </a:p>
        </p:txBody>
      </p:sp>
      <p:pic>
        <p:nvPicPr>
          <p:cNvPr id="10246" name="Picture 2" descr="C:\Documents and Settings\пользователь\Рабочий стол\Стенд природа\Отсканировано 06.04.2010 14-20_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133600"/>
            <a:ext cx="4176712" cy="308768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Tm="12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2009\02-09\стриж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</p:pic>
      <p:pic>
        <p:nvPicPr>
          <p:cNvPr id="11267" name="Picture 3" descr="P100007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4076700"/>
            <a:ext cx="3455987" cy="2376488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268" name="Picture 4" descr="P10002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04813"/>
            <a:ext cx="3348037" cy="2233612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269" name="Прямоугольник 8"/>
          <p:cNvSpPr>
            <a:spLocks noChangeArrowheads="1"/>
          </p:cNvSpPr>
          <p:nvPr/>
        </p:nvSpPr>
        <p:spPr bwMode="auto">
          <a:xfrm>
            <a:off x="4284663" y="1052513"/>
            <a:ext cx="4572000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2400" b="1">
                <a:latin typeface="Constantia" pitchFamily="18" charset="0"/>
              </a:rPr>
              <a:t> учебные кабинеты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2400" b="1">
                <a:latin typeface="Constantia" pitchFamily="18" charset="0"/>
              </a:rPr>
              <a:t> спортивный зал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2400" b="1">
                <a:latin typeface="Constantia" pitchFamily="18" charset="0"/>
              </a:rPr>
              <a:t> кабинет  информатики 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2400" b="1">
                <a:latin typeface="Constantia" pitchFamily="18" charset="0"/>
              </a:rPr>
              <a:t> учебно-опытный участок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2400" b="1">
                <a:latin typeface="Constantia" pitchFamily="18" charset="0"/>
              </a:rPr>
              <a:t> библиотека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2400" b="1">
                <a:latin typeface="Constantia" pitchFamily="18" charset="0"/>
              </a:rPr>
              <a:t> столовая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2400" b="1">
                <a:latin typeface="Constantia" pitchFamily="18" charset="0"/>
              </a:rPr>
              <a:t> музей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2400" b="1">
                <a:latin typeface="Constantia" pitchFamily="18" charset="0"/>
              </a:rPr>
              <a:t> кабинет  православной культуры 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ru-RU" sz="2400" b="1">
                <a:latin typeface="Constantia" pitchFamily="18" charset="0"/>
              </a:rPr>
              <a:t> спортивная площадка</a:t>
            </a:r>
          </a:p>
        </p:txBody>
      </p:sp>
      <p:sp>
        <p:nvSpPr>
          <p:cNvPr id="11270" name="Text Box 11"/>
          <p:cNvSpPr txBox="1">
            <a:spLocks noChangeArrowheads="1"/>
          </p:cNvSpPr>
          <p:nvPr/>
        </p:nvSpPr>
        <p:spPr bwMode="auto">
          <a:xfrm>
            <a:off x="467544" y="2636912"/>
            <a:ext cx="3637161" cy="1569660"/>
          </a:xfrm>
          <a:prstGeom prst="rect">
            <a:avLst/>
          </a:prstGeom>
          <a:noFill/>
          <a:ln w="9525">
            <a:solidFill>
              <a:srgbClr val="CC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Коллектив школы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95936" y="332656"/>
            <a:ext cx="487755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</a:rPr>
              <a:t>В школе имеются</a:t>
            </a:r>
          </a:p>
        </p:txBody>
      </p:sp>
    </p:spTree>
  </p:cSld>
  <p:clrMapOvr>
    <a:masterClrMapping/>
  </p:clrMapOvr>
  <p:transition spd="slow" advTm="12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292" name="Picture 2" descr="F:\2009\02-09\стриж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7950" y="333375"/>
            <a:ext cx="4248150" cy="48387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Праздник  Знаний</a:t>
            </a:r>
          </a:p>
          <a:p>
            <a:pPr>
              <a:buFont typeface="Arial" charset="0"/>
              <a:buChar char="•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Молебен на  начало  учебного  года</a:t>
            </a:r>
          </a:p>
          <a:p>
            <a:pPr>
              <a:buFont typeface="Arial" charset="0"/>
              <a:buChar char="•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Новый  год</a:t>
            </a:r>
          </a:p>
          <a:p>
            <a:pPr>
              <a:buFont typeface="Arial" charset="0"/>
              <a:buChar char="•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Рождественская  елка</a:t>
            </a:r>
          </a:p>
          <a:p>
            <a:pPr>
              <a:buFont typeface="Arial" charset="0"/>
              <a:buChar char="•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«Богатыри  земли русской»</a:t>
            </a:r>
          </a:p>
          <a:p>
            <a:pPr>
              <a:buFont typeface="Arial" charset="0"/>
              <a:buChar char="•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Масленичные гуляния</a:t>
            </a:r>
          </a:p>
          <a:p>
            <a:pPr>
              <a:buFont typeface="Arial" charset="0"/>
              <a:buChar char="•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Пасхальные встречи  с  настоятелем  храма  Покрова  Пресвятой  Богородицы</a:t>
            </a:r>
          </a:p>
          <a:p>
            <a:pPr>
              <a:buFont typeface="Arial" charset="0"/>
              <a:buChar char="•"/>
              <a:defRPr/>
            </a:pPr>
            <a:endParaRPr 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7538" y="2708275"/>
            <a:ext cx="4572000" cy="37068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Экскурсии  и походы по  родному  краю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Экологический  марафон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Акция «Ветеран живет рядом»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Осенний  кросс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Дни  здоровья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«Зарница»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Ученик  года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Класс года 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 Последний  звонок</a:t>
            </a:r>
            <a:endParaRPr lang="ru-RU" sz="2400" b="1" dirty="0"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97579" y="1052736"/>
            <a:ext cx="4522893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+mj-lt"/>
                <a:cs typeface="Times New Roman" pitchFamily="18" charset="0"/>
              </a:rPr>
              <a:t>Традиции школы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</p:cSld>
  <p:clrMapOvr>
    <a:masterClrMapping/>
  </p:clrMapOvr>
  <p:transition spd="slow" advTm="1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P10006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4103688" cy="2808288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315" name="Picture 12" descr="P10005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60350"/>
            <a:ext cx="4248150" cy="2808288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316" name="Picture 5" descr="P100059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644900"/>
            <a:ext cx="4105275" cy="2663825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317" name="Picture 7" descr="P10005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644900"/>
            <a:ext cx="4249737" cy="2663825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323850" y="3141663"/>
            <a:ext cx="4176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onstantia" pitchFamily="18" charset="0"/>
              </a:rPr>
              <a:t>2011 год – школе 35 лет</a:t>
            </a:r>
          </a:p>
        </p:txBody>
      </p:sp>
      <p:sp>
        <p:nvSpPr>
          <p:cNvPr id="13319" name="Rectangle 13"/>
          <p:cNvSpPr>
            <a:spLocks noChangeArrowheads="1"/>
          </p:cNvSpPr>
          <p:nvPr/>
        </p:nvSpPr>
        <p:spPr bwMode="auto">
          <a:xfrm>
            <a:off x="4643438" y="3141663"/>
            <a:ext cx="42497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onstantia" pitchFamily="18" charset="0"/>
              </a:rPr>
              <a:t>Фойе школы</a:t>
            </a:r>
          </a:p>
        </p:txBody>
      </p:sp>
      <p:sp>
        <p:nvSpPr>
          <p:cNvPr id="13320" name="Rectangle 9"/>
          <p:cNvSpPr>
            <a:spLocks noChangeArrowheads="1"/>
          </p:cNvSpPr>
          <p:nvPr/>
        </p:nvSpPr>
        <p:spPr bwMode="auto">
          <a:xfrm>
            <a:off x="250825" y="6308725"/>
            <a:ext cx="3984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Constantia" pitchFamily="18" charset="0"/>
              </a:rPr>
              <a:t>Кабинет православной культуры</a:t>
            </a:r>
          </a:p>
        </p:txBody>
      </p:sp>
      <p:sp>
        <p:nvSpPr>
          <p:cNvPr id="13321" name="Rectangle 11"/>
          <p:cNvSpPr>
            <a:spLocks noChangeArrowheads="1"/>
          </p:cNvSpPr>
          <p:nvPr/>
        </p:nvSpPr>
        <p:spPr bwMode="auto">
          <a:xfrm>
            <a:off x="4787900" y="6308725"/>
            <a:ext cx="3895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Constantia" pitchFamily="18" charset="0"/>
              </a:rPr>
              <a:t>Экспозиция в музейной комнате</a:t>
            </a:r>
          </a:p>
        </p:txBody>
      </p:sp>
    </p:spTree>
  </p:cSld>
  <p:clrMapOvr>
    <a:masterClrMapping/>
  </p:clrMapOvr>
  <p:transition spd="slow" advTm="1200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_dlc_DocId xmlns="c71519f2-859d-46c1-a1b6-2941efed936d">T4CTUPCNHN5M-1491903463-2</_dlc_DocId>
    <_dlc_DocIdUrl xmlns="c71519f2-859d-46c1-a1b6-2941efed936d">
      <Url>http://edu-sps.koiro.local/chuhloma/jarov/_layouts/15/DocIdRedir.aspx?ID=T4CTUPCNHN5M-1491903463-2</Url>
      <Description>T4CTUPCNHN5M-1491903463-2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729A69C9E2776478E2489491D7BAE2A" ma:contentTypeVersion="1" ma:contentTypeDescription="Создание документа." ma:contentTypeScope="" ma:versionID="dee0620fe3f8a9d984a0bd401504b64d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ffa5264f57cd45d0824f5e35b57f2a87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8761F5-7C7A-4641-903B-8C5D1F91B4F6}"/>
</file>

<file path=customXml/itemProps2.xml><?xml version="1.0" encoding="utf-8"?>
<ds:datastoreItem xmlns:ds="http://schemas.openxmlformats.org/officeDocument/2006/customXml" ds:itemID="{DCDD0D1B-2E15-475C-AB5C-9CBBB74CEFE3}"/>
</file>

<file path=customXml/itemProps3.xml><?xml version="1.0" encoding="utf-8"?>
<ds:datastoreItem xmlns:ds="http://schemas.openxmlformats.org/officeDocument/2006/customXml" ds:itemID="{E0568DE0-7892-47FA-B44B-8D37E317E89D}"/>
</file>

<file path=customXml/itemProps4.xml><?xml version="1.0" encoding="utf-8"?>
<ds:datastoreItem xmlns:ds="http://schemas.openxmlformats.org/officeDocument/2006/customXml" ds:itemID="{71ABB4F8-1D58-474D-BF97-4BB607ACB2B5}"/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699</TotalTime>
  <Words>1470</Words>
  <Application>Microsoft Office PowerPoint</Application>
  <PresentationFormat>Экран (4:3)</PresentationFormat>
  <Paragraphs>202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Calibri</vt:lpstr>
      <vt:lpstr>Constantia</vt:lpstr>
      <vt:lpstr>Wingdings 2</vt:lpstr>
      <vt:lpstr>Monotype Corsiva</vt:lpstr>
      <vt:lpstr>Times New Roman</vt:lpstr>
      <vt:lpstr>Wingdings</vt:lpstr>
      <vt:lpstr>Поток</vt:lpstr>
      <vt:lpstr>Слайд 1</vt:lpstr>
      <vt:lpstr>Слайд 2</vt:lpstr>
      <vt:lpstr> Справка о селе Ножкино</vt:lpstr>
      <vt:lpstr>МБОУ Жаровская школа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Средняя общеобразовательная</cp:lastModifiedBy>
  <cp:revision>73</cp:revision>
  <dcterms:modified xsi:type="dcterms:W3CDTF">2012-04-12T09:47:50Z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0x0101003729A69C9E2776478E2489491D7BAE2A</vt:lpwstr>
  </property>
  <property fmtid="{D5CDD505-2E9C-101B-9397-08002B2CF9AE}" pid="3" name="_dlc_DocIdItemGuid">
    <vt:lpwstr>8e3892e8-bbb7-4887-a94f-76335ae3235f</vt:lpwstr>
  </property>
</Properties>
</file>