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83" r:id="rId20"/>
    <p:sldId id="274" r:id="rId21"/>
    <p:sldId id="275" r:id="rId22"/>
    <p:sldId id="276" r:id="rId23"/>
    <p:sldId id="277" r:id="rId24"/>
    <p:sldId id="278" r:id="rId25"/>
    <p:sldId id="282" r:id="rId26"/>
    <p:sldId id="279" r:id="rId27"/>
    <p:sldId id="280" r:id="rId28"/>
    <p:sldId id="281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606" autoAdjust="0"/>
  </p:normalViewPr>
  <p:slideViewPr>
    <p:cSldViewPr>
      <p:cViewPr varScale="1">
        <p:scale>
          <a:sx n="47" d="100"/>
          <a:sy n="47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E349-1028-48D9-B665-A984E15D56DB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C784-6DD2-417E-B378-2E3A9D7648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E349-1028-48D9-B665-A984E15D56DB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C784-6DD2-417E-B378-2E3A9D764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E349-1028-48D9-B665-A984E15D56DB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C784-6DD2-417E-B378-2E3A9D764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E349-1028-48D9-B665-A984E15D56DB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C784-6DD2-417E-B378-2E3A9D7648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E349-1028-48D9-B665-A984E15D56DB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C784-6DD2-417E-B378-2E3A9D764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E349-1028-48D9-B665-A984E15D56DB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C784-6DD2-417E-B378-2E3A9D7648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E349-1028-48D9-B665-A984E15D56DB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C784-6DD2-417E-B378-2E3A9D7648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E349-1028-48D9-B665-A984E15D56DB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C784-6DD2-417E-B378-2E3A9D764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E349-1028-48D9-B665-A984E15D56DB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C784-6DD2-417E-B378-2E3A9D764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E349-1028-48D9-B665-A984E15D56DB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C784-6DD2-417E-B378-2E3A9D764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E349-1028-48D9-B665-A984E15D56DB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C784-6DD2-417E-B378-2E3A9D7648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E6FE349-1028-48D9-B665-A984E15D56DB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E17C784-6DD2-417E-B378-2E3A9D764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2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13396"/>
            <a:ext cx="8567507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90600" y="2362200"/>
            <a:ext cx="7848600" cy="2047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i="1" dirty="0" smtClean="0">
                <a:solidFill>
                  <a:srgbClr val="C00000"/>
                </a:solidFill>
                <a:effectLst/>
                <a:latin typeface="Cambria Math" pitchFamily="18" charset="0"/>
                <a:ea typeface="Cambria Math" pitchFamily="18" charset="0"/>
                <a:cs typeface="Times New Roman"/>
              </a:rPr>
              <a:t>Че</a:t>
            </a:r>
            <a:r>
              <a:rPr lang="ru-RU" sz="32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т</a:t>
            </a:r>
            <a:r>
              <a:rPr lang="ru-RU" sz="3200" b="1" i="1" dirty="0" smtClean="0">
                <a:solidFill>
                  <a:srgbClr val="C00000"/>
                </a:solidFill>
                <a:effectLst/>
                <a:latin typeface="Cambria Math" pitchFamily="18" charset="0"/>
                <a:ea typeface="Cambria Math" pitchFamily="18" charset="0"/>
                <a:cs typeface="Times New Roman"/>
              </a:rPr>
              <a:t>ырехугольники.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i="1" dirty="0" smtClean="0">
                <a:solidFill>
                  <a:srgbClr val="C00000"/>
                </a:solidFill>
                <a:effectLst/>
                <a:latin typeface="Cambria Math" pitchFamily="18" charset="0"/>
                <a:ea typeface="Cambria Math" pitchFamily="18" charset="0"/>
                <a:cs typeface="Times New Roman"/>
              </a:rPr>
              <a:t> Свойства четырехугольников.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i="1" dirty="0" smtClean="0">
                <a:solidFill>
                  <a:srgbClr val="C00000"/>
                </a:solidFill>
                <a:effectLst/>
                <a:latin typeface="Cambria Math" pitchFamily="18" charset="0"/>
                <a:ea typeface="Cambria Math" pitchFamily="18" charset="0"/>
                <a:cs typeface="Times New Roman"/>
              </a:rPr>
              <a:t>Решение задач</a:t>
            </a:r>
            <a:endParaRPr lang="ru-RU" sz="3200" b="1" i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80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2133600"/>
            <a:ext cx="7175351" cy="1793167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40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Решение </a:t>
            </a:r>
            <a:r>
              <a:rPr lang="ru-RU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задач</a:t>
            </a:r>
            <a:r>
              <a:rPr lang="en-US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по готовым чертежам с последующей самопроверкой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50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Параллелограмм. Решение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800600" y="1752600"/>
            <a:ext cx="3962400" cy="1604585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2800" b="1" u="sng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Задача</a:t>
            </a:r>
            <a:r>
              <a:rPr lang="en-US" sz="2800" b="1" u="sng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ABCD 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– параллелограмм. Найти углы </a:t>
            </a:r>
            <a:r>
              <a:rPr lang="en-US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 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и </a:t>
            </a:r>
            <a:r>
              <a:rPr lang="en-US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D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.</a:t>
            </a:r>
            <a:endParaRPr lang="en-US" sz="2800" b="1" dirty="0" smtClean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  <a:p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24977" y="3223559"/>
            <a:ext cx="184731" cy="2672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05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1767494"/>
            <a:ext cx="4876800" cy="2912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24400" y="4572000"/>
            <a:ext cx="41565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Ответ</a:t>
            </a:r>
            <a:r>
              <a:rPr lang="en-US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∠</a:t>
            </a:r>
            <a:r>
              <a:rPr lang="en-US" sz="28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C=64°,∠D=116°</a:t>
            </a:r>
            <a:r>
              <a:rPr lang="ru-RU" sz="28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08130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181600" y="1600200"/>
            <a:ext cx="3352801" cy="1600200"/>
          </a:xfrm>
        </p:spPr>
        <p:txBody>
          <a:bodyPr/>
          <a:lstStyle/>
          <a:p>
            <a:pPr algn="ctr"/>
            <a:r>
              <a:rPr lang="ru-RU" sz="2800" b="1" u="sng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Задача</a:t>
            </a:r>
            <a:r>
              <a:rPr lang="en-US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ABCD </a:t>
            </a:r>
            <a:r>
              <a:rPr lang="ru-RU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– параллелограмм.</a:t>
            </a:r>
            <a:r>
              <a:rPr lang="ru-RU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Найти </a:t>
            </a:r>
            <a:r>
              <a:rPr lang="en-US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AD 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и</a:t>
            </a:r>
            <a:r>
              <a:rPr lang="en-US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DC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algn="ctr"/>
            <a:endParaRPr lang="ru-RU" sz="2800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8305800" cy="762000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ru-RU" sz="40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Параллелограмм. Решение задач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28800"/>
            <a:ext cx="4941588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19600" y="4886980"/>
            <a:ext cx="44566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Ответ</a:t>
            </a:r>
            <a:r>
              <a:rPr lang="en-US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8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Cambria Math"/>
                <a:ea typeface="Cambria Math"/>
              </a:rPr>
              <a:t>DC=10</a:t>
            </a:r>
            <a:r>
              <a:rPr lang="ru-RU" sz="2800" b="1" dirty="0">
                <a:solidFill>
                  <a:srgbClr val="002060"/>
                </a:solidFill>
                <a:latin typeface="Cambria Math"/>
                <a:ea typeface="Cambria Math"/>
              </a:rPr>
              <a:t> см, </a:t>
            </a:r>
            <a:r>
              <a:rPr lang="en-US" sz="2800" b="1" dirty="0">
                <a:solidFill>
                  <a:srgbClr val="002060"/>
                </a:solidFill>
                <a:latin typeface="Cambria Math"/>
                <a:ea typeface="Cambria Math"/>
              </a:rPr>
              <a:t>AD=4</a:t>
            </a:r>
            <a:r>
              <a:rPr lang="ru-RU" sz="2800" b="1" dirty="0">
                <a:solidFill>
                  <a:srgbClr val="002060"/>
                </a:solidFill>
                <a:latin typeface="Cambria Math"/>
                <a:ea typeface="Cambria Math"/>
              </a:rPr>
              <a:t> см.</a:t>
            </a:r>
            <a:endParaRPr lang="ru-RU" sz="2800" b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81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59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Параллелограмм. Решение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029200" y="1143000"/>
            <a:ext cx="3733800" cy="2590800"/>
          </a:xfrm>
        </p:spPr>
        <p:txBody>
          <a:bodyPr/>
          <a:lstStyle/>
          <a:p>
            <a:pPr marL="45720" indent="0" algn="ctr">
              <a:buNone/>
            </a:pPr>
            <a:endParaRPr lang="en-US" sz="2800" b="1" u="sng" dirty="0" smtClean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  <a:p>
            <a:pPr marL="45720" indent="0" algn="ctr">
              <a:buNone/>
            </a:pPr>
            <a:endParaRPr lang="en-US" sz="2800" b="1" u="sng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  <a:p>
            <a:pPr marL="45720" indent="0" algn="ctr">
              <a:buNone/>
            </a:pPr>
            <a:r>
              <a:rPr lang="ru-RU" sz="2800" b="1" u="sng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Задача</a:t>
            </a:r>
            <a:r>
              <a:rPr lang="en-US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ABCD </a:t>
            </a:r>
            <a:r>
              <a:rPr lang="ru-RU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– параллелограмм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. Найти </a:t>
            </a:r>
            <a:r>
              <a:rPr lang="en-US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AD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45720" indent="0" algn="ctr">
              <a:buNone/>
            </a:pPr>
            <a:endParaRPr lang="ru-RU" sz="2800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4548849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57800" y="4873125"/>
            <a:ext cx="3071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Ответ</a:t>
            </a:r>
            <a:r>
              <a:rPr lang="en-US" sz="28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  AD=10 </a:t>
            </a:r>
            <a:r>
              <a:rPr lang="ru-RU" sz="28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см.</a:t>
            </a:r>
            <a:endParaRPr lang="ru-R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195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029200" y="1600200"/>
            <a:ext cx="3581400" cy="1981200"/>
          </a:xfrm>
        </p:spPr>
        <p:txBody>
          <a:bodyPr/>
          <a:lstStyle/>
          <a:p>
            <a:pPr algn="ctr"/>
            <a:r>
              <a:rPr lang="ru-RU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Задача</a:t>
            </a:r>
            <a:r>
              <a:rPr lang="en-US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ABCD </a:t>
            </a:r>
            <a:r>
              <a:rPr lang="ru-RU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– 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параллелограмм. Найти  периметр </a:t>
            </a:r>
            <a:r>
              <a:rPr lang="en-US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ABCD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и </a:t>
            </a:r>
            <a:r>
              <a:rPr lang="ru-RU" sz="28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∠</a:t>
            </a:r>
            <a:r>
              <a:rPr lang="en-US" sz="28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AED</a:t>
            </a:r>
            <a:r>
              <a:rPr lang="ru-RU" sz="28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.</a:t>
            </a:r>
          </a:p>
          <a:p>
            <a:pPr algn="ctr"/>
            <a:endParaRPr lang="ru-RU" sz="2800" b="1" u="sng" dirty="0" smtClean="0">
              <a:solidFill>
                <a:srgbClr val="002060"/>
              </a:solidFill>
              <a:latin typeface="Cambria Math"/>
              <a:ea typeface="Cambria Math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305799" cy="830110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ru-RU" sz="40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Параллелограмм. Решение задач</a:t>
            </a: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42" y="2133600"/>
            <a:ext cx="4437934" cy="2465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19600" y="4598894"/>
            <a:ext cx="4519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800" b="1" u="sng" dirty="0">
                <a:solidFill>
                  <a:srgbClr val="002060"/>
                </a:solidFill>
                <a:latin typeface="Cambria Math"/>
                <a:ea typeface="Cambria Math"/>
              </a:rPr>
              <a:t>Ответ</a:t>
            </a:r>
            <a:r>
              <a:rPr lang="en-US" sz="2800" b="1" u="sng" dirty="0">
                <a:solidFill>
                  <a:srgbClr val="002060"/>
                </a:solidFill>
                <a:latin typeface="Cambria Math"/>
                <a:ea typeface="Cambria Math"/>
              </a:rPr>
              <a:t>:</a:t>
            </a:r>
            <a:r>
              <a:rPr lang="ru-RU" sz="2800" b="1" u="sng" dirty="0">
                <a:solidFill>
                  <a:srgbClr val="002060"/>
                </a:solidFill>
                <a:latin typeface="Cambria Math"/>
                <a:ea typeface="Cambria Math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Cambria Math"/>
                <a:ea typeface="Cambria Math"/>
              </a:rPr>
              <a:t>Р=30 см, ∠</a:t>
            </a:r>
            <a:r>
              <a:rPr lang="en-US" sz="2800" b="1" dirty="0">
                <a:solidFill>
                  <a:srgbClr val="002060"/>
                </a:solidFill>
                <a:latin typeface="Cambria Math"/>
                <a:ea typeface="Cambria Math"/>
              </a:rPr>
              <a:t>AED=90°</a:t>
            </a:r>
            <a:r>
              <a:rPr lang="ru-RU" sz="2800" b="1" dirty="0">
                <a:solidFill>
                  <a:srgbClr val="002060"/>
                </a:solidFill>
                <a:latin typeface="Cambria Math"/>
                <a:ea typeface="Cambria Math"/>
              </a:rPr>
              <a:t>.</a:t>
            </a:r>
            <a:endParaRPr lang="ru-R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246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0" y="1447800"/>
            <a:ext cx="3429000" cy="23622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u="sng" dirty="0" smtClean="0"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+mn-cs"/>
              </a:rPr>
              <a:t/>
            </a:r>
            <a:br>
              <a:rPr lang="ru-RU" sz="2800" u="sng" dirty="0" smtClean="0"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+mn-cs"/>
              </a:rPr>
            </a:br>
            <a:r>
              <a:rPr lang="ru-RU" sz="2800" u="sng" dirty="0" smtClean="0"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+mn-cs"/>
              </a:rPr>
              <a:t>Задача</a:t>
            </a:r>
            <a:r>
              <a:rPr lang="en-US" sz="2800" u="sng" dirty="0"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+mn-cs"/>
              </a:rPr>
              <a:t>:</a:t>
            </a:r>
            <a: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Cambria Math" pitchFamily="18" charset="0"/>
                <a:ea typeface="Cambria Math" pitchFamily="18" charset="0"/>
                <a:cs typeface="+mn-cs"/>
              </a:rPr>
              <a:t>  </a:t>
            </a:r>
            <a:r>
              <a:rPr lang="en-US" sz="2800" dirty="0">
                <a:solidFill>
                  <a:srgbClr val="C00000"/>
                </a:solidFill>
                <a:effectLst/>
                <a:latin typeface="Cambria Math" pitchFamily="18" charset="0"/>
                <a:ea typeface="Cambria Math" pitchFamily="18" charset="0"/>
                <a:cs typeface="+mn-cs"/>
              </a:rPr>
              <a:t>ABCD </a:t>
            </a:r>
            <a:r>
              <a:rPr lang="ru-RU" sz="2800" dirty="0">
                <a:solidFill>
                  <a:srgbClr val="C00000"/>
                </a:solidFill>
                <a:effectLst/>
                <a:latin typeface="Cambria Math" pitchFamily="18" charset="0"/>
                <a:ea typeface="Cambria Math" pitchFamily="18" charset="0"/>
                <a:cs typeface="+mn-cs"/>
              </a:rPr>
              <a:t>– параллелограмм. Найти  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Cambria Math" pitchFamily="18" charset="0"/>
                <a:ea typeface="Cambria Math" pitchFamily="18" charset="0"/>
                <a:cs typeface="+mn-cs"/>
              </a:rPr>
              <a:t>периметр 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Cambria Math" pitchFamily="18" charset="0"/>
                <a:ea typeface="Cambria Math" pitchFamily="18" charset="0"/>
                <a:cs typeface="+mn-cs"/>
              </a:rPr>
              <a:t>ABCD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Cambria Math" pitchFamily="18" charset="0"/>
                <a:ea typeface="Cambria Math" pitchFamily="18" charset="0"/>
                <a:cs typeface="+mn-cs"/>
              </a:rPr>
              <a:t>.</a:t>
            </a:r>
            <a:br>
              <a:rPr lang="ru-RU" sz="2800" dirty="0" smtClean="0">
                <a:solidFill>
                  <a:srgbClr val="C00000"/>
                </a:solidFill>
                <a:effectLst/>
                <a:latin typeface="Cambria Math" pitchFamily="18" charset="0"/>
                <a:ea typeface="Cambria Math" pitchFamily="18" charset="0"/>
                <a:cs typeface="+mn-cs"/>
              </a:rPr>
            </a:br>
            <a:r>
              <a:rPr lang="en-US" sz="2800" dirty="0" smtClean="0">
                <a:solidFill>
                  <a:srgbClr val="C00000"/>
                </a:solidFill>
                <a:effectLst/>
                <a:latin typeface="Cambria Math" pitchFamily="18" charset="0"/>
                <a:ea typeface="Cambria Math" pitchFamily="18" charset="0"/>
                <a:cs typeface="+mn-cs"/>
              </a:rPr>
              <a:t/>
            </a:r>
            <a:br>
              <a:rPr lang="en-US" sz="2800" dirty="0" smtClean="0">
                <a:solidFill>
                  <a:srgbClr val="C00000"/>
                </a:solidFill>
                <a:effectLst/>
                <a:latin typeface="Cambria Math" pitchFamily="18" charset="0"/>
                <a:ea typeface="Cambria Math" pitchFamily="18" charset="0"/>
                <a:cs typeface="+mn-cs"/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5800" y="304800"/>
            <a:ext cx="7924800" cy="9144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  <a:cs typeface="+mj-cs"/>
              </a:rPr>
              <a:t>Параллелограмм. Решение задач</a:t>
            </a:r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4339096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38800" y="5011671"/>
            <a:ext cx="26965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+mj-cs"/>
              </a:rPr>
              <a:t>Ответ</a:t>
            </a:r>
            <a:r>
              <a:rPr lang="en-US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+mj-cs"/>
              </a:rPr>
              <a:t>:</a:t>
            </a:r>
            <a:r>
              <a:rPr lang="ru-RU" sz="28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+mj-cs"/>
              </a:rPr>
              <a:t> Р=16 см.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8460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0" y="1371600"/>
            <a:ext cx="3429000" cy="2335212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u="sng" dirty="0" smtClean="0"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800" u="sng" dirty="0" smtClean="0"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</a:rPr>
            </a:br>
            <a:r>
              <a:rPr lang="ru-RU" sz="2800" u="sng" dirty="0" smtClean="0"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</a:rPr>
              <a:t>Задача</a:t>
            </a:r>
            <a:r>
              <a:rPr lang="en-US" sz="2800" u="sng" dirty="0"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sz="2800" dirty="0">
                <a:solidFill>
                  <a:srgbClr val="C00000"/>
                </a:solidFill>
                <a:effectLst/>
                <a:latin typeface="Cambria Math" pitchFamily="18" charset="0"/>
                <a:ea typeface="Cambria Math" pitchFamily="18" charset="0"/>
              </a:rPr>
              <a:t>ABCD </a:t>
            </a:r>
            <a:r>
              <a:rPr lang="ru-RU" sz="2800" dirty="0">
                <a:solidFill>
                  <a:srgbClr val="C00000"/>
                </a:solidFill>
                <a:effectLst/>
                <a:latin typeface="Cambria Math" pitchFamily="18" charset="0"/>
                <a:ea typeface="Cambria Math" pitchFamily="18" charset="0"/>
              </a:rPr>
              <a:t>– параллелограмм. Найти  периметр </a:t>
            </a:r>
            <a:br>
              <a:rPr lang="ru-RU" sz="2800" dirty="0">
                <a:solidFill>
                  <a:srgbClr val="C00000"/>
                </a:solidFill>
                <a:effectLst/>
                <a:latin typeface="Cambria Math" pitchFamily="18" charset="0"/>
                <a:ea typeface="Cambria Math" pitchFamily="18" charset="0"/>
              </a:rPr>
            </a:br>
            <a:r>
              <a:rPr lang="el-GR" sz="2800" dirty="0" smtClean="0">
                <a:solidFill>
                  <a:srgbClr val="C00000"/>
                </a:solidFill>
                <a:effectLst/>
                <a:latin typeface="Cambria Math"/>
                <a:ea typeface="Cambria Math"/>
                <a:cs typeface="+mn-cs"/>
              </a:rPr>
              <a:t>Δ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Cambria Math"/>
                <a:ea typeface="Cambria Math"/>
                <a:cs typeface="+mn-cs"/>
              </a:rPr>
              <a:t>COD</a:t>
            </a:r>
            <a:r>
              <a:rPr lang="ru-RU" sz="2800" dirty="0" smtClean="0">
                <a:solidFill>
                  <a:srgbClr val="C00000"/>
                </a:solidFill>
                <a:effectLst/>
                <a:latin typeface="Cambria Math"/>
                <a:ea typeface="Cambria Math"/>
                <a:cs typeface="+mn-cs"/>
              </a:rPr>
              <a:t>.</a:t>
            </a:r>
            <a:br>
              <a:rPr lang="ru-RU" sz="2800" dirty="0" smtClean="0">
                <a:solidFill>
                  <a:srgbClr val="C00000"/>
                </a:solidFill>
                <a:effectLst/>
                <a:latin typeface="Cambria Math"/>
                <a:ea typeface="Cambria Math"/>
                <a:cs typeface="+mn-cs"/>
              </a:rPr>
            </a:br>
            <a:r>
              <a:rPr lang="ru-RU" sz="2800" dirty="0">
                <a:solidFill>
                  <a:srgbClr val="C00000"/>
                </a:solidFill>
                <a:effectLst/>
                <a:latin typeface="Cambria Math"/>
                <a:ea typeface="Cambria Math"/>
                <a:cs typeface="+mn-cs"/>
              </a:rPr>
              <a:t/>
            </a:r>
            <a:br>
              <a:rPr lang="ru-RU" sz="2800" dirty="0">
                <a:solidFill>
                  <a:srgbClr val="C00000"/>
                </a:solidFill>
                <a:effectLst/>
                <a:latin typeface="Cambria Math"/>
                <a:ea typeface="Cambria Math"/>
                <a:cs typeface="+mn-cs"/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3400" y="304800"/>
            <a:ext cx="8077200" cy="762000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40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Параллелограмм. Решение задач</a:t>
            </a:r>
            <a:endParaRPr lang="ru-RU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155824"/>
            <a:ext cx="4551370" cy="3101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55563" y="4876800"/>
            <a:ext cx="2624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u="sng" dirty="0">
                <a:solidFill>
                  <a:srgbClr val="002060"/>
                </a:solidFill>
                <a:latin typeface="Cambria Math"/>
                <a:ea typeface="Cambria Math"/>
                <a:cs typeface="+mj-cs"/>
              </a:rPr>
              <a:t>Ответ</a:t>
            </a:r>
            <a:r>
              <a:rPr lang="en-US" sz="2800" b="1" dirty="0">
                <a:solidFill>
                  <a:srgbClr val="002060"/>
                </a:solidFill>
                <a:latin typeface="Cambria Math"/>
                <a:ea typeface="Cambria Math"/>
                <a:cs typeface="+mj-cs"/>
              </a:rPr>
              <a:t>:</a:t>
            </a:r>
            <a:r>
              <a:rPr lang="ru-RU" sz="2800" b="1" dirty="0">
                <a:solidFill>
                  <a:srgbClr val="002060"/>
                </a:solidFill>
                <a:latin typeface="Cambria Math"/>
                <a:ea typeface="Cambria Math"/>
                <a:cs typeface="+mj-cs"/>
              </a:rPr>
              <a:t> Р=28 см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892275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  <a:cs typeface="+mn-cs"/>
              </a:rPr>
              <a:t>Прямоугольник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191000" y="1676400"/>
            <a:ext cx="4648200" cy="228600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600" b="1" u="sng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Прямоугольник</a:t>
            </a:r>
            <a:r>
              <a:rPr lang="ru-RU" sz="36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– это параллелограмм, у которого все углы прямые.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133600"/>
            <a:ext cx="3774539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86168" y="4495800"/>
            <a:ext cx="4517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∠</a:t>
            </a:r>
            <a:r>
              <a:rPr lang="en-US" sz="3600" b="1" dirty="0">
                <a:solidFill>
                  <a:srgbClr val="C00000"/>
                </a:solidFill>
                <a:latin typeface="Cambria Math"/>
                <a:ea typeface="Cambria Math"/>
              </a:rPr>
              <a:t>A</a:t>
            </a:r>
            <a:r>
              <a:rPr lang="ru-RU" sz="3600" b="1" dirty="0">
                <a:solidFill>
                  <a:srgbClr val="C00000"/>
                </a:solidFill>
                <a:latin typeface="Cambria Math"/>
                <a:ea typeface="Cambria Math"/>
              </a:rPr>
              <a:t>=</a:t>
            </a:r>
            <a:r>
              <a:rPr lang="en-US" sz="3600" b="1" dirty="0">
                <a:solidFill>
                  <a:srgbClr val="C00000"/>
                </a:solidFill>
                <a:latin typeface="Cambria Math"/>
                <a:ea typeface="Cambria Math"/>
              </a:rPr>
              <a:t>∠B=∠C=∠D=90°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7974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1219200" y="381000"/>
            <a:ext cx="68173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Свойства прямоугольника</a:t>
            </a:r>
            <a:endParaRPr lang="ru-RU" dirty="0"/>
          </a:p>
        </p:txBody>
      </p:sp>
      <p:sp>
        <p:nvSpPr>
          <p:cNvPr id="16" name="Объект 15"/>
          <p:cNvSpPr>
            <a:spLocks noGrp="1"/>
          </p:cNvSpPr>
          <p:nvPr>
            <p:ph sz="quarter" idx="13"/>
          </p:nvPr>
        </p:nvSpPr>
        <p:spPr>
          <a:xfrm>
            <a:off x="4495800" y="1676400"/>
            <a:ext cx="3962400" cy="10668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Противоположные стороны равны</a:t>
            </a:r>
          </a:p>
        </p:txBody>
      </p:sp>
      <p:sp>
        <p:nvSpPr>
          <p:cNvPr id="17" name="Стрелка вправо 16"/>
          <p:cNvSpPr/>
          <p:nvPr/>
        </p:nvSpPr>
        <p:spPr>
          <a:xfrm>
            <a:off x="3962400" y="1901536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970482" y="2935287"/>
            <a:ext cx="533400" cy="2651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988" y="3593235"/>
            <a:ext cx="560387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009" y="4839547"/>
            <a:ext cx="560387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2492303"/>
            <a:ext cx="3540125" cy="220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84692" y="3459597"/>
            <a:ext cx="3354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2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Все углы прямые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49727" y="2762334"/>
            <a:ext cx="3479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2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Диагонали равны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925" y="3243263"/>
            <a:ext cx="18256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25" y="3395663"/>
            <a:ext cx="18256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62488" y="4021913"/>
            <a:ext cx="4252912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2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Диагонали точкой </a:t>
            </a:r>
            <a:endParaRPr lang="ru-RU" sz="3200" b="1" dirty="0" smtClean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2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пересечения </a:t>
            </a:r>
            <a:r>
              <a:rPr lang="ru-RU" sz="32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делятся </a:t>
            </a:r>
            <a:endParaRPr lang="ru-RU" sz="3200" b="1" dirty="0" smtClean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2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пополам</a:t>
            </a:r>
            <a:endParaRPr lang="ru-RU" sz="3200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745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2" grpId="0"/>
      <p:bldP spid="3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Свойство диагоналей прямоугольника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48200" y="1752600"/>
            <a:ext cx="4114800" cy="9144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Диагонали прямоугольника равны.</a:t>
            </a:r>
          </a:p>
          <a:p>
            <a:pPr marL="45720" indent="0" algn="ctr">
              <a:buNone/>
            </a:pPr>
            <a:endParaRPr lang="ru-RU" sz="2400" b="1" dirty="0" smtClean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  <a:p>
            <a:pPr marL="45720" indent="0" algn="ctr">
              <a:buNone/>
            </a:pPr>
            <a:endParaRPr lang="ru-RU" sz="2400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3925015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67200" y="2583596"/>
            <a:ext cx="4572000" cy="2163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400" b="1" u="sng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Доказательство</a:t>
            </a:r>
            <a:r>
              <a:rPr lang="en-US" sz="2400" b="1" u="sng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:</a:t>
            </a:r>
            <a:endParaRPr lang="ru-RU" sz="2400" b="1" u="sng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4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Прямоугольные  треугольники  </a:t>
            </a:r>
            <a:r>
              <a:rPr lang="en-US" sz="24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BAD </a:t>
            </a:r>
            <a:r>
              <a:rPr lang="ru-RU" sz="24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и </a:t>
            </a:r>
            <a:r>
              <a:rPr lang="en-US" sz="24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CDA </a:t>
            </a:r>
            <a:r>
              <a:rPr lang="ru-RU" sz="24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равны по двум катетам </a:t>
            </a:r>
            <a:endParaRPr lang="ru-RU" sz="2400" b="1" dirty="0" smtClean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4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24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AB=CD, </a:t>
            </a:r>
            <a:r>
              <a:rPr lang="ru-RU" sz="24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AD –</a:t>
            </a:r>
            <a:r>
              <a:rPr lang="ru-RU" sz="24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общий катет).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69601" y="4876800"/>
            <a:ext cx="4967198" cy="1312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4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Отсюда следует, что гипотенузы треугольников равны,  </a:t>
            </a:r>
            <a:endParaRPr lang="ru-RU" sz="2400" b="1" dirty="0" smtClean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4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т.е</a:t>
            </a:r>
            <a:r>
              <a:rPr lang="ru-RU" sz="24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. </a:t>
            </a:r>
            <a:r>
              <a:rPr lang="en-US" sz="24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AC=BD.</a:t>
            </a:r>
            <a:endParaRPr lang="ru-RU" sz="2400" b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775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 idx="4294967295"/>
          </p:nvPr>
        </p:nvSpPr>
        <p:spPr>
          <a:xfrm>
            <a:off x="1600200" y="228600"/>
            <a:ext cx="6248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Параллелограмм</a:t>
            </a:r>
            <a:endParaRPr lang="ru-RU" sz="4400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82232740"/>
              </p:ext>
            </p:extLst>
          </p:nvPr>
        </p:nvGraphicFramePr>
        <p:xfrm>
          <a:off x="4267200" y="1295400"/>
          <a:ext cx="4289323" cy="3901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9323"/>
              </a:tblGrid>
              <a:tr h="1553766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Параллелограмм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 – 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это четырехугольник, 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у которого противоположные стороны параллельны.</a:t>
                      </a:r>
                    </a:p>
                    <a:p>
                      <a:pPr algn="ctr"/>
                      <a:endParaRPr lang="ru-RU" sz="2800" b="1" dirty="0" smtClean="0">
                        <a:solidFill>
                          <a:schemeClr val="tx1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</a:tr>
              <a:tr h="303609"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3921837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95244" y="4386590"/>
            <a:ext cx="42360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28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ABCD </a:t>
            </a:r>
            <a:r>
              <a:rPr lang="ru-RU" sz="2800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- </a:t>
            </a:r>
            <a:r>
              <a:rPr lang="ru-RU" sz="28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параллелограмм</a:t>
            </a:r>
            <a:endParaRPr lang="ru-RU" sz="2800" b="1" i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4724400" y="3733800"/>
                <a:ext cx="33777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srgbClr val="C00000"/>
                          </a:solidFill>
                          <a:latin typeface="Cambria Math"/>
                        </a:rPr>
                        <m:t>𝑨𝑩</m:t>
                      </m:r>
                      <m:r>
                        <a:rPr lang="en-US" sz="28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∥</m:t>
                      </m:r>
                      <m:r>
                        <a:rPr lang="en-US" sz="2800" b="1" i="1">
                          <a:solidFill>
                            <a:srgbClr val="C00000"/>
                          </a:solidFill>
                          <a:latin typeface="Cambria Math"/>
                        </a:rPr>
                        <m:t>𝑪𝑫</m:t>
                      </m:r>
                      <m:r>
                        <a:rPr lang="en-US" sz="2800" b="1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r>
                        <a:rPr lang="ru-RU" sz="2800" b="1">
                          <a:solidFill>
                            <a:srgbClr val="C00000"/>
                          </a:solidFill>
                          <a:latin typeface="Cambria Math"/>
                        </a:rPr>
                        <m:t>и </m:t>
                      </m:r>
                      <m:r>
                        <a:rPr lang="en-US" sz="2800" b="1" i="1">
                          <a:solidFill>
                            <a:srgbClr val="C00000"/>
                          </a:solidFill>
                          <a:latin typeface="Cambria Math"/>
                        </a:rPr>
                        <m:t>𝑩𝑪</m:t>
                      </m:r>
                      <m:r>
                        <a:rPr lang="en-US" sz="2800" b="1" i="1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∥</m:t>
                      </m:r>
                      <m:r>
                        <a:rPr lang="en-US" sz="2800" b="1" i="1">
                          <a:solidFill>
                            <a:srgbClr val="C00000"/>
                          </a:solidFill>
                          <a:latin typeface="Cambria Math"/>
                        </a:rPr>
                        <m:t>𝑨𝑫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733800"/>
                <a:ext cx="3377784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9926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Прямоугольник. Решение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410200" y="1676400"/>
            <a:ext cx="2971800" cy="23622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+mj-cs"/>
              </a:rPr>
              <a:t>Задача</a:t>
            </a:r>
            <a:r>
              <a:rPr lang="en-US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+mj-cs"/>
              </a:rPr>
              <a:t>:</a:t>
            </a: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 Math" pitchFamily="18" charset="0"/>
                <a:ea typeface="Cambria Math" pitchFamily="18" charset="0"/>
                <a:cs typeface="+mj-cs"/>
              </a:rPr>
              <a:t>  </a:t>
            </a:r>
            <a:r>
              <a:rPr lang="en-US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+mj-cs"/>
              </a:rPr>
              <a:t>ABCD </a:t>
            </a:r>
            <a:r>
              <a:rPr lang="ru-RU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+mj-cs"/>
              </a:rPr>
              <a:t>– 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+mj-cs"/>
              </a:rPr>
              <a:t>прямоугольник. Найти </a:t>
            </a:r>
            <a:r>
              <a:rPr lang="ru-RU" sz="2800" b="1" dirty="0" smtClean="0">
                <a:solidFill>
                  <a:srgbClr val="C00000"/>
                </a:solidFill>
                <a:latin typeface="Cambria Math"/>
                <a:ea typeface="Cambria Math"/>
                <a:cs typeface="+mj-cs"/>
              </a:rPr>
              <a:t>∠</a:t>
            </a:r>
            <a:r>
              <a:rPr lang="en-US" sz="2800" b="1" dirty="0" smtClean="0">
                <a:solidFill>
                  <a:srgbClr val="C00000"/>
                </a:solidFill>
                <a:latin typeface="Cambria Math"/>
                <a:ea typeface="Cambria Math"/>
                <a:cs typeface="+mj-cs"/>
              </a:rPr>
              <a:t>COD,</a:t>
            </a:r>
            <a:r>
              <a:rPr lang="ru-RU" sz="2800" b="1" dirty="0" smtClean="0">
                <a:solidFill>
                  <a:srgbClr val="C00000"/>
                </a:solidFill>
                <a:latin typeface="Cambria Math"/>
                <a:ea typeface="Cambria Math"/>
                <a:cs typeface="+mj-cs"/>
              </a:rPr>
              <a:t> если </a:t>
            </a:r>
            <a:r>
              <a:rPr lang="en-US" sz="2800" b="1" dirty="0" smtClean="0">
                <a:solidFill>
                  <a:srgbClr val="C00000"/>
                </a:solidFill>
                <a:latin typeface="Cambria Math"/>
                <a:ea typeface="Cambria Math"/>
                <a:cs typeface="+mj-cs"/>
              </a:rPr>
              <a:t>BD=12 </a:t>
            </a:r>
            <a:r>
              <a:rPr lang="ru-RU" sz="2800" b="1" dirty="0" smtClean="0">
                <a:solidFill>
                  <a:srgbClr val="C00000"/>
                </a:solidFill>
                <a:latin typeface="Cambria Math"/>
                <a:ea typeface="Cambria Math"/>
                <a:cs typeface="+mj-cs"/>
              </a:rPr>
              <a:t>см, </a:t>
            </a:r>
            <a:r>
              <a:rPr lang="en-US" sz="2800" b="1" dirty="0" smtClean="0">
                <a:solidFill>
                  <a:srgbClr val="C00000"/>
                </a:solidFill>
                <a:latin typeface="Cambria Math"/>
                <a:ea typeface="Cambria Math"/>
                <a:cs typeface="+mj-cs"/>
              </a:rPr>
              <a:t>AB=6</a:t>
            </a:r>
            <a:r>
              <a:rPr lang="ru-RU" sz="2800" b="1" dirty="0" smtClean="0">
                <a:solidFill>
                  <a:srgbClr val="C00000"/>
                </a:solidFill>
                <a:latin typeface="Cambria Math"/>
                <a:ea typeface="Cambria Math"/>
                <a:cs typeface="+mj-cs"/>
              </a:rPr>
              <a:t> см.</a:t>
            </a:r>
          </a:p>
          <a:p>
            <a:pPr marL="45720" indent="0" algn="ctr">
              <a:buNone/>
            </a:pPr>
            <a:endParaRPr lang="ru-RU" sz="2800" b="1" dirty="0" smtClean="0">
              <a:solidFill>
                <a:srgbClr val="C00000"/>
              </a:solidFill>
              <a:latin typeface="Cambria Math"/>
              <a:ea typeface="Cambria Math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1828800"/>
            <a:ext cx="4354143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19800" y="4648200"/>
            <a:ext cx="187070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800" b="1" u="sng" dirty="0">
                <a:solidFill>
                  <a:srgbClr val="002060"/>
                </a:solidFill>
                <a:latin typeface="Cambria Math"/>
                <a:ea typeface="Cambria Math"/>
              </a:rPr>
              <a:t>Ответ</a:t>
            </a:r>
            <a:r>
              <a:rPr lang="en-US" sz="2800" b="1" u="sng" dirty="0">
                <a:solidFill>
                  <a:srgbClr val="002060"/>
                </a:solidFill>
                <a:latin typeface="Cambria Math"/>
                <a:ea typeface="Cambria Math"/>
              </a:rPr>
              <a:t>:</a:t>
            </a:r>
            <a:r>
              <a:rPr lang="ru-RU" sz="2800" b="1" dirty="0">
                <a:solidFill>
                  <a:srgbClr val="002060"/>
                </a:solidFill>
                <a:latin typeface="Cambria Math"/>
                <a:ea typeface="Cambria Math"/>
              </a:rPr>
              <a:t> 60°</a:t>
            </a:r>
            <a:r>
              <a:rPr lang="ru-RU" sz="28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</a:br>
            <a:endParaRPr lang="ru-R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652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Прямоугольник. Решение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876800" y="1447800"/>
            <a:ext cx="3505200" cy="2438400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2800" b="1" u="sng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Задача</a:t>
            </a:r>
            <a:r>
              <a:rPr lang="en-US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 Math" pitchFamily="18" charset="0"/>
                <a:ea typeface="Cambria Math" pitchFamily="18" charset="0"/>
              </a:rPr>
              <a:t>  </a:t>
            </a:r>
            <a:endParaRPr lang="ru-RU" sz="2800" b="1" dirty="0" smtClean="0">
              <a:solidFill>
                <a:prstClr val="black">
                  <a:lumMod val="75000"/>
                  <a:lumOff val="25000"/>
                </a:prstClr>
              </a:solidFill>
              <a:latin typeface="Cambria Math" pitchFamily="18" charset="0"/>
              <a:ea typeface="Cambria Math" pitchFamily="18" charset="0"/>
            </a:endParaRPr>
          </a:p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ABCD </a:t>
            </a:r>
            <a:r>
              <a:rPr lang="ru-RU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– прямоугольник. Найти </a:t>
            </a:r>
            <a:r>
              <a:rPr lang="en-US" sz="28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O</a:t>
            </a:r>
            <a:r>
              <a:rPr lang="ru-RU" sz="28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Н</a:t>
            </a:r>
            <a:r>
              <a:rPr lang="en-US" sz="28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,</a:t>
            </a:r>
            <a:r>
              <a:rPr lang="ru-RU" sz="28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Cambria Math"/>
                <a:ea typeface="Cambria Math"/>
              </a:rPr>
              <a:t>если </a:t>
            </a:r>
            <a:r>
              <a:rPr lang="en-US" sz="2800" b="1" dirty="0">
                <a:solidFill>
                  <a:srgbClr val="C00000"/>
                </a:solidFill>
                <a:latin typeface="Cambria Math"/>
                <a:ea typeface="Cambria Math"/>
              </a:rPr>
              <a:t>BD=12 </a:t>
            </a:r>
            <a:r>
              <a:rPr lang="ru-RU" sz="2800" b="1" dirty="0">
                <a:solidFill>
                  <a:srgbClr val="C00000"/>
                </a:solidFill>
                <a:latin typeface="Cambria Math"/>
                <a:ea typeface="Cambria Math"/>
              </a:rPr>
              <a:t>см, </a:t>
            </a:r>
            <a:r>
              <a:rPr lang="en-US" sz="2800" b="1" dirty="0">
                <a:solidFill>
                  <a:srgbClr val="C00000"/>
                </a:solidFill>
                <a:latin typeface="Cambria Math"/>
                <a:ea typeface="Cambria Math"/>
              </a:rPr>
              <a:t>AB=6</a:t>
            </a:r>
            <a:r>
              <a:rPr lang="ru-RU" sz="2800" b="1" dirty="0">
                <a:solidFill>
                  <a:srgbClr val="C00000"/>
                </a:solidFill>
                <a:latin typeface="Cambria Math"/>
                <a:ea typeface="Cambria Math"/>
              </a:rPr>
              <a:t> см</a:t>
            </a:r>
            <a:r>
              <a:rPr lang="ru-RU" sz="28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.</a:t>
            </a:r>
          </a:p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endParaRPr lang="ru-RU" sz="2800" b="1" dirty="0">
              <a:solidFill>
                <a:srgbClr val="C00000"/>
              </a:solidFill>
              <a:latin typeface="Cambria Math"/>
              <a:ea typeface="Cambria Math"/>
            </a:endParaRP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438332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62600" y="4919990"/>
            <a:ext cx="20117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800" b="1" u="sng" dirty="0">
                <a:solidFill>
                  <a:srgbClr val="002060"/>
                </a:solidFill>
                <a:latin typeface="Cambria Math"/>
                <a:ea typeface="Cambria Math"/>
              </a:rPr>
              <a:t>Ответ</a:t>
            </a:r>
            <a:r>
              <a:rPr lang="en-US" sz="2800" b="1" dirty="0">
                <a:solidFill>
                  <a:srgbClr val="002060"/>
                </a:solidFill>
                <a:latin typeface="Cambria Math"/>
                <a:ea typeface="Cambria Math"/>
              </a:rPr>
              <a:t>:</a:t>
            </a:r>
            <a:r>
              <a:rPr lang="ru-RU" sz="2800" b="1" dirty="0">
                <a:solidFill>
                  <a:srgbClr val="002060"/>
                </a:solidFill>
                <a:latin typeface="Cambria Math"/>
                <a:ea typeface="Cambria Math"/>
              </a:rPr>
              <a:t> 3 см</a:t>
            </a:r>
          </a:p>
        </p:txBody>
      </p:sp>
    </p:spTree>
    <p:extLst>
      <p:ext uri="{BB962C8B-B14F-4D97-AF65-F5344CB8AC3E}">
        <p14:creationId xmlns="" xmlns:p14="http://schemas.microsoft.com/office/powerpoint/2010/main" val="124107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30579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Прямоугольник. Решение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419600" y="1143000"/>
            <a:ext cx="4191000" cy="2895600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+mj-cs"/>
              </a:rPr>
              <a:t>Задача</a:t>
            </a:r>
            <a:r>
              <a:rPr lang="en-US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+mj-cs"/>
              </a:rPr>
              <a:t>:</a:t>
            </a: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 Math" pitchFamily="18" charset="0"/>
                <a:ea typeface="Cambria Math" pitchFamily="18" charset="0"/>
                <a:cs typeface="+mj-cs"/>
              </a:rPr>
              <a:t>  </a:t>
            </a:r>
            <a:endParaRPr lang="ru-RU" sz="2800" b="1" dirty="0" smtClean="0">
              <a:solidFill>
                <a:prstClr val="black">
                  <a:lumMod val="75000"/>
                  <a:lumOff val="25000"/>
                </a:prstClr>
              </a:solidFill>
              <a:latin typeface="Cambria Math" pitchFamily="18" charset="0"/>
              <a:ea typeface="Cambria Math" pitchFamily="18" charset="0"/>
              <a:cs typeface="+mj-cs"/>
            </a:endParaRPr>
          </a:p>
          <a:p>
            <a:pPr marL="45720" indent="0" algn="ctr"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+mj-cs"/>
              </a:rPr>
              <a:t>ABCD </a:t>
            </a:r>
            <a:r>
              <a:rPr lang="ru-RU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+mj-cs"/>
              </a:rPr>
              <a:t>– 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+mj-cs"/>
              </a:rPr>
              <a:t>прямоугольник. АК – биссектриса </a:t>
            </a:r>
            <a:r>
              <a:rPr lang="ru-RU" sz="2800" b="1" dirty="0" smtClean="0">
                <a:solidFill>
                  <a:srgbClr val="C00000"/>
                </a:solidFill>
                <a:latin typeface="Cambria Math"/>
                <a:ea typeface="Cambria Math"/>
                <a:cs typeface="+mj-cs"/>
              </a:rPr>
              <a:t>∠</a:t>
            </a:r>
            <a:r>
              <a:rPr lang="en-US" sz="2800" b="1" dirty="0" smtClean="0">
                <a:solidFill>
                  <a:srgbClr val="C00000"/>
                </a:solidFill>
                <a:latin typeface="Cambria Math"/>
                <a:ea typeface="Cambria Math"/>
                <a:cs typeface="+mj-cs"/>
              </a:rPr>
              <a:t>A</a:t>
            </a:r>
            <a:r>
              <a:rPr lang="ru-RU" sz="2800" b="1" dirty="0" smtClean="0">
                <a:solidFill>
                  <a:srgbClr val="C00000"/>
                </a:solidFill>
                <a:latin typeface="Cambria Math"/>
                <a:ea typeface="Cambria Math"/>
                <a:cs typeface="+mj-cs"/>
              </a:rPr>
              <a:t>, СК=2,7 см, К</a:t>
            </a:r>
            <a:r>
              <a:rPr lang="en-US" sz="2800" b="1" dirty="0" smtClean="0">
                <a:solidFill>
                  <a:srgbClr val="C00000"/>
                </a:solidFill>
                <a:latin typeface="Cambria Math"/>
                <a:ea typeface="Cambria Math"/>
                <a:cs typeface="+mj-cs"/>
              </a:rPr>
              <a:t>D</a:t>
            </a:r>
            <a:r>
              <a:rPr lang="ru-RU" sz="2800" b="1" dirty="0" smtClean="0">
                <a:solidFill>
                  <a:srgbClr val="C00000"/>
                </a:solidFill>
                <a:latin typeface="Cambria Math"/>
                <a:ea typeface="Cambria Math"/>
                <a:cs typeface="+mj-cs"/>
              </a:rPr>
              <a:t> =4,5 см.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+mj-cs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+mj-cs"/>
              </a:rPr>
              <a:t>Найти  периметр </a:t>
            </a:r>
            <a:br>
              <a:rPr lang="ru-RU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+mj-cs"/>
              </a:rPr>
            </a:br>
            <a:r>
              <a:rPr lang="en-US" sz="2800" b="1" dirty="0" smtClean="0">
                <a:solidFill>
                  <a:srgbClr val="C00000"/>
                </a:solidFill>
                <a:latin typeface="Cambria Math"/>
                <a:ea typeface="Cambria Math"/>
                <a:cs typeface="+mj-cs"/>
              </a:rPr>
              <a:t>ABCD</a:t>
            </a:r>
            <a:r>
              <a:rPr lang="ru-RU" sz="2800" b="1" dirty="0" smtClean="0">
                <a:solidFill>
                  <a:srgbClr val="C00000"/>
                </a:solidFill>
                <a:latin typeface="Cambria Math"/>
                <a:ea typeface="Cambria Math"/>
                <a:cs typeface="+mj-cs"/>
              </a:rPr>
              <a:t>.</a:t>
            </a:r>
          </a:p>
          <a:p>
            <a:pPr marL="45720" indent="0" algn="ctr">
              <a:buNone/>
            </a:pPr>
            <a:endParaRPr lang="en-US" sz="2800" b="1" dirty="0" smtClean="0">
              <a:solidFill>
                <a:srgbClr val="C00000"/>
              </a:solidFill>
              <a:latin typeface="Cambria Math"/>
              <a:ea typeface="Cambria Math"/>
              <a:cs typeface="+mj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3877214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05400" y="4724400"/>
            <a:ext cx="293830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800" b="1" u="sng" dirty="0">
                <a:solidFill>
                  <a:srgbClr val="002060"/>
                </a:solidFill>
                <a:latin typeface="Cambria Math"/>
                <a:ea typeface="Cambria Math"/>
              </a:rPr>
              <a:t>Ответ</a:t>
            </a:r>
            <a:r>
              <a:rPr lang="en-US" sz="2800" b="1" dirty="0">
                <a:solidFill>
                  <a:srgbClr val="002060"/>
                </a:solidFill>
                <a:latin typeface="Cambria Math"/>
                <a:ea typeface="Cambria Math"/>
              </a:rPr>
              <a:t>:</a:t>
            </a:r>
            <a:r>
              <a:rPr lang="ru-RU" sz="2800" b="1" dirty="0">
                <a:solidFill>
                  <a:srgbClr val="002060"/>
                </a:solidFill>
                <a:latin typeface="Cambria Math"/>
                <a:ea typeface="Cambria Math"/>
              </a:rPr>
              <a:t> Р=23,4 см</a:t>
            </a:r>
            <a:br>
              <a:rPr lang="ru-RU" sz="2800" b="1" dirty="0">
                <a:solidFill>
                  <a:srgbClr val="002060"/>
                </a:solidFill>
                <a:latin typeface="Cambria Math"/>
                <a:ea typeface="Cambria Math"/>
              </a:rPr>
            </a:br>
            <a:endParaRPr lang="ru-R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650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68173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Ромб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191000" y="1066800"/>
            <a:ext cx="4114800" cy="2514600"/>
          </a:xfrm>
        </p:spPr>
        <p:txBody>
          <a:bodyPr>
            <a:normAutofit fontScale="92500" lnSpcReduction="20000"/>
          </a:bodyPr>
          <a:lstStyle/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endParaRPr lang="ru-RU" sz="3600" b="1" u="sng" dirty="0" smtClean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3600" b="1" u="sng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Ромб</a:t>
            </a:r>
            <a:r>
              <a:rPr lang="ru-RU" sz="36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36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– это параллелограмм</a:t>
            </a:r>
            <a:r>
              <a:rPr lang="ru-RU" sz="36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ru-RU" sz="36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у которого </a:t>
            </a:r>
            <a:r>
              <a:rPr lang="ru-RU" sz="36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все стороны равны.</a:t>
            </a:r>
          </a:p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3124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0" y="3886200"/>
            <a:ext cx="3460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36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3600" b="1" dirty="0">
                <a:solidFill>
                  <a:srgbClr val="C00000"/>
                </a:solidFill>
                <a:latin typeface="Cambria Math"/>
                <a:ea typeface="Cambria Math"/>
              </a:rPr>
              <a:t>B=BC=CD=DA</a:t>
            </a:r>
            <a:endParaRPr lang="ru-RU" sz="3600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651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3048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Свойства  ромба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800600" y="1524000"/>
            <a:ext cx="3810000" cy="554503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Все стороны равны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86" y="1143000"/>
            <a:ext cx="3448689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553" y="1676400"/>
            <a:ext cx="56038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553" y="3342087"/>
            <a:ext cx="56038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552" y="2286000"/>
            <a:ext cx="56038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862" y="4298804"/>
            <a:ext cx="56038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07796" y="2164883"/>
            <a:ext cx="39839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4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Противоположные углы </a:t>
            </a:r>
            <a:r>
              <a:rPr lang="ru-RU" sz="2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равны</a:t>
            </a:r>
            <a:endParaRPr lang="ru-RU" sz="2400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46073" y="3010914"/>
            <a:ext cx="2765950" cy="9433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4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Диагонали ромба </a:t>
            </a:r>
            <a:endParaRPr lang="ru-RU" sz="2400" b="1" dirty="0" smtClean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перпендикулярны</a:t>
            </a:r>
            <a:endParaRPr lang="ru-RU" sz="2400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46073" y="4010892"/>
            <a:ext cx="3745641" cy="9433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4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Диагонали ромба – </a:t>
            </a:r>
            <a:endParaRPr lang="ru-RU" sz="2400" b="1" dirty="0" smtClean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биссектрисы </a:t>
            </a:r>
            <a:r>
              <a:rPr lang="ru-RU" sz="24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углов ромба</a:t>
            </a:r>
          </a:p>
        </p:txBody>
      </p:sp>
    </p:spTree>
    <p:extLst>
      <p:ext uri="{BB962C8B-B14F-4D97-AF65-F5344CB8AC3E}">
        <p14:creationId xmlns="" xmlns:p14="http://schemas.microsoft.com/office/powerpoint/2010/main" val="26590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15339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Свойства </a:t>
            </a:r>
            <a:r>
              <a:rPr lang="ru-RU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 диагоналей</a:t>
            </a:r>
            <a:r>
              <a:rPr lang="en-US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ромба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213225" y="1295400"/>
            <a:ext cx="4702175" cy="838200"/>
          </a:xfrm>
        </p:spPr>
        <p:txBody>
          <a:bodyPr>
            <a:normAutofit fontScale="85000" lnSpcReduction="20000"/>
          </a:bodyPr>
          <a:lstStyle/>
          <a:p>
            <a:pPr marL="45720" indent="0"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Диагонали ромба взаимно перпендикулярны и делят его углы пополам.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3451225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2070742"/>
            <a:ext cx="3581400" cy="166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u="sng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Доказательство</a:t>
            </a:r>
            <a:r>
              <a:rPr lang="en-US" b="1" u="sng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:</a:t>
            </a:r>
            <a:endParaRPr lang="ru-RU" b="1" u="sng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Рассмотрим ромб </a:t>
            </a:r>
            <a:r>
              <a:rPr lang="en-US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ABCD.</a:t>
            </a: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По определению ромба </a:t>
            </a:r>
            <a:r>
              <a:rPr lang="en-US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AB=AD,  </a:t>
            </a: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поэтому треугольник </a:t>
            </a:r>
            <a:r>
              <a:rPr lang="en-US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BAD</a:t>
            </a: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равнобедренный.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43400" y="3671331"/>
            <a:ext cx="4600876" cy="1571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Т.к.  ромб – параллелограмм, то его диагонали точкой О делятся пополам.</a:t>
            </a: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Следовательно, АО – медиана треугольника </a:t>
            </a:r>
            <a:r>
              <a:rPr lang="en-US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BAD</a:t>
            </a: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, а значит, высота и биссектриса этого треугольника.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827924" y="5486400"/>
            <a:ext cx="3631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Итак, </a:t>
            </a:r>
            <a:r>
              <a:rPr lang="en-US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AC⊥BD </a:t>
            </a: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и ∠</a:t>
            </a:r>
            <a:r>
              <a:rPr lang="en-US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BAC=∠DAC</a:t>
            </a: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ч.т.д</a:t>
            </a: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22440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Ромб. Решение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029200" y="1600200"/>
            <a:ext cx="3276600" cy="2133600"/>
          </a:xfrm>
        </p:spPr>
        <p:txBody>
          <a:bodyPr/>
          <a:lstStyle/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Задача</a:t>
            </a:r>
            <a:r>
              <a:rPr lang="en-US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 Math" pitchFamily="18" charset="0"/>
                <a:ea typeface="Cambria Math" pitchFamily="18" charset="0"/>
              </a:rPr>
              <a:t>  </a:t>
            </a:r>
          </a:p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en-US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ABCD </a:t>
            </a:r>
            <a:r>
              <a:rPr lang="ru-RU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– 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ромб. Найдите углы ромба, если </a:t>
            </a:r>
            <a:r>
              <a:rPr lang="en-US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AB=AC</a:t>
            </a:r>
          </a:p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endParaRPr lang="en-US" sz="2800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2971800" cy="397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0" y="4828522"/>
            <a:ext cx="40860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Ответ</a:t>
            </a:r>
            <a:r>
              <a:rPr lang="en-US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8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60</a:t>
            </a:r>
            <a:r>
              <a:rPr lang="ru-RU" sz="2800" b="1" dirty="0">
                <a:solidFill>
                  <a:srgbClr val="002060"/>
                </a:solidFill>
                <a:latin typeface="Cambria Math"/>
                <a:ea typeface="Cambria Math"/>
              </a:rPr>
              <a:t>°,60°,120°,12</a:t>
            </a:r>
            <a:r>
              <a:rPr lang="en-US" sz="2800" b="1" dirty="0">
                <a:solidFill>
                  <a:srgbClr val="002060"/>
                </a:solidFill>
                <a:latin typeface="Cambria Math"/>
                <a:ea typeface="Cambria Math"/>
              </a:rPr>
              <a:t>O°</a:t>
            </a:r>
            <a:endParaRPr lang="ru-R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40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Ромб. Решение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419600" y="1133702"/>
            <a:ext cx="4114800" cy="3057298"/>
          </a:xfrm>
        </p:spPr>
        <p:txBody>
          <a:bodyPr/>
          <a:lstStyle/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Задача</a:t>
            </a:r>
            <a:r>
              <a:rPr lang="en-US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 Math" pitchFamily="18" charset="0"/>
                <a:ea typeface="Cambria Math" pitchFamily="18" charset="0"/>
              </a:rPr>
              <a:t>  </a:t>
            </a:r>
          </a:p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en-US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ABCD </a:t>
            </a:r>
            <a:r>
              <a:rPr lang="ru-RU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– ромб. Найдите углы 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ромба, если сторона АВ ромба образует с диагоналями углы 70</a:t>
            </a:r>
            <a:r>
              <a:rPr lang="ru-RU" sz="28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°,2</a:t>
            </a:r>
            <a:r>
              <a:rPr lang="en-US" sz="28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O°</a:t>
            </a:r>
            <a:r>
              <a:rPr lang="ru-RU" sz="28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.</a:t>
            </a:r>
          </a:p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endParaRPr lang="ru-RU" sz="2800" b="1" dirty="0">
              <a:solidFill>
                <a:srgbClr val="C00000"/>
              </a:solidFill>
              <a:latin typeface="Cambria Math"/>
              <a:ea typeface="Cambria Math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86551"/>
            <a:ext cx="3211660" cy="4228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67200" y="4800600"/>
            <a:ext cx="41213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800" b="1" u="sng" dirty="0">
                <a:solidFill>
                  <a:srgbClr val="002060"/>
                </a:solidFill>
                <a:latin typeface="Cambria Math"/>
                <a:ea typeface="Cambria Math"/>
              </a:rPr>
              <a:t>Ответ</a:t>
            </a:r>
            <a:r>
              <a:rPr lang="en-US" sz="2800" b="1" dirty="0">
                <a:solidFill>
                  <a:srgbClr val="002060"/>
                </a:solidFill>
                <a:latin typeface="Cambria Math"/>
                <a:ea typeface="Cambria Math"/>
              </a:rPr>
              <a:t>:</a:t>
            </a:r>
            <a:r>
              <a:rPr lang="ru-RU" sz="2800" b="1" dirty="0">
                <a:solidFill>
                  <a:srgbClr val="002060"/>
                </a:solidFill>
                <a:latin typeface="Cambria Math"/>
                <a:ea typeface="Cambria Math"/>
              </a:rPr>
              <a:t> 40°,40°,14</a:t>
            </a:r>
            <a:r>
              <a:rPr lang="en-US" sz="2800" b="1" dirty="0">
                <a:solidFill>
                  <a:srgbClr val="002060"/>
                </a:solidFill>
                <a:latin typeface="Cambria Math"/>
                <a:ea typeface="Cambria Math"/>
              </a:rPr>
              <a:t>O°,14O°</a:t>
            </a:r>
            <a:endParaRPr lang="ru-R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596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332509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Ромб. Решение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419600" y="1447800"/>
            <a:ext cx="3962400" cy="4267200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Задача</a:t>
            </a:r>
            <a:r>
              <a:rPr lang="en-US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 Math" pitchFamily="18" charset="0"/>
                <a:ea typeface="Cambria Math" pitchFamily="18" charset="0"/>
              </a:rPr>
              <a:t>  </a:t>
            </a:r>
          </a:p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en-US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ABCD </a:t>
            </a:r>
            <a:r>
              <a:rPr lang="ru-RU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– ромб. Найдите углы ромба, если сторона АВ ромба образует с диагоналями 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углы, такие, что один больше другого на  10</a:t>
            </a:r>
            <a:r>
              <a:rPr lang="ru-RU" sz="28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°.</a:t>
            </a:r>
          </a:p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endParaRPr lang="ru-RU" sz="2800" b="1" dirty="0">
              <a:solidFill>
                <a:srgbClr val="C00000"/>
              </a:solidFill>
              <a:latin typeface="Cambria Math"/>
              <a:ea typeface="Cambria Math"/>
            </a:endParaRP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2667000" cy="378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95800" y="5410200"/>
            <a:ext cx="373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800" b="1" u="sng" dirty="0">
                <a:solidFill>
                  <a:srgbClr val="002060"/>
                </a:solidFill>
                <a:latin typeface="Cambria Math"/>
                <a:ea typeface="Cambria Math"/>
              </a:rPr>
              <a:t>Ответ</a:t>
            </a:r>
            <a:r>
              <a:rPr lang="en-US" sz="2800" b="1" u="sng" dirty="0">
                <a:solidFill>
                  <a:srgbClr val="002060"/>
                </a:solidFill>
                <a:latin typeface="Cambria Math"/>
                <a:ea typeface="Cambria Math"/>
              </a:rPr>
              <a:t>:</a:t>
            </a:r>
            <a:r>
              <a:rPr lang="ru-RU" sz="2800" b="1" dirty="0">
                <a:solidFill>
                  <a:srgbClr val="C00000"/>
                </a:solidFill>
                <a:latin typeface="Cambria Math"/>
                <a:ea typeface="Cambria Math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Cambria Math"/>
                <a:ea typeface="Cambria Math"/>
              </a:rPr>
              <a:t>80°,80°,10</a:t>
            </a:r>
            <a:r>
              <a:rPr lang="en-US" sz="2800" b="1" dirty="0">
                <a:solidFill>
                  <a:srgbClr val="002060"/>
                </a:solidFill>
                <a:latin typeface="Cambria Math"/>
                <a:ea typeface="Cambria Math"/>
              </a:rPr>
              <a:t>O°,1</a:t>
            </a:r>
            <a:r>
              <a:rPr lang="ru-RU" sz="2800" b="1" dirty="0">
                <a:solidFill>
                  <a:srgbClr val="002060"/>
                </a:solidFill>
                <a:latin typeface="Cambria Math"/>
                <a:ea typeface="Cambria Math"/>
              </a:rPr>
              <a:t>0</a:t>
            </a:r>
            <a:r>
              <a:rPr lang="en-US" sz="2800" b="1" dirty="0">
                <a:solidFill>
                  <a:srgbClr val="002060"/>
                </a:solidFill>
                <a:latin typeface="Cambria Math"/>
                <a:ea typeface="Cambria Math"/>
              </a:rPr>
              <a:t>O°</a:t>
            </a:r>
            <a:endParaRPr lang="ru-R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328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3048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Ромб. Решение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419600" y="1143000"/>
            <a:ext cx="4267200" cy="1981200"/>
          </a:xfrm>
        </p:spPr>
        <p:txBody>
          <a:bodyPr/>
          <a:lstStyle/>
          <a:p>
            <a:pPr marL="45720" indent="0">
              <a:buNone/>
            </a:pPr>
            <a:r>
              <a:rPr lang="en-US" dirty="0"/>
              <a:t>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323551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97927" y="1447800"/>
            <a:ext cx="4186798" cy="1509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Задача</a:t>
            </a:r>
            <a:r>
              <a:rPr lang="en-US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 Math" pitchFamily="18" charset="0"/>
                <a:ea typeface="Cambria Math" pitchFamily="18" charset="0"/>
              </a:rPr>
              <a:t>  </a:t>
            </a: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ABCD </a:t>
            </a:r>
            <a:r>
              <a:rPr lang="ru-RU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– 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ромб.  Найти ∠</a:t>
            </a:r>
            <a:r>
              <a:rPr lang="en-US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CBE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398389" y="4419600"/>
            <a:ext cx="1785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Ответ</a:t>
            </a:r>
            <a:r>
              <a:rPr lang="en-US" sz="24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4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15°</a:t>
            </a:r>
            <a:endParaRPr lang="ru-RU" sz="2400" b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870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79710" y="239071"/>
            <a:ext cx="83820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Свойства углов параллелограмма</a:t>
            </a:r>
            <a:endParaRPr lang="ru-RU" sz="4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4408775"/>
              </p:ext>
            </p:extLst>
          </p:nvPr>
        </p:nvGraphicFramePr>
        <p:xfrm>
          <a:off x="457200" y="1397000"/>
          <a:ext cx="8305800" cy="448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8600"/>
                <a:gridCol w="2768600"/>
                <a:gridCol w="2768600"/>
              </a:tblGrid>
              <a:tr h="447040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Сумма соседних углов равна 180°</a:t>
                      </a:r>
                    </a:p>
                    <a:p>
                      <a:pPr algn="ctr"/>
                      <a:endParaRPr lang="ru-RU" b="1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/>
                      <a:endParaRPr lang="ru-RU" b="1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/>
                      <a:endParaRPr lang="ru-RU" b="1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/>
                      <a:endParaRPr lang="ru-RU" b="1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/>
                      <a:endParaRPr lang="ru-RU" b="1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/>
                      <a:endParaRPr lang="ru-RU" b="1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/>
                      <a:endParaRPr lang="ru-RU" b="1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∠</a:t>
                      </a:r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A + </a:t>
                      </a:r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a:t>∠B =</a:t>
                      </a:r>
                      <a:r>
                        <a:rPr lang="en-US" b="1" baseline="0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a:t> 180°</a:t>
                      </a:r>
                      <a:r>
                        <a:rPr lang="ru-RU" b="1" baseline="0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a:t>, </a:t>
                      </a:r>
                      <a:endParaRPr lang="en-US" b="1" baseline="0" dirty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endParaRPr>
                    </a:p>
                    <a:p>
                      <a:pPr algn="ctr"/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a:t>т.к. они  являются односторонними при параллельных прямых </a:t>
                      </a:r>
                      <a:r>
                        <a:rPr lang="en-US" b="1" i="1" baseline="0" dirty="0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a:t>BC</a:t>
                      </a:r>
                      <a:r>
                        <a:rPr lang="en-US" b="1" baseline="0" dirty="0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a:t> 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a:t>и </a:t>
                      </a:r>
                      <a:r>
                        <a:rPr lang="en-US" b="1" i="1" baseline="0" dirty="0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a:t>AD</a:t>
                      </a:r>
                      <a:r>
                        <a:rPr lang="en-US" b="1" baseline="0" dirty="0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a:t> 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a:t>, и секущей </a:t>
                      </a:r>
                      <a:r>
                        <a:rPr lang="en-US" b="1" i="1" baseline="0" dirty="0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a:t>AB</a:t>
                      </a:r>
                      <a:endParaRPr lang="ru-RU" b="1" i="1" dirty="0">
                        <a:solidFill>
                          <a:srgbClr val="00206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Противоположные</a:t>
                      </a:r>
                      <a:r>
                        <a:rPr lang="ru-RU" b="1" baseline="0" dirty="0" smtClean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  углы параллелограмма  равны</a:t>
                      </a:r>
                    </a:p>
                    <a:p>
                      <a:endParaRPr lang="ru-RU" b="1" baseline="0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endParaRPr lang="ru-RU" b="1" baseline="0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endParaRPr lang="ru-RU" b="1" baseline="0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endParaRPr lang="ru-RU" b="1" baseline="0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endParaRPr lang="ru-RU" b="1" baseline="0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endParaRPr lang="ru-RU" b="1" baseline="0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endParaRPr lang="ru-RU" b="1" baseline="0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/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∠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A + 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a:t>∠B = 180°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/>
                        <a:ea typeface="Cambria Math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∠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C + 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a:t>∠B = 180°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a:t>углы  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a:t>A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a:t>и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a:t> C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a:t> дополняют угол 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a:t>B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a:t> до 180°, значит они равны, т.е.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a:t>∠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a:t>A = ∠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a:t>С.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/>
                        <a:ea typeface="Cambria Math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a:t>Аналогично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a:t> ∠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a:t>B = ∠D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  <a:cs typeface="+mn-cs"/>
                        </a:rPr>
                        <a:t>.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/>
                        <a:ea typeface="Cambria Math"/>
                        <a:cs typeface="+mn-cs"/>
                      </a:endParaRPr>
                    </a:p>
                    <a:p>
                      <a:pPr algn="ctr"/>
                      <a:endParaRPr lang="ru-RU" b="1" dirty="0">
                        <a:solidFill>
                          <a:srgbClr val="00206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Сумма</a:t>
                      </a:r>
                      <a:r>
                        <a:rPr lang="ru-RU" b="1" baseline="0" dirty="0" smtClean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  углов параллелограмма  равна 360°</a:t>
                      </a:r>
                    </a:p>
                    <a:p>
                      <a:pPr algn="ctr"/>
                      <a:endParaRPr lang="ru-RU" b="1" baseline="0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/>
                      <a:endParaRPr lang="ru-RU" b="1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/>
                      <a:endParaRPr lang="ru-RU" b="1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/>
                      <a:endParaRPr lang="ru-RU" b="1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/>
                      <a:endParaRPr lang="ru-RU" b="1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/>
                      <a:endParaRPr lang="ru-RU" b="1" dirty="0" smtClean="0">
                        <a:solidFill>
                          <a:srgbClr val="C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S=180°(</a:t>
                      </a:r>
                      <a:r>
                        <a:rPr lang="en-US" b="1" dirty="0" smtClean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n-2)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,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где </a:t>
                      </a:r>
                      <a:r>
                        <a:rPr lang="en-US" b="1" dirty="0" smtClean="0">
                          <a:solidFill>
                            <a:srgbClr val="00206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 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=4 – число углов,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  значит </a:t>
                      </a:r>
                    </a:p>
                    <a:p>
                      <a:pPr algn="ctr"/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S=180°(4 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-2)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mbria Math" pitchFamily="18" charset="0"/>
                          <a:ea typeface="Cambria Math" pitchFamily="18" charset="0"/>
                          <a:cs typeface="+mn-cs"/>
                        </a:rPr>
                        <a:t> =360° - сумма углов.</a:t>
                      </a:r>
                      <a:endParaRPr lang="ru-RU" b="1" dirty="0">
                        <a:solidFill>
                          <a:srgbClr val="00206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411" y="965841"/>
            <a:ext cx="520268" cy="390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211" y="965841"/>
            <a:ext cx="516499" cy="390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965841"/>
            <a:ext cx="50350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63" y="2332037"/>
            <a:ext cx="2307763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53" y="2319151"/>
            <a:ext cx="2309813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448" y="2336800"/>
            <a:ext cx="2309813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2057400" y="1905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884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Ромб. Решение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029200" y="1911927"/>
            <a:ext cx="3505200" cy="1745674"/>
          </a:xfrm>
        </p:spPr>
        <p:txBody>
          <a:bodyPr/>
          <a:lstStyle/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Задача</a:t>
            </a:r>
            <a:r>
              <a:rPr lang="en-US" sz="28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mbria Math" pitchFamily="18" charset="0"/>
                <a:ea typeface="Cambria Math" pitchFamily="18" charset="0"/>
              </a:rPr>
              <a:t>  </a:t>
            </a:r>
          </a:p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en-US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ABCD </a:t>
            </a:r>
            <a:r>
              <a:rPr lang="ru-RU" sz="28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– ромб. </a:t>
            </a:r>
            <a:endParaRPr lang="ru-RU" sz="2800" b="1" dirty="0" smtClean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Найти ∠С.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15776"/>
            <a:ext cx="3590896" cy="4627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19800" y="4572000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Ответ</a:t>
            </a:r>
            <a:r>
              <a:rPr lang="en-US" sz="24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4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70°</a:t>
            </a:r>
            <a:endParaRPr lang="ru-RU" sz="2400" b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145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4572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Квадрат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800600" y="1676400"/>
            <a:ext cx="3886200" cy="198120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Квадрат – </a:t>
            </a:r>
          </a:p>
          <a:p>
            <a:pPr marL="4572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это  прямоугольник, </a:t>
            </a:r>
          </a:p>
          <a:p>
            <a:pPr marL="4572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у которого все стороны</a:t>
            </a:r>
          </a:p>
          <a:p>
            <a:pPr marL="4572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равны.</a:t>
            </a:r>
            <a:endParaRPr lang="ru-RU" sz="2800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3847511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57800" y="4722167"/>
            <a:ext cx="3155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 = BC = CD = DA</a:t>
            </a:r>
            <a:endParaRPr lang="ru-RU" sz="2800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608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53400" cy="1143000"/>
          </a:xfrm>
        </p:spPr>
        <p:txBody>
          <a:bodyPr/>
          <a:lstStyle/>
          <a:p>
            <a:pPr marL="0" indent="0">
              <a:buNone/>
            </a:pPr>
            <a:r>
              <a:rPr lang="ru-RU" sz="48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Квадрат. Свойства квадрата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4473305" cy="3821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864" y="1612380"/>
            <a:ext cx="560881" cy="28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743" y="2157413"/>
            <a:ext cx="56038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5111" y="3197003"/>
            <a:ext cx="56038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7804" y="2691165"/>
            <a:ext cx="56038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15498" y="1521767"/>
            <a:ext cx="2843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Все стороны равны</a:t>
            </a:r>
            <a:endParaRPr lang="ru-RU" sz="2400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26906" y="2091465"/>
            <a:ext cx="2620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Диагонали равны</a:t>
            </a:r>
            <a:endParaRPr lang="ru-RU" sz="2400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66037" y="2600827"/>
            <a:ext cx="2527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Все углы прямые</a:t>
            </a:r>
            <a:endParaRPr lang="ru-RU" sz="2400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8800" y="3062492"/>
            <a:ext cx="27197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Диагонали </a:t>
            </a:r>
          </a:p>
          <a:p>
            <a:r>
              <a:rPr lang="ru-RU" sz="24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п</a:t>
            </a:r>
            <a:r>
              <a:rPr lang="ru-RU" sz="2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ерпендикулярны</a:t>
            </a:r>
            <a:endParaRPr lang="ru-RU" sz="2400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5110" y="4248177"/>
            <a:ext cx="56038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648555" y="3932091"/>
            <a:ext cx="3308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Диагонали делятся точкой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пересечения пополам</a:t>
            </a:r>
            <a:endParaRPr lang="ru-RU" sz="2400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62447" y="5132420"/>
            <a:ext cx="37372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Диагонали – биссектрисы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углов квадрата</a:t>
            </a:r>
            <a:endParaRPr lang="ru-RU" sz="2400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65" y="5292725"/>
            <a:ext cx="56038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2398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38100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Литература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71600" y="1371600"/>
            <a:ext cx="6400800" cy="3474720"/>
          </a:xfrm>
        </p:spPr>
        <p:txBody>
          <a:bodyPr/>
          <a:lstStyle/>
          <a:p>
            <a:pPr marL="502920" indent="-457200" algn="just"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Л.С. </a:t>
            </a:r>
            <a:r>
              <a:rPr lang="ru-RU" b="1" dirty="0" err="1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Атанасян</a:t>
            </a:r>
            <a:r>
              <a:rPr lang="ru-RU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  «Геометрия. 7-9 классы»</a:t>
            </a:r>
          </a:p>
          <a:p>
            <a:pPr marL="502920" indent="-457200" algn="just"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Гаврилова Н.Ф. Поурочные разработки по геометрии, 8 класс</a:t>
            </a:r>
          </a:p>
          <a:p>
            <a:pPr marL="502920" indent="-457200" algn="just"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Н.Б. Мельникова «Контрольные работы по геометрии»</a:t>
            </a:r>
          </a:p>
          <a:p>
            <a:pPr marL="502920" indent="-457200" algn="just"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Л.С. </a:t>
            </a:r>
            <a:r>
              <a:rPr lang="ru-RU" b="1" dirty="0" err="1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Атанасян</a:t>
            </a:r>
            <a:r>
              <a:rPr lang="ru-RU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 «Дидактические материалы по геометрии  8 класс»</a:t>
            </a:r>
            <a:endParaRPr lang="ru-RU" b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382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305800" cy="1143000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Свойство сторон параллелограмма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343400" y="990600"/>
            <a:ext cx="4191000" cy="685800"/>
          </a:xfrm>
        </p:spPr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Противоположные стороны параллелограмма равны.</a:t>
            </a: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2400" b="1" dirty="0">
              <a:solidFill>
                <a:srgbClr val="C00000"/>
              </a:solidFill>
            </a:endParaRPr>
          </a:p>
          <a:p>
            <a:pPr marL="45720" indent="0" algn="ctr">
              <a:buNone/>
            </a:pPr>
            <a:endParaRPr lang="ru-RU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38400"/>
            <a:ext cx="3746500" cy="230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181600" y="1547336"/>
                <a:ext cx="2664127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 algn="ctr"/>
                <a:r>
                  <a:rPr lang="ru-RU" sz="2200" b="1" dirty="0">
                    <a:solidFill>
                      <a:srgbClr val="002060"/>
                    </a:solidFill>
                    <a:latin typeface="Cambria Math" pitchFamily="18" charset="0"/>
                    <a:ea typeface="Cambria Math" pitchFamily="18" charset="0"/>
                  </a:rPr>
                  <a:t>Докажем, что </a:t>
                </a:r>
                <a:endParaRPr lang="ru-RU" sz="2400" b="1" i="1" dirty="0">
                  <a:solidFill>
                    <a:srgbClr val="C00000"/>
                  </a:solidFill>
                  <a:latin typeface="Cambria Math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/>
                        </a:rPr>
                        <m:t>𝑨𝑩</m:t>
                      </m:r>
                      <m:r>
                        <a:rPr lang="ru-RU" sz="2000" b="1" i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/>
                        </a:rPr>
                        <m:t>𝑪𝑫</m:t>
                      </m:r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/>
                        </a:rPr>
                        <m:t> и </m:t>
                      </m:r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/>
                        </a:rPr>
                        <m:t>𝑩𝑪</m:t>
                      </m:r>
                      <m:r>
                        <a:rPr lang="ru-RU" sz="2000" b="1" i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/>
                        </a:rPr>
                        <m:t>𝑨𝑫</m:t>
                      </m:r>
                      <m:r>
                        <a:rPr lang="ru-RU" sz="2000" b="1" i="1">
                          <a:solidFill>
                            <a:srgbClr val="C00000"/>
                          </a:solidFill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20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547336"/>
                <a:ext cx="2664127" cy="738664"/>
              </a:xfrm>
              <a:prstGeom prst="rect">
                <a:avLst/>
              </a:prstGeom>
              <a:blipFill rotWithShape="1">
                <a:blip r:embed="rId3"/>
                <a:stretch>
                  <a:fillRect t="-4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544771" y="2239833"/>
            <a:ext cx="40730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Проведем диагональ </a:t>
            </a: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BD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. Получили два треугольника АВ</a:t>
            </a: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D 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и С</a:t>
            </a: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DB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.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151463" y="3200953"/>
            <a:ext cx="472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Они равны, т.к. </a:t>
            </a:r>
          </a:p>
          <a:p>
            <a:pPr marL="342900" lvl="0" indent="-342900" algn="ctr">
              <a:buFont typeface="Georgia" pitchFamily="18" charset="0"/>
              <a:buChar char="*"/>
            </a:pP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BD – 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общая сторона, </a:t>
            </a:r>
          </a:p>
          <a:p>
            <a:pPr marL="342900" lvl="0" indent="-342900" algn="ctr">
              <a:buFont typeface="Georgia" pitchFamily="18" charset="0"/>
              <a:buChar char="*"/>
            </a:pP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∠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ABD = ∠CDB (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накрест лежащие при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AB ∥ CD 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 и секущей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BD),</a:t>
            </a:r>
          </a:p>
          <a:p>
            <a:pPr marL="342900" lvl="0" indent="-342900" algn="ctr">
              <a:buFont typeface="Georgia" pitchFamily="18" charset="0"/>
              <a:buChar char="*"/>
            </a:pP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 ∠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ADB = ∠DBC (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накрест лежащие при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B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С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 ∥ AD 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и секущей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BD).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51463" y="5139945"/>
            <a:ext cx="48653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Из равенства треугольников следует равенство соответствующих сторон, т.е.   </a:t>
            </a:r>
            <a:r>
              <a:rPr lang="en-US" sz="2000" b="1" i="1" dirty="0">
                <a:solidFill>
                  <a:srgbClr val="C00000"/>
                </a:solidFill>
                <a:latin typeface="Cambria Math"/>
                <a:ea typeface="Cambria Math"/>
              </a:rPr>
              <a:t>AB </a:t>
            </a:r>
            <a:r>
              <a:rPr lang="ru-RU" sz="2000" b="1" i="1" dirty="0">
                <a:solidFill>
                  <a:srgbClr val="C00000"/>
                </a:solidFill>
                <a:latin typeface="Cambria Math"/>
                <a:ea typeface="Cambria Math"/>
              </a:rPr>
              <a:t>=</a:t>
            </a:r>
            <a:r>
              <a:rPr lang="en-US" sz="2000" b="1" i="1" dirty="0">
                <a:solidFill>
                  <a:srgbClr val="C00000"/>
                </a:solidFill>
                <a:latin typeface="Cambria Math"/>
                <a:ea typeface="Cambria Math"/>
              </a:rPr>
              <a:t>CD </a:t>
            </a:r>
            <a:r>
              <a:rPr lang="ru-RU" sz="2000" b="1" i="1" dirty="0">
                <a:solidFill>
                  <a:srgbClr val="C00000"/>
                </a:solidFill>
                <a:latin typeface="Cambria Math"/>
                <a:ea typeface="Cambria Math"/>
              </a:rPr>
              <a:t>, </a:t>
            </a:r>
            <a:r>
              <a:rPr lang="en-US" sz="2000" b="1" i="1" dirty="0">
                <a:solidFill>
                  <a:srgbClr val="C00000"/>
                </a:solidFill>
                <a:latin typeface="Cambria Math"/>
                <a:ea typeface="Cambria Math"/>
              </a:rPr>
              <a:t>BC = AD</a:t>
            </a:r>
          </a:p>
        </p:txBody>
      </p:sp>
    </p:spTree>
    <p:extLst>
      <p:ext uri="{BB962C8B-B14F-4D97-AF65-F5344CB8AC3E}">
        <p14:creationId xmlns="" xmlns:p14="http://schemas.microsoft.com/office/powerpoint/2010/main" val="352187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915400" cy="114300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40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Свойство </a:t>
            </a:r>
            <a:r>
              <a:rPr lang="ru-RU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диагоналей параллелограмма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62400" y="952500"/>
            <a:ext cx="4800600" cy="7239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Диагонали параллелограмма пересекаются  и  точкой пересечения делятся пополам</a:t>
            </a:r>
          </a:p>
          <a:p>
            <a:pPr marL="45720" indent="0" algn="ctr">
              <a:buNone/>
            </a:pPr>
            <a:endParaRPr lang="en-US" sz="2000" b="1" dirty="0" smtClean="0">
              <a:solidFill>
                <a:srgbClr val="002060"/>
              </a:solidFill>
              <a:latin typeface="Cambria Math"/>
              <a:ea typeface="Cambria Math"/>
            </a:endParaRPr>
          </a:p>
          <a:p>
            <a:pPr marL="45720" indent="0" algn="ctr">
              <a:buNone/>
            </a:pPr>
            <a:endParaRPr lang="ru-RU" sz="2000" b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438399"/>
            <a:ext cx="3872023" cy="2209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0" y="1551539"/>
            <a:ext cx="3809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Докажем, что точка О </a:t>
            </a:r>
            <a:r>
              <a:rPr lang="en-US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–</a:t>
            </a: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середина</a:t>
            </a:r>
            <a:r>
              <a:rPr lang="en-US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диагоналей  </a:t>
            </a:r>
            <a:r>
              <a:rPr lang="en-US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AC </a:t>
            </a: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и </a:t>
            </a:r>
            <a:r>
              <a:rPr lang="en-US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BD</a:t>
            </a: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33899" y="2133600"/>
            <a:ext cx="3886200" cy="3331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Треугольники</a:t>
            </a:r>
            <a:r>
              <a:rPr lang="en-US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BOC  </a:t>
            </a: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и </a:t>
            </a:r>
            <a:r>
              <a:rPr lang="en-US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DOA  </a:t>
            </a: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равны, т.к. </a:t>
            </a:r>
            <a:endParaRPr lang="en-US" b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  <a:p>
            <a:pPr marL="228600" lvl="0" indent="-18288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Char char="*"/>
            </a:pPr>
            <a:r>
              <a:rPr lang="en-US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BC = AD </a:t>
            </a:r>
            <a:r>
              <a:rPr lang="ru-RU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(по свойству сторон параллелограмма), </a:t>
            </a:r>
            <a:endParaRPr lang="en-US" b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  <a:p>
            <a:pPr marL="228600" lvl="0" indent="-18288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Char char="*"/>
            </a:pPr>
            <a:r>
              <a:rPr lang="ru-RU" b="1" dirty="0">
                <a:solidFill>
                  <a:srgbClr val="002060"/>
                </a:solidFill>
                <a:latin typeface="Cambria Math"/>
                <a:ea typeface="Cambria Math"/>
              </a:rPr>
              <a:t>∠</a:t>
            </a:r>
            <a:r>
              <a:rPr lang="en-US" b="1" dirty="0">
                <a:solidFill>
                  <a:srgbClr val="002060"/>
                </a:solidFill>
                <a:latin typeface="Cambria Math"/>
                <a:ea typeface="Cambria Math"/>
              </a:rPr>
              <a:t>OBC =∠ODA </a:t>
            </a:r>
            <a:r>
              <a:rPr lang="ru-RU" b="1" dirty="0">
                <a:solidFill>
                  <a:srgbClr val="002060"/>
                </a:solidFill>
                <a:latin typeface="Cambria Math"/>
                <a:ea typeface="Cambria Math"/>
              </a:rPr>
              <a:t>(накрест лежащие при</a:t>
            </a: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>
                <a:solidFill>
                  <a:srgbClr val="002060"/>
                </a:solidFill>
                <a:latin typeface="Cambria Math"/>
                <a:ea typeface="Cambria Math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Cambria Math"/>
                <a:ea typeface="Cambria Math"/>
              </a:rPr>
              <a:t>BC ∥ AD </a:t>
            </a:r>
            <a:r>
              <a:rPr lang="ru-RU" b="1" dirty="0">
                <a:solidFill>
                  <a:srgbClr val="002060"/>
                </a:solidFill>
                <a:latin typeface="Cambria Math"/>
                <a:ea typeface="Cambria Math"/>
              </a:rPr>
              <a:t>и секущей </a:t>
            </a:r>
            <a:r>
              <a:rPr lang="en-US" b="1" dirty="0">
                <a:solidFill>
                  <a:srgbClr val="002060"/>
                </a:solidFill>
                <a:latin typeface="Cambria Math"/>
                <a:ea typeface="Cambria Math"/>
              </a:rPr>
              <a:t>BD),</a:t>
            </a:r>
          </a:p>
          <a:p>
            <a:pPr marL="228600" lvl="0" indent="-18288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Char char="*"/>
            </a:pPr>
            <a:r>
              <a:rPr lang="ru-RU" b="1" dirty="0">
                <a:solidFill>
                  <a:srgbClr val="002060"/>
                </a:solidFill>
                <a:latin typeface="Cambria Math"/>
                <a:ea typeface="Cambria Math"/>
              </a:rPr>
              <a:t>∠</a:t>
            </a:r>
            <a:r>
              <a:rPr lang="en-US" b="1" dirty="0">
                <a:solidFill>
                  <a:srgbClr val="002060"/>
                </a:solidFill>
                <a:latin typeface="Cambria Math"/>
                <a:ea typeface="Cambria Math"/>
              </a:rPr>
              <a:t>BCO = ∠OAD </a:t>
            </a:r>
            <a:r>
              <a:rPr lang="ru-RU" b="1" dirty="0">
                <a:solidFill>
                  <a:srgbClr val="002060"/>
                </a:solidFill>
                <a:latin typeface="Cambria Math"/>
                <a:ea typeface="Cambria Math"/>
              </a:rPr>
              <a:t>(накрест лежащие при </a:t>
            </a: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b="1" dirty="0">
                <a:solidFill>
                  <a:srgbClr val="002060"/>
                </a:solidFill>
                <a:latin typeface="Cambria Math"/>
                <a:ea typeface="Cambria Math"/>
              </a:rPr>
              <a:t>BC ∥ AD </a:t>
            </a:r>
            <a:r>
              <a:rPr lang="ru-RU" b="1" dirty="0">
                <a:solidFill>
                  <a:srgbClr val="002060"/>
                </a:solidFill>
                <a:latin typeface="Cambria Math"/>
                <a:ea typeface="Cambria Math"/>
              </a:rPr>
              <a:t>и секущей</a:t>
            </a:r>
            <a:r>
              <a:rPr lang="en-US" b="1" dirty="0">
                <a:solidFill>
                  <a:srgbClr val="002060"/>
                </a:solidFill>
                <a:latin typeface="Cambria Math"/>
                <a:ea typeface="Cambria Math"/>
              </a:rPr>
              <a:t> AC).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52899" y="5465281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b="1" dirty="0">
                <a:solidFill>
                  <a:srgbClr val="002060"/>
                </a:solidFill>
                <a:latin typeface="Cambria Math"/>
                <a:ea typeface="Cambria Math"/>
              </a:rPr>
              <a:t>Из равенства треугольников следует равенство соответствующих сторон, т.е. </a:t>
            </a:r>
            <a:r>
              <a:rPr lang="en-US" b="1" i="1" dirty="0">
                <a:solidFill>
                  <a:srgbClr val="C00000"/>
                </a:solidFill>
                <a:latin typeface="Cambria Math"/>
                <a:ea typeface="Cambria Math"/>
              </a:rPr>
              <a:t>BO = OD, CO = OA</a:t>
            </a:r>
            <a:r>
              <a:rPr lang="en-US" b="1" dirty="0">
                <a:solidFill>
                  <a:srgbClr val="002060"/>
                </a:solidFill>
                <a:latin typeface="Cambria Math"/>
                <a:ea typeface="Cambria Math"/>
              </a:rPr>
              <a:t>, </a:t>
            </a:r>
            <a:r>
              <a:rPr lang="ru-RU" b="1" dirty="0">
                <a:solidFill>
                  <a:srgbClr val="002060"/>
                </a:solidFill>
                <a:latin typeface="Cambria Math"/>
                <a:ea typeface="Cambria Math"/>
              </a:rPr>
              <a:t> значит </a:t>
            </a:r>
            <a:r>
              <a:rPr lang="en-US" b="1" dirty="0">
                <a:solidFill>
                  <a:srgbClr val="002060"/>
                </a:solidFill>
                <a:latin typeface="Cambria Math"/>
                <a:ea typeface="Cambria Math"/>
              </a:rPr>
              <a:t>O</a:t>
            </a:r>
            <a:r>
              <a:rPr lang="ru-RU" b="1" dirty="0">
                <a:solidFill>
                  <a:srgbClr val="002060"/>
                </a:solidFill>
                <a:latin typeface="Cambria Math"/>
                <a:ea typeface="Cambria Math"/>
              </a:rPr>
              <a:t> – середина диагоналей </a:t>
            </a:r>
            <a:r>
              <a:rPr lang="en-US" b="1" dirty="0">
                <a:solidFill>
                  <a:srgbClr val="002060"/>
                </a:solidFill>
                <a:latin typeface="Cambria Math"/>
                <a:ea typeface="Cambria Math"/>
              </a:rPr>
              <a:t>AC </a:t>
            </a:r>
            <a:r>
              <a:rPr lang="ru-RU" b="1" dirty="0">
                <a:solidFill>
                  <a:srgbClr val="002060"/>
                </a:solidFill>
                <a:latin typeface="Cambria Math"/>
                <a:ea typeface="Cambria Math"/>
              </a:rPr>
              <a:t>и </a:t>
            </a:r>
            <a:r>
              <a:rPr lang="en-US" b="1" dirty="0">
                <a:solidFill>
                  <a:srgbClr val="002060"/>
                </a:solidFill>
                <a:latin typeface="Cambria Math"/>
                <a:ea typeface="Cambria Math"/>
              </a:rPr>
              <a:t>BD.</a:t>
            </a:r>
          </a:p>
        </p:txBody>
      </p:sp>
    </p:spTree>
    <p:extLst>
      <p:ext uri="{BB962C8B-B14F-4D97-AF65-F5344CB8AC3E}">
        <p14:creationId xmlns="" xmlns:p14="http://schemas.microsoft.com/office/powerpoint/2010/main" val="391770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632" y="304800"/>
            <a:ext cx="81534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Параллелограмм. Решение задач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733800" y="1060709"/>
            <a:ext cx="4800600" cy="1204510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2000" b="1" u="sng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Задача</a:t>
            </a:r>
            <a:r>
              <a:rPr lang="en-US" sz="20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0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ru-RU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В параллелограмме </a:t>
            </a:r>
            <a:r>
              <a:rPr lang="en-US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ABCD </a:t>
            </a:r>
            <a:r>
              <a:rPr lang="ru-RU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проведена диагональ </a:t>
            </a:r>
            <a:r>
              <a:rPr lang="en-US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AC. </a:t>
            </a:r>
            <a:r>
              <a:rPr lang="ru-RU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∠</a:t>
            </a:r>
            <a:r>
              <a:rPr lang="en-US" sz="20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BCA = 30°, ∠BAC = </a:t>
            </a:r>
            <a:r>
              <a:rPr lang="en-US" sz="2000" b="1" dirty="0">
                <a:solidFill>
                  <a:srgbClr val="C00000"/>
                </a:solidFill>
                <a:latin typeface="Cambria Math"/>
                <a:ea typeface="Cambria Math"/>
              </a:rPr>
              <a:t>4</a:t>
            </a:r>
            <a:r>
              <a:rPr lang="en-US" sz="20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0°. </a:t>
            </a:r>
            <a:r>
              <a:rPr lang="ru-RU" sz="20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 Найдите все углы параллелограмма.</a:t>
            </a:r>
          </a:p>
          <a:p>
            <a:pPr marL="45720" indent="0" algn="ctr">
              <a:buNone/>
            </a:pPr>
            <a:endParaRPr lang="ru-RU" sz="2000" b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99855"/>
            <a:ext cx="3505200" cy="2153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400" y="2195110"/>
            <a:ext cx="1257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>
                <a:solidFill>
                  <a:srgbClr val="002060"/>
                </a:solidFill>
                <a:latin typeface="Cambria Math"/>
                <a:ea typeface="Cambria Math"/>
              </a:rPr>
              <a:t>Решение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:</a:t>
            </a:r>
            <a:endParaRPr lang="ru-R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878498" y="2549980"/>
                <a:ext cx="4755840" cy="12157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" lvl="0" algn="ctr">
                  <a:spcBef>
                    <a:spcPct val="20000"/>
                  </a:spcBef>
                  <a:spcAft>
                    <a:spcPts val="300"/>
                  </a:spcAft>
                  <a:buClr>
                    <a:srgbClr val="F14124">
                      <a:lumMod val="75000"/>
                    </a:srgbClr>
                  </a:buClr>
                  <a:buSzPct val="130000"/>
                </a:pPr>
                <a:r>
                  <a:rPr lang="ru-RU" sz="2000" b="1" dirty="0" smtClean="0">
                    <a:solidFill>
                      <a:srgbClr val="002060"/>
                    </a:solidFill>
                    <a:latin typeface="Cambria Math"/>
                    <a:ea typeface="Cambria Math"/>
                  </a:rPr>
                  <a:t>Рассмотрим   </a:t>
                </a:r>
                <a:r>
                  <a:rPr lang="el-GR" sz="2000" b="1" dirty="0">
                    <a:solidFill>
                      <a:srgbClr val="002060"/>
                    </a:solidFill>
                    <a:latin typeface="Cambria Math"/>
                    <a:ea typeface="Cambria Math"/>
                  </a:rPr>
                  <a:t>Δ</a:t>
                </a:r>
                <a:r>
                  <a:rPr lang="en-US" sz="2000" b="1" dirty="0">
                    <a:solidFill>
                      <a:srgbClr val="002060"/>
                    </a:solidFill>
                    <a:latin typeface="Cambria Math"/>
                    <a:ea typeface="Cambria Math"/>
                  </a:rPr>
                  <a:t>BAC.  </a:t>
                </a:r>
              </a:p>
              <a:p>
                <a:pPr marL="45720" lvl="0" algn="ctr">
                  <a:spcBef>
                    <a:spcPct val="20000"/>
                  </a:spcBef>
                  <a:spcAft>
                    <a:spcPts val="300"/>
                  </a:spcAft>
                  <a:buClr>
                    <a:srgbClr val="F14124">
                      <a:lumMod val="75000"/>
                    </a:srgbClr>
                  </a:buClr>
                  <a:buSzPct val="130000"/>
                </a:pPr>
                <a:r>
                  <a:rPr lang="ru-RU" sz="2000" b="1" dirty="0">
                    <a:solidFill>
                      <a:srgbClr val="002060"/>
                    </a:solidFill>
                    <a:latin typeface="Cambria Math"/>
                    <a:ea typeface="Cambria Math"/>
                  </a:rPr>
                  <a:t>У него ∠</a:t>
                </a:r>
                <a:r>
                  <a:rPr lang="en-US" sz="2000" b="1" dirty="0">
                    <a:solidFill>
                      <a:srgbClr val="002060"/>
                    </a:solidFill>
                    <a:latin typeface="Cambria Math"/>
                    <a:ea typeface="Cambria Math"/>
                  </a:rPr>
                  <a:t>BCA = 30°, ∠BAC = 40°</a:t>
                </a:r>
                <a:r>
                  <a:rPr lang="ru-RU" sz="2000" b="1" dirty="0">
                    <a:solidFill>
                      <a:srgbClr val="002060"/>
                    </a:solidFill>
                    <a:latin typeface="Cambria Math"/>
                    <a:ea typeface="Cambria Math"/>
                  </a:rPr>
                  <a:t>, </a:t>
                </a:r>
                <a:endParaRPr lang="en-US" sz="2000" b="1" dirty="0">
                  <a:solidFill>
                    <a:srgbClr val="002060"/>
                  </a:solidFill>
                  <a:latin typeface="Cambria Math"/>
                  <a:ea typeface="Cambria Math"/>
                </a:endParaRPr>
              </a:p>
              <a:p>
                <a:pPr marL="45720" lvl="0" algn="ctr">
                  <a:spcBef>
                    <a:spcPct val="20000"/>
                  </a:spcBef>
                  <a:spcAft>
                    <a:spcPts val="300"/>
                  </a:spcAft>
                  <a:buClr>
                    <a:srgbClr val="F14124">
                      <a:lumMod val="75000"/>
                    </a:srgbClr>
                  </a:buClr>
                  <a:buSzPct val="130000"/>
                </a:pPr>
                <a:r>
                  <a:rPr lang="ru-RU" sz="2000" b="1" dirty="0">
                    <a:solidFill>
                      <a:srgbClr val="002060"/>
                    </a:solidFill>
                    <a:latin typeface="Cambria Math"/>
                    <a:ea typeface="Cambria Math"/>
                  </a:rPr>
                  <a:t>значит ∠</a:t>
                </a:r>
                <a:r>
                  <a:rPr lang="en-US" sz="2000" b="1" dirty="0">
                    <a:solidFill>
                      <a:srgbClr val="002060"/>
                    </a:solidFill>
                    <a:latin typeface="Cambria Math"/>
                    <a:ea typeface="Cambria Math"/>
                  </a:rPr>
                  <a:t>B = 180°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−(</m:t>
                    </m:r>
                    <m:r>
                      <a:rPr lang="en-US" sz="20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𝟑𝟎</m:t>
                    </m:r>
                    <m:r>
                      <a:rPr lang="en-US" sz="20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°+</m:t>
                    </m:r>
                    <m:r>
                      <a:rPr lang="en-US" sz="20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𝟒𝟎</m:t>
                    </m:r>
                    <m:r>
                      <a:rPr lang="en-US" sz="20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°)=</m:t>
                    </m:r>
                    <m:r>
                      <a:rPr lang="en-US" sz="20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𝟏𝟏𝟎</m:t>
                    </m:r>
                    <m:r>
                      <a:rPr lang="en-US" sz="20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ru-RU" sz="2000" b="1" dirty="0">
                    <a:solidFill>
                      <a:srgbClr val="002060"/>
                    </a:solidFill>
                    <a:latin typeface="Cambria Math" pitchFamily="18" charset="0"/>
                    <a:ea typeface="Cambria Math" pitchFamily="18" charset="0"/>
                  </a:rPr>
                  <a:t>.</a:t>
                </a:r>
                <a:endParaRPr lang="ru-RU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498" y="2549980"/>
                <a:ext cx="4755840" cy="1215717"/>
              </a:xfrm>
              <a:prstGeom prst="rect">
                <a:avLst/>
              </a:prstGeom>
              <a:blipFill rotWithShape="1">
                <a:blip r:embed="rId3"/>
                <a:stretch>
                  <a:fillRect t="-2500" r="-256"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733800" y="3731061"/>
            <a:ext cx="49319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∠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B = ∠D = 110° </a:t>
            </a:r>
            <a:endParaRPr lang="ru-RU" sz="2000" b="1" dirty="0" smtClean="0">
              <a:solidFill>
                <a:srgbClr val="002060"/>
              </a:solidFill>
              <a:latin typeface="Cambria Math"/>
              <a:ea typeface="Cambria Math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Cambria Math"/>
                <a:ea typeface="Cambria Math"/>
              </a:rPr>
              <a:t>(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по свойству </a:t>
            </a:r>
            <a:r>
              <a:rPr lang="ru-RU" sz="2000" b="1" dirty="0" smtClean="0">
                <a:solidFill>
                  <a:srgbClr val="002060"/>
                </a:solidFill>
                <a:latin typeface="Cambria Math"/>
                <a:ea typeface="Cambria Math"/>
              </a:rPr>
              <a:t>противоположных   углов),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54366" y="5638800"/>
            <a:ext cx="32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124674" y="4415319"/>
            <a:ext cx="4063612" cy="16235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∠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A+∠B=180°,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  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⇒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  </a:t>
            </a: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∠A=180°-110°=70°,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  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∠C=∠A=70°</a:t>
            </a:r>
            <a:endParaRPr lang="ru-RU" sz="2000" b="1" dirty="0">
              <a:solidFill>
                <a:srgbClr val="002060"/>
              </a:solidFill>
              <a:latin typeface="Cambria Math"/>
              <a:ea typeface="Cambria Math"/>
            </a:endParaRP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(по свойству противоположных </a:t>
            </a:r>
            <a:endParaRPr lang="ru-RU" sz="2000" b="1" dirty="0" smtClean="0">
              <a:solidFill>
                <a:srgbClr val="002060"/>
              </a:solidFill>
              <a:latin typeface="Cambria Math"/>
              <a:ea typeface="Cambria Math"/>
            </a:endParaRP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у</a:t>
            </a:r>
            <a:r>
              <a:rPr lang="ru-RU" sz="2000" b="1" dirty="0" smtClean="0">
                <a:solidFill>
                  <a:srgbClr val="002060"/>
                </a:solidFill>
                <a:latin typeface="Cambria Math"/>
                <a:ea typeface="Cambria Math"/>
              </a:rPr>
              <a:t>глов параллелограмма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3854" y="6088012"/>
            <a:ext cx="4445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Ответ</a:t>
            </a: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  </a:t>
            </a:r>
            <a:r>
              <a:rPr lang="en-US" sz="2000" b="1" dirty="0">
                <a:solidFill>
                  <a:srgbClr val="C00000"/>
                </a:solidFill>
                <a:latin typeface="Cambria Math"/>
                <a:ea typeface="Cambria Math"/>
              </a:rPr>
              <a:t>∠C=∠A=70°</a:t>
            </a:r>
            <a:r>
              <a:rPr lang="ru-RU" sz="2000" b="1" dirty="0">
                <a:solidFill>
                  <a:srgbClr val="C00000"/>
                </a:solidFill>
                <a:latin typeface="Cambria Math"/>
                <a:ea typeface="Cambria Math"/>
              </a:rPr>
              <a:t>, ∠</a:t>
            </a:r>
            <a:r>
              <a:rPr lang="en-US" sz="2000" b="1" dirty="0">
                <a:solidFill>
                  <a:srgbClr val="C00000"/>
                </a:solidFill>
                <a:latin typeface="Cambria Math"/>
                <a:ea typeface="Cambria Math"/>
              </a:rPr>
              <a:t>B = ∠D = 110° </a:t>
            </a:r>
            <a:endParaRPr lang="ru-RU" sz="2000" b="1" dirty="0">
              <a:solidFill>
                <a:srgbClr val="C00000"/>
              </a:solidFill>
              <a:latin typeface="Cambria Math"/>
              <a:ea typeface="Cambria Math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225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15339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Параллелограмм. Решение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81401" y="990600"/>
            <a:ext cx="5410199" cy="13716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000" b="1" u="sng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Задача</a:t>
            </a:r>
            <a:r>
              <a:rPr lang="en-US" sz="2000" b="1" u="sng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:</a:t>
            </a:r>
            <a:r>
              <a:rPr lang="ru-RU" sz="20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   </a:t>
            </a:r>
            <a:r>
              <a:rPr lang="ru-RU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Найдите </a:t>
            </a:r>
            <a:r>
              <a:rPr lang="ru-RU" sz="20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стороны параллелограмма, если две его стороны относятся </a:t>
            </a:r>
            <a:r>
              <a:rPr lang="ru-RU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как   </a:t>
            </a:r>
            <a:r>
              <a:rPr lang="ru-RU" sz="20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4:5, а </a:t>
            </a:r>
            <a:r>
              <a:rPr lang="ru-RU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периметр </a:t>
            </a:r>
            <a:r>
              <a:rPr lang="ru-RU" sz="20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равен 72 </a:t>
            </a:r>
            <a:r>
              <a:rPr lang="ru-RU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см.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3733801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21927" y="2009745"/>
            <a:ext cx="1471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Решение </a:t>
            </a:r>
            <a:r>
              <a:rPr lang="en-US" sz="20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: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76473" y="2279073"/>
            <a:ext cx="4326966" cy="2546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Т. к. отношение сторон равно 4</a:t>
            </a: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: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 5, то речь в условии задачи идет о соседних сторонах </a:t>
            </a:r>
            <a:r>
              <a:rPr lang="ru-RU" sz="20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параллелограмма.</a:t>
            </a: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4+5 = 9 – частей на сумму </a:t>
            </a:r>
            <a:endParaRPr lang="en-US" sz="2000" b="1" dirty="0" smtClean="0">
              <a:solidFill>
                <a:srgbClr val="002060"/>
              </a:solidFill>
              <a:latin typeface="Cambria Math" pitchFamily="18" charset="0"/>
              <a:ea typeface="Cambria Math" pitchFamily="18" charset="0"/>
              <a:cs typeface="Times New Roman"/>
            </a:endParaRP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сторон </a:t>
            </a: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AB 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и</a:t>
            </a: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 BC.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  </a:t>
            </a: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AB + BC = 72: 2 = 36 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см,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59383" y="4825924"/>
            <a:ext cx="4744056" cy="1623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36</a:t>
            </a: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 :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 9 = 4 (см) – одна часть,</a:t>
            </a: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AB = 4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·4=16</a:t>
            </a: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  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(см),  </a:t>
            </a: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BC = 4·5=20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(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см).</a:t>
            </a: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CD = AB = 16 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см,   </a:t>
            </a: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AD = BC = 20 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см</a:t>
            </a: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(по свойству сторон параллелограмма)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091" y="5742310"/>
            <a:ext cx="3530310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Ответ</a:t>
            </a:r>
            <a:r>
              <a:rPr lang="en-US" sz="20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:</a:t>
            </a: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CD = AB = 16 </a:t>
            </a:r>
            <a:r>
              <a:rPr lang="ru-RU" sz="20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см,  </a:t>
            </a:r>
            <a:endParaRPr lang="ru-RU" sz="2000" b="1" dirty="0" smtClean="0">
              <a:solidFill>
                <a:srgbClr val="C00000"/>
              </a:solidFill>
              <a:latin typeface="Cambria Math" pitchFamily="18" charset="0"/>
              <a:ea typeface="Cambria Math" pitchFamily="18" charset="0"/>
              <a:cs typeface="Times New Roman"/>
            </a:endParaRP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            </a:t>
            </a:r>
            <a:r>
              <a:rPr lang="en-US" sz="20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AD = BC = 20 </a:t>
            </a:r>
            <a:r>
              <a:rPr lang="ru-RU" sz="2000" b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Times New Roman"/>
              </a:rPr>
              <a:t>см</a:t>
            </a: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endParaRPr lang="ru-RU" sz="2000" b="1" dirty="0">
              <a:solidFill>
                <a:srgbClr val="C00000"/>
              </a:solidFill>
              <a:latin typeface="Cambria Math" pitchFamily="18" charset="0"/>
              <a:ea typeface="Cambria Math" pitchFamily="18" charset="0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949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1143000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Параллелограмм. Решение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419600" y="990600"/>
            <a:ext cx="4343400" cy="1676400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20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Задача</a:t>
            </a:r>
            <a:r>
              <a:rPr lang="en-US" sz="20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  </a:t>
            </a:r>
            <a:r>
              <a:rPr lang="ru-RU" sz="20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в параллелограмме </a:t>
            </a:r>
            <a:r>
              <a:rPr lang="en-US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ABCD </a:t>
            </a:r>
            <a:r>
              <a:rPr lang="ru-RU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проведена биссектриса угла А. Она разбивает сторону ВС на  отрезки </a:t>
            </a:r>
            <a:r>
              <a:rPr lang="en-US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BH =</a:t>
            </a:r>
            <a:r>
              <a:rPr lang="ru-RU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6 см и </a:t>
            </a:r>
            <a:r>
              <a:rPr lang="en-US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HC =</a:t>
            </a:r>
            <a:r>
              <a:rPr lang="ru-RU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4 см. Найдите периметр параллелограмма.</a:t>
            </a:r>
          </a:p>
          <a:p>
            <a:pPr marL="45720" indent="0" algn="ctr">
              <a:buNone/>
            </a:pP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33600"/>
            <a:ext cx="3921125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43600" y="2647890"/>
            <a:ext cx="13031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u="sng" dirty="0">
                <a:solidFill>
                  <a:srgbClr val="002060"/>
                </a:solidFill>
                <a:latin typeface="Cambria Math"/>
                <a:ea typeface="Cambria Math"/>
              </a:rPr>
              <a:t>Решение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:</a:t>
            </a:r>
            <a:endParaRPr lang="ru-RU" sz="2000" b="1" dirty="0">
              <a:solidFill>
                <a:srgbClr val="002060"/>
              </a:solidFill>
              <a:latin typeface="Cambria Math"/>
              <a:ea typeface="Cambria Math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48754" y="3132424"/>
            <a:ext cx="36928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∠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3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=∠2,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  т.к.  А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H 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– биссектриса,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01355" y="3601608"/>
            <a:ext cx="45288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∠1=∠3  (накрест лежащие </a:t>
            </a:r>
            <a:endParaRPr lang="ru-RU" sz="2000" b="1" dirty="0" smtClean="0">
              <a:solidFill>
                <a:srgbClr val="002060"/>
              </a:solidFill>
              <a:latin typeface="Cambria Math"/>
              <a:ea typeface="Cambria Math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Cambria Math"/>
                <a:ea typeface="Cambria Math"/>
              </a:rPr>
              <a:t>при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BC∥AD   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и секущей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AH)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,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⇒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 ∠1=∠2,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137657" y="4309494"/>
            <a:ext cx="4915063" cy="8079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l-GR" sz="2000" b="1" dirty="0">
                <a:solidFill>
                  <a:srgbClr val="002060"/>
                </a:solidFill>
                <a:latin typeface="Cambria Math"/>
                <a:ea typeface="Cambria Math"/>
              </a:rPr>
              <a:t>Δ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ABH – 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равнобедренный  ( по признаку</a:t>
            </a:r>
            <a:r>
              <a:rPr lang="ru-RU" sz="2000" b="1" dirty="0" smtClean="0">
                <a:solidFill>
                  <a:srgbClr val="002060"/>
                </a:solidFill>
                <a:latin typeface="Cambria Math"/>
                <a:ea typeface="Cambria Math"/>
              </a:rPr>
              <a:t>),</a:t>
            </a: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dirty="0" smtClean="0">
                <a:solidFill>
                  <a:srgbClr val="002060"/>
                </a:solidFill>
                <a:latin typeface="Cambria Math"/>
                <a:ea typeface="Cambria Math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⇒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AB = BH = 6c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м.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50783" y="5117407"/>
            <a:ext cx="4029949" cy="8079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BC = AD = 10 c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м,  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AB = CD = 6 c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м.</a:t>
            </a: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Р = 2·(10+6) = 32 см.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68501" y="6096000"/>
            <a:ext cx="21945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u="sng" dirty="0">
                <a:solidFill>
                  <a:srgbClr val="002060"/>
                </a:solidFill>
                <a:latin typeface="Cambria Math"/>
                <a:ea typeface="Cambria Math"/>
              </a:rPr>
              <a:t>Ответ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: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ambria Math"/>
                <a:ea typeface="Cambria Math"/>
              </a:rPr>
              <a:t>P=32</a:t>
            </a:r>
            <a:r>
              <a:rPr lang="ru-RU" sz="2000" b="1" dirty="0">
                <a:solidFill>
                  <a:srgbClr val="C00000"/>
                </a:solidFill>
                <a:latin typeface="Cambria Math"/>
                <a:ea typeface="Cambria Math"/>
              </a:rPr>
              <a:t> см.</a:t>
            </a:r>
          </a:p>
        </p:txBody>
      </p:sp>
    </p:spTree>
    <p:extLst>
      <p:ext uri="{BB962C8B-B14F-4D97-AF65-F5344CB8AC3E}">
        <p14:creationId xmlns="" xmlns:p14="http://schemas.microsoft.com/office/powerpoint/2010/main" val="252083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610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Параллелограмм. Решение </a:t>
            </a:r>
            <a:r>
              <a:rPr lang="ru-RU" sz="4000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191000" y="990600"/>
            <a:ext cx="4648200" cy="19050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ru-RU" sz="2000" b="1" u="sng" dirty="0" smtClean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  <a:p>
            <a:pPr marL="45720" indent="0" algn="ctr">
              <a:buNone/>
            </a:pPr>
            <a:r>
              <a:rPr lang="ru-RU" sz="2000" b="1" u="sng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Задача</a:t>
            </a:r>
            <a:r>
              <a:rPr lang="en-US" sz="20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:</a:t>
            </a:r>
            <a:r>
              <a:rPr lang="ru-RU" sz="2000" b="1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ABCD</a:t>
            </a:r>
            <a:r>
              <a:rPr lang="ru-RU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– параллелограмм. Высота </a:t>
            </a:r>
            <a:r>
              <a:rPr lang="en-US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BK</a:t>
            </a:r>
            <a:r>
              <a:rPr lang="ru-RU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равна 2 см, ∠</a:t>
            </a:r>
            <a:r>
              <a:rPr lang="en-US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A=30°</a:t>
            </a:r>
            <a:r>
              <a:rPr lang="ru-RU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, сторона </a:t>
            </a:r>
            <a:r>
              <a:rPr lang="en-US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BC=13 </a:t>
            </a:r>
            <a:r>
              <a:rPr lang="ru-RU" sz="20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см. Найти периметр параллелограмма.</a:t>
            </a:r>
          </a:p>
          <a:p>
            <a:pPr marL="45720" indent="0" algn="ctr">
              <a:buNone/>
            </a:pPr>
            <a:endParaRPr lang="ru-RU" sz="2000" b="1" u="sng" dirty="0" smtClean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1828800"/>
            <a:ext cx="4040051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5000" y="5410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943600" y="2876490"/>
            <a:ext cx="1288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u="sng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Решение.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7729" y="3352800"/>
            <a:ext cx="4600491" cy="8079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lvl="0" indent="-18288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Char char="*"/>
            </a:pPr>
            <a:r>
              <a:rPr lang="el-GR" sz="2000" b="1" dirty="0">
                <a:solidFill>
                  <a:srgbClr val="002060"/>
                </a:solidFill>
                <a:latin typeface="Cambria Math"/>
                <a:ea typeface="Cambria Math"/>
              </a:rPr>
              <a:t>Δ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ABK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 – прямоугольный,  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∠</a:t>
            </a: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A=30°</a:t>
            </a:r>
            <a:r>
              <a:rPr lang="ru-RU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,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 ⇒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 </a:t>
            </a:r>
          </a:p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BK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=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½ AB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,  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⇒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AB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=2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BK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,   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AB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=4см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73874" y="4324290"/>
            <a:ext cx="44823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lvl="0" indent="-18288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  <a:buFont typeface="Georgia" pitchFamily="18" charset="0"/>
              <a:buChar char="*"/>
            </a:pPr>
            <a:r>
              <a:rPr lang="en-US" sz="2000" b="1" dirty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P=2·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(AB+BC)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,  Р=2·(4+13)=34(см).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65634" y="5394811"/>
            <a:ext cx="1644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" lvl="0" algn="ctr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r>
              <a:rPr lang="ru-RU" sz="2000" b="1" u="sng" dirty="0">
                <a:solidFill>
                  <a:srgbClr val="002060"/>
                </a:solidFill>
                <a:latin typeface="Cambria Math"/>
                <a:ea typeface="Cambria Math"/>
              </a:rPr>
              <a:t>Ответ</a:t>
            </a:r>
            <a:r>
              <a:rPr lang="en-US" sz="2000" b="1" dirty="0">
                <a:solidFill>
                  <a:srgbClr val="002060"/>
                </a:solidFill>
                <a:latin typeface="Cambria Math"/>
                <a:ea typeface="Cambria Math"/>
              </a:rPr>
              <a:t>:</a:t>
            </a:r>
            <a:r>
              <a:rPr lang="ru-RU" sz="2000" b="1" dirty="0">
                <a:solidFill>
                  <a:srgbClr val="002060"/>
                </a:solidFill>
                <a:latin typeface="Cambria Math"/>
                <a:ea typeface="Cambria Math"/>
              </a:rPr>
              <a:t> 34 см</a:t>
            </a:r>
            <a:endParaRPr lang="ru-RU" sz="2000" b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325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1CEB8BA95A7BC49BCCE1801844F9496" ma:contentTypeVersion="1" ma:contentTypeDescription="Создание документа." ma:contentTypeScope="" ma:versionID="9550207929b79eab89a6ce31ca34b21e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T4CTUPCNHN5M-97967651-16</_dlc_DocId>
    <_dlc_DocIdUrl xmlns="c71519f2-859d-46c1-a1b6-2941efed936d">
      <Url>http://edu-sps.koiro.local/chuhloma/jarov/_layouts/15/DocIdRedir.aspx?ID=T4CTUPCNHN5M-97967651-16</Url>
      <Description>T4CTUPCNHN5M-97967651-16</Description>
    </_dlc_DocIdUrl>
  </documentManagement>
</p:properties>
</file>

<file path=customXml/itemProps1.xml><?xml version="1.0" encoding="utf-8"?>
<ds:datastoreItem xmlns:ds="http://schemas.openxmlformats.org/officeDocument/2006/customXml" ds:itemID="{95BAA666-A5F4-4113-A08F-19454A1370A3}"/>
</file>

<file path=customXml/itemProps2.xml><?xml version="1.0" encoding="utf-8"?>
<ds:datastoreItem xmlns:ds="http://schemas.openxmlformats.org/officeDocument/2006/customXml" ds:itemID="{34FEAA09-8150-4EF0-B713-EDD318AEBE23}"/>
</file>

<file path=customXml/itemProps3.xml><?xml version="1.0" encoding="utf-8"?>
<ds:datastoreItem xmlns:ds="http://schemas.openxmlformats.org/officeDocument/2006/customXml" ds:itemID="{B1E1EE10-3CB5-4FB6-9F9E-E9BABDB738F1}"/>
</file>

<file path=customXml/itemProps4.xml><?xml version="1.0" encoding="utf-8"?>
<ds:datastoreItem xmlns:ds="http://schemas.openxmlformats.org/officeDocument/2006/customXml" ds:itemID="{00E4E712-351F-498B-818B-B9FC0F50069E}"/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1159</TotalTime>
  <Words>1346</Words>
  <Application>Microsoft Office PowerPoint</Application>
  <PresentationFormat>Экран (4:3)</PresentationFormat>
  <Paragraphs>214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Воздушный поток</vt:lpstr>
      <vt:lpstr>Слайд 1</vt:lpstr>
      <vt:lpstr>Параллелограмм</vt:lpstr>
      <vt:lpstr>Свойства углов параллелограмма</vt:lpstr>
      <vt:lpstr>Свойство сторон параллелограмма</vt:lpstr>
      <vt:lpstr>Свойство диагоналей параллелограмма</vt:lpstr>
      <vt:lpstr>Параллелограмм. Решение задач</vt:lpstr>
      <vt:lpstr>Параллелограмм. Решение задач</vt:lpstr>
      <vt:lpstr>Параллелограмм. Решение задач</vt:lpstr>
      <vt:lpstr>Параллелограмм. Решение задач</vt:lpstr>
      <vt:lpstr>Решение задач по готовым чертежам с последующей самопроверкой</vt:lpstr>
      <vt:lpstr>Параллелограмм. Решение задач</vt:lpstr>
      <vt:lpstr>Параллелограмм. Решение задач</vt:lpstr>
      <vt:lpstr>Параллелограмм. Решение задач</vt:lpstr>
      <vt:lpstr>Параллелограмм. Решение задач</vt:lpstr>
      <vt:lpstr> Задача:  ABCD – параллелограмм. Найти  периметр ABCD.  </vt:lpstr>
      <vt:lpstr> Задача:  ABCD – параллелограмм. Найти  периметр  ΔCOD.  </vt:lpstr>
      <vt:lpstr>Прямоугольник</vt:lpstr>
      <vt:lpstr>Свойства прямоугольника</vt:lpstr>
      <vt:lpstr>Свойство диагоналей прямоугольника</vt:lpstr>
      <vt:lpstr>Прямоугольник. Решение задач</vt:lpstr>
      <vt:lpstr>Прямоугольник. Решение задач</vt:lpstr>
      <vt:lpstr>Прямоугольник. Решение задач</vt:lpstr>
      <vt:lpstr>Ромб</vt:lpstr>
      <vt:lpstr>Свойства  ромба</vt:lpstr>
      <vt:lpstr>Свойства  диагоналей ромба</vt:lpstr>
      <vt:lpstr>Ромб. Решение задач</vt:lpstr>
      <vt:lpstr>Ромб. Решение задач</vt:lpstr>
      <vt:lpstr>Ромб. Решение задач</vt:lpstr>
      <vt:lpstr>Ромб. Решение задач</vt:lpstr>
      <vt:lpstr>Ромб. Решение задач</vt:lpstr>
      <vt:lpstr>Квадрат</vt:lpstr>
      <vt:lpstr>Квадрат. Свойства квадрата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user</cp:lastModifiedBy>
  <cp:revision>98</cp:revision>
  <dcterms:created xsi:type="dcterms:W3CDTF">2012-11-18T08:34:39Z</dcterms:created>
  <dcterms:modified xsi:type="dcterms:W3CDTF">2017-03-03T06:39:15Z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0x01010081CEB8BA95A7BC49BCCE1801844F9496</vt:lpwstr>
  </property>
  <property fmtid="{D5CDD505-2E9C-101B-9397-08002B2CF9AE}" pid="3" name="_dlc_DocIdItemGuid">
    <vt:lpwstr>8881c4a8-1705-41a6-8481-e3b15a09790d</vt:lpwstr>
  </property>
</Properties>
</file>