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  <p:sldId id="263" r:id="rId9"/>
    <p:sldId id="270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4DD03-4F80-48E7-817C-73689A044C35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6CB0F-BB26-4B22-A739-AB5EB08FA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7F59-97A8-4C92-9968-DF4800F4DF69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13851-C658-4689-8AD6-3DFE25D11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B4BA-FE94-43B0-9D5D-34C643D8BA8F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2B8A1-AF4A-4FCE-8B41-B451D3D46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9C710-E569-4093-96AE-D41C3F8D8038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80D47-E916-4F67-97F0-CA092A125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8808-BD4E-4684-8C00-17305B47CC28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5281F-1B22-42AD-B77F-9FBD5D40B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EC36F-A314-457A-B70F-8D4A29A35A6D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46302-70DD-41BD-8A26-3FCC263D2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0E5C-12DF-4935-86A7-D672DBB7B2B9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CBC95-B70F-4ECA-87C0-98A929899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1537D-81F3-4E66-B001-52BC055D4765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99D7-0D3C-45AA-8E64-40CA6D413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50F9-10E3-441A-8CE6-99B6EEF2A5C7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E7226-CF02-44E4-B22A-97AB3F779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14458-42CA-4792-B95F-8FAE09E3FE66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238C1-C154-4B26-8182-B19C48958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BCF-FB96-4562-82EE-0F364712CA07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11A4-B2F8-48EF-B1CB-C98625364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7BDD48-67FC-483F-AF32-4788B6033DD0}" type="datetimeFigureOut">
              <a:rPr lang="ru-RU"/>
              <a:pPr>
                <a:defRPr/>
              </a:pPr>
              <a:t>11.04.2012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3E87B8-192C-42E1-B61F-A02B8BEA1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1" r:id="rId4"/>
    <p:sldLayoutId id="2147483867" r:id="rId5"/>
    <p:sldLayoutId id="2147483862" r:id="rId6"/>
    <p:sldLayoutId id="2147483868" r:id="rId7"/>
    <p:sldLayoutId id="2147483869" r:id="rId8"/>
    <p:sldLayoutId id="2147483870" r:id="rId9"/>
    <p:sldLayoutId id="2147483863" r:id="rId10"/>
    <p:sldLayoutId id="21474838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428737"/>
            <a:ext cx="8458200" cy="46470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Arno Pro Smbd" pitchFamily="18" charset="0"/>
              </a:rPr>
              <a:t>«</a:t>
            </a:r>
            <a:r>
              <a:rPr lang="ru-RU" sz="6000" i="1" dirty="0" smtClean="0">
                <a:latin typeface="Arno Pro Smbd" pitchFamily="18" charset="0"/>
              </a:rPr>
              <a:t>Взаимное расположение Графиков </a:t>
            </a:r>
            <a:br>
              <a:rPr lang="ru-RU" sz="6000" i="1" dirty="0" smtClean="0">
                <a:latin typeface="Arno Pro Smbd" pitchFamily="18" charset="0"/>
              </a:rPr>
            </a:br>
            <a:r>
              <a:rPr lang="ru-RU" sz="6000" i="1" dirty="0" smtClean="0">
                <a:latin typeface="Arno Pro Smbd" pitchFamily="18" charset="0"/>
              </a:rPr>
              <a:t>линейной функции </a:t>
            </a:r>
            <a:r>
              <a:rPr lang="ru-RU" i="1" dirty="0" smtClean="0">
                <a:latin typeface="Arno Pro Smbd" pitchFamily="18" charset="0"/>
              </a:rPr>
              <a:t>»</a:t>
            </a:r>
            <a:endParaRPr lang="ru-RU" i="1" dirty="0">
              <a:latin typeface="Arno Pro Smb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88"/>
            <a:ext cx="8458200" cy="7858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Урок алгебры в 7 классе по теме: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Лабораторная работа</a:t>
            </a: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180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Задание №3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Постройте графики функций</a:t>
            </a:r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r>
              <a:rPr lang="ru-RU" sz="1800" smtClean="0"/>
              <a:t>Задание №4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Придумайте и постройте графики функций, которые располагаются параллельно, пересекаются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2286000"/>
          <a:ext cx="8286807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269"/>
                <a:gridCol w="2762269"/>
                <a:gridCol w="276226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Данная 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Параллельный графику данной функции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Пересекающий график данной функции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 вариант</a:t>
                      </a:r>
                    </a:p>
                    <a:p>
                      <a:r>
                        <a:rPr lang="ru-RU" dirty="0" smtClean="0"/>
                        <a:t>У = 2х </a:t>
                      </a:r>
                      <a:r>
                        <a:rPr lang="ru-RU" baseline="0" dirty="0" smtClean="0"/>
                        <a:t> + 3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 вариант</a:t>
                      </a:r>
                    </a:p>
                    <a:p>
                      <a:r>
                        <a:rPr lang="ru-RU" dirty="0" smtClean="0"/>
                        <a:t>У = 4х - 5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Продолжите фразу: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z="3600" b="1" i="1" smtClean="0">
                <a:latin typeface="Bookman Old Style" pitchFamily="18" charset="0"/>
              </a:rPr>
              <a:t>Сегодня на уроке я повторил…</a:t>
            </a:r>
          </a:p>
          <a:p>
            <a:pPr>
              <a:buFont typeface="Wingdings 2" pitchFamily="18" charset="2"/>
              <a:buNone/>
            </a:pPr>
            <a:endParaRPr lang="ru-RU" sz="3600" b="1" i="1" smtClean="0"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3600" b="1" i="1" smtClean="0">
                <a:latin typeface="Bookman Old Style" pitchFamily="18" charset="0"/>
              </a:rPr>
              <a:t>Сегодня на уроке я узнал…</a:t>
            </a:r>
          </a:p>
          <a:p>
            <a:pPr>
              <a:buFont typeface="Wingdings 2" pitchFamily="18" charset="2"/>
              <a:buNone/>
            </a:pPr>
            <a:endParaRPr lang="ru-RU" sz="3600" b="1" i="1" smtClean="0">
              <a:latin typeface="Bookman Old Style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3600" b="1" i="1" smtClean="0">
                <a:latin typeface="Bookman Old Style" pitchFamily="18" charset="0"/>
              </a:rPr>
              <a:t>Сегодня на уроке  я научился….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Домашнее задание :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486568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ru-RU" sz="2800" dirty="0" smtClean="0"/>
          </a:p>
          <a:p>
            <a:pPr algn="ctr">
              <a:buFont typeface="Wingdings 2" pitchFamily="18" charset="2"/>
              <a:buNone/>
              <a:defRPr/>
            </a:pPr>
            <a:r>
              <a:rPr lang="ru-RU" sz="2800" dirty="0" smtClean="0"/>
              <a:t> </a:t>
            </a:r>
            <a:r>
              <a:rPr lang="ru-RU" sz="2800" b="1" dirty="0" smtClean="0"/>
              <a:t>Выполнить упражнения: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2800" dirty="0" smtClean="0"/>
              <a:t>         № 335(</a:t>
            </a:r>
            <a:r>
              <a:rPr lang="ru-RU" sz="2800" dirty="0" err="1" smtClean="0"/>
              <a:t>а,б</a:t>
            </a:r>
            <a:r>
              <a:rPr lang="ru-RU" sz="2800" dirty="0" smtClean="0"/>
              <a:t>), 337, 341, 342(б), 343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2800" b="1" dirty="0" smtClean="0"/>
              <a:t>Творческое задание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1800" dirty="0" smtClean="0"/>
              <a:t> (для сильных </a:t>
            </a:r>
            <a:r>
              <a:rPr lang="ru-RU" sz="1800" dirty="0" smtClean="0"/>
              <a:t>учащихся)</a:t>
            </a:r>
            <a:endParaRPr lang="ru-RU" sz="1800" dirty="0" smtClean="0"/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1.При каких значениях параметра а графики данных функций пересекаются?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а) у = 2ах + 5 и у = 5х-2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б) у = (2а - 1)</a:t>
            </a:r>
            <a:r>
              <a:rPr lang="ru-RU" sz="1800" dirty="0" err="1" smtClean="0"/>
              <a:t>х</a:t>
            </a:r>
            <a:r>
              <a:rPr lang="ru-RU" sz="1800" dirty="0" smtClean="0"/>
              <a:t>  и  у = (4а + 3)</a:t>
            </a:r>
            <a:r>
              <a:rPr lang="ru-RU" sz="1800" dirty="0" err="1" smtClean="0"/>
              <a:t>х</a:t>
            </a:r>
            <a:r>
              <a:rPr lang="ru-RU" sz="1800" dirty="0" smtClean="0"/>
              <a:t> +2а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2. При каких значениях параметра а графики данных функций параллельны?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а) у = 3ах + 5 и у = 6х – 2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1800" dirty="0" smtClean="0"/>
              <a:t>б) у = (3 - а)</a:t>
            </a:r>
            <a:r>
              <a:rPr lang="ru-RU" sz="1800" dirty="0" err="1" smtClean="0"/>
              <a:t>х</a:t>
            </a:r>
            <a:r>
              <a:rPr lang="ru-RU" sz="1800" dirty="0" smtClean="0"/>
              <a:t> + 1  и  у = (а - 1)</a:t>
            </a:r>
            <a:r>
              <a:rPr lang="ru-RU" sz="1800" dirty="0" err="1" smtClean="0"/>
              <a:t>х</a:t>
            </a:r>
            <a:r>
              <a:rPr lang="ru-RU" sz="1800" dirty="0" smtClean="0"/>
              <a:t> +5</a:t>
            </a:r>
          </a:p>
          <a:p>
            <a:pPr>
              <a:buFont typeface="Wingdings 2" pitchFamily="18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86800" cy="6215062"/>
          </a:xfrm>
        </p:spPr>
        <p:txBody>
          <a:bodyPr/>
          <a:lstStyle/>
          <a:p>
            <a:pPr lvl="2" algn="ctr">
              <a:buFont typeface="Wingdings 2" pitchFamily="18" charset="2"/>
              <a:buNone/>
              <a:defRPr/>
            </a:pPr>
            <a:endParaRPr lang="ru-RU" sz="32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Monotype Corsiva" pitchFamily="66" charset="0"/>
            </a:endParaRPr>
          </a:p>
          <a:p>
            <a:pPr lvl="2" algn="ctr">
              <a:buFont typeface="Wingdings 2" pitchFamily="18" charset="2"/>
              <a:buNone/>
              <a:defRPr/>
            </a:pPr>
            <a:r>
              <a:rPr lang="ru-RU" sz="32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Monotype Corsiva" pitchFamily="66" charset="0"/>
              </a:rPr>
              <a:t>У</a:t>
            </a:r>
            <a:r>
              <a:rPr lang="ru-RU" sz="3200" b="1" dirty="0" smtClean="0">
                <a:latin typeface="Monotype Corsiva" pitchFamily="66" charset="0"/>
              </a:rPr>
              <a:t>м – хозяин, знанье – гость,</a:t>
            </a:r>
            <a:endParaRPr lang="ru-RU" sz="3200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Смысла нету жить им врозь…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Ум – опора, крыша – знанье,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Кто разрушит жизни зданье!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Сила без ума – слепа,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Разрушать – её судьба.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Если нет ума у знанья –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b="1" dirty="0" smtClean="0">
                <a:latin typeface="Monotype Corsiva" pitchFamily="66" charset="0"/>
              </a:rPr>
              <a:t>Невозможно созиданье</a:t>
            </a:r>
            <a:r>
              <a:rPr lang="ru-RU" b="1" dirty="0" smtClean="0">
                <a:latin typeface="Monotype Corsiva" pitchFamily="66" charset="0"/>
              </a:rPr>
              <a:t>.</a:t>
            </a:r>
            <a:endParaRPr lang="ru-RU" dirty="0" smtClean="0">
              <a:latin typeface="Monotype Corsiva" pitchFamily="66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dirty="0" smtClean="0">
                <a:latin typeface="Monotype Corsiva" pitchFamily="66" charset="0"/>
              </a:rPr>
              <a:t>Гулиа Д.И. (1874 – 1960), абхазский писатель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1800" i="1" dirty="0" smtClean="0"/>
              <a:t> </a:t>
            </a:r>
            <a:endParaRPr lang="ru-RU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Рассмотреть относительное расположение двух прямых на координатной плоскости.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Определить  от чего зависит расположение двух графиков  на координатной плоскости 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686800" cy="49371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О</a:t>
            </a:r>
            <a:r>
              <a:rPr lang="ru-RU" dirty="0" smtClean="0"/>
              <a:t>пределение функции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 Примеры функций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Способы задания функции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Область определения функции</a:t>
            </a: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Область значений функции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i="1" dirty="0" err="1" smtClean="0"/>
              <a:t>Гафик</a:t>
            </a:r>
            <a:r>
              <a:rPr lang="ru-RU" sz="2400" b="1" i="1" dirty="0" smtClean="0"/>
              <a:t> какой функции лишний?  Почему?</a:t>
            </a:r>
            <a:endParaRPr lang="ru-RU" sz="2400" b="1" i="1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42875" y="1285875"/>
            <a:ext cx="8686800" cy="5214938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84957" y="2499519"/>
            <a:ext cx="17145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57188" y="2428875"/>
            <a:ext cx="19288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28625" y="1714500"/>
            <a:ext cx="1357313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928688" y="1571625"/>
            <a:ext cx="71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3071019" y="2428082"/>
            <a:ext cx="15716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928938" y="2428875"/>
            <a:ext cx="20002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Box 17"/>
          <p:cNvSpPr txBox="1">
            <a:spLocks noChangeArrowheads="1"/>
          </p:cNvSpPr>
          <p:nvPr/>
        </p:nvSpPr>
        <p:spPr bwMode="auto">
          <a:xfrm flipH="1">
            <a:off x="3571875" y="15001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4348" name="TextBox 18"/>
          <p:cNvSpPr txBox="1">
            <a:spLocks noChangeArrowheads="1"/>
          </p:cNvSpPr>
          <p:nvPr/>
        </p:nvSpPr>
        <p:spPr bwMode="auto">
          <a:xfrm>
            <a:off x="4857750" y="23574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3000375" y="2143125"/>
            <a:ext cx="2071688" cy="714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H="1" flipV="1">
            <a:off x="6144419" y="2428081"/>
            <a:ext cx="1714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000750" y="2428875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/>
          <p:nvPr/>
        </p:nvCxnSpPr>
        <p:spPr>
          <a:xfrm rot="16200000" flipH="1">
            <a:off x="6179344" y="2035969"/>
            <a:ext cx="1571625" cy="785813"/>
          </a:xfrm>
          <a:prstGeom prst="curvedConnector3">
            <a:avLst>
              <a:gd name="adj1" fmla="val 4999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3" name="TextBox 35"/>
          <p:cNvSpPr txBox="1">
            <a:spLocks noChangeArrowheads="1"/>
          </p:cNvSpPr>
          <p:nvPr/>
        </p:nvSpPr>
        <p:spPr bwMode="auto">
          <a:xfrm>
            <a:off x="7072313" y="1428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4354" name="TextBox 36"/>
          <p:cNvSpPr txBox="1">
            <a:spLocks noChangeArrowheads="1"/>
          </p:cNvSpPr>
          <p:nvPr/>
        </p:nvSpPr>
        <p:spPr bwMode="auto">
          <a:xfrm>
            <a:off x="8072438" y="2357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1570038" y="4143375"/>
            <a:ext cx="200183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571625" y="4214813"/>
            <a:ext cx="20716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857375" y="3643313"/>
            <a:ext cx="1571625" cy="1285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8" name="TextBox 43"/>
          <p:cNvSpPr txBox="1">
            <a:spLocks noChangeArrowheads="1"/>
          </p:cNvSpPr>
          <p:nvPr/>
        </p:nvSpPr>
        <p:spPr bwMode="auto">
          <a:xfrm>
            <a:off x="2643188" y="30003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4359" name="TextBox 44"/>
          <p:cNvSpPr txBox="1">
            <a:spLocks noChangeArrowheads="1"/>
          </p:cNvSpPr>
          <p:nvPr/>
        </p:nvSpPr>
        <p:spPr bwMode="auto">
          <a:xfrm>
            <a:off x="3643313" y="4143375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rot="5400000" flipH="1" flipV="1">
            <a:off x="4893469" y="4107657"/>
            <a:ext cx="207327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714875" y="4214813"/>
            <a:ext cx="242887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929188" y="3857625"/>
            <a:ext cx="2286000" cy="642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3" name="TextBox 51"/>
          <p:cNvSpPr txBox="1">
            <a:spLocks noChangeArrowheads="1"/>
          </p:cNvSpPr>
          <p:nvPr/>
        </p:nvSpPr>
        <p:spPr bwMode="auto">
          <a:xfrm>
            <a:off x="6000750" y="2928938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4364" name="TextBox 52"/>
          <p:cNvSpPr txBox="1">
            <a:spLocks noChangeArrowheads="1"/>
          </p:cNvSpPr>
          <p:nvPr/>
        </p:nvSpPr>
        <p:spPr bwMode="auto">
          <a:xfrm>
            <a:off x="7000875" y="41433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14365" name="TextBox 54"/>
          <p:cNvSpPr txBox="1">
            <a:spLocks noChangeArrowheads="1"/>
          </p:cNvSpPr>
          <p:nvPr/>
        </p:nvSpPr>
        <p:spPr bwMode="auto">
          <a:xfrm>
            <a:off x="1071563" y="2357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14366" name="TextBox 55"/>
          <p:cNvSpPr txBox="1">
            <a:spLocks noChangeArrowheads="1"/>
          </p:cNvSpPr>
          <p:nvPr/>
        </p:nvSpPr>
        <p:spPr bwMode="auto">
          <a:xfrm>
            <a:off x="3643313" y="2357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14367" name="TextBox 56"/>
          <p:cNvSpPr txBox="1">
            <a:spLocks noChangeArrowheads="1"/>
          </p:cNvSpPr>
          <p:nvPr/>
        </p:nvSpPr>
        <p:spPr bwMode="auto">
          <a:xfrm>
            <a:off x="6786563" y="23574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14368" name="TextBox 57"/>
          <p:cNvSpPr txBox="1">
            <a:spLocks noChangeArrowheads="1"/>
          </p:cNvSpPr>
          <p:nvPr/>
        </p:nvSpPr>
        <p:spPr bwMode="auto">
          <a:xfrm>
            <a:off x="642938" y="314325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14369" name="TextBox 58"/>
          <p:cNvSpPr txBox="1">
            <a:spLocks noChangeArrowheads="1"/>
          </p:cNvSpPr>
          <p:nvPr/>
        </p:nvSpPr>
        <p:spPr bwMode="auto">
          <a:xfrm>
            <a:off x="3500438" y="314325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14370" name="TextBox 59"/>
          <p:cNvSpPr txBox="1">
            <a:spLocks noChangeArrowheads="1"/>
          </p:cNvSpPr>
          <p:nvPr/>
        </p:nvSpPr>
        <p:spPr bwMode="auto">
          <a:xfrm>
            <a:off x="6572250" y="314325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14371" name="TextBox 60"/>
          <p:cNvSpPr txBox="1">
            <a:spLocks noChangeArrowheads="1"/>
          </p:cNvSpPr>
          <p:nvPr/>
        </p:nvSpPr>
        <p:spPr bwMode="auto">
          <a:xfrm>
            <a:off x="2357438" y="514350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14372" name="TextBox 61"/>
          <p:cNvSpPr txBox="1">
            <a:spLocks noChangeArrowheads="1"/>
          </p:cNvSpPr>
          <p:nvPr/>
        </p:nvSpPr>
        <p:spPr bwMode="auto">
          <a:xfrm>
            <a:off x="5429250" y="50720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5)</a:t>
            </a:r>
          </a:p>
        </p:txBody>
      </p:sp>
      <p:sp>
        <p:nvSpPr>
          <p:cNvPr id="14373" name="TextBox 62"/>
          <p:cNvSpPr txBox="1">
            <a:spLocks noChangeArrowheads="1"/>
          </p:cNvSpPr>
          <p:nvPr/>
        </p:nvSpPr>
        <p:spPr bwMode="auto">
          <a:xfrm>
            <a:off x="2357438" y="4143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14374" name="TextBox 63"/>
          <p:cNvSpPr txBox="1">
            <a:spLocks noChangeArrowheads="1"/>
          </p:cNvSpPr>
          <p:nvPr/>
        </p:nvSpPr>
        <p:spPr bwMode="auto">
          <a:xfrm>
            <a:off x="5715000" y="4143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14375" name="TextBox 66"/>
          <p:cNvSpPr txBox="1">
            <a:spLocks noChangeArrowheads="1"/>
          </p:cNvSpPr>
          <p:nvPr/>
        </p:nvSpPr>
        <p:spPr bwMode="auto">
          <a:xfrm>
            <a:off x="571500" y="5786438"/>
            <a:ext cx="82153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На каком  рисунке изображён график прямой пропорциональности? Почему?</a:t>
            </a:r>
          </a:p>
          <a:p>
            <a:r>
              <a:rPr lang="ru-RU" sz="1400"/>
              <a:t>На каком рисунке  показано лишнее условие построения? Почему?</a:t>
            </a:r>
          </a:p>
          <a:p>
            <a:r>
              <a:rPr lang="ru-RU" sz="1400"/>
              <a:t>На каком рисунке у графика линейной функции отрицательный угловой коэффициент?</a:t>
            </a:r>
          </a:p>
        </p:txBody>
      </p:sp>
      <p:sp>
        <p:nvSpPr>
          <p:cNvPr id="14376" name="TextBox 67"/>
          <p:cNvSpPr txBox="1">
            <a:spLocks noChangeArrowheads="1"/>
          </p:cNvSpPr>
          <p:nvPr/>
        </p:nvSpPr>
        <p:spPr bwMode="auto">
          <a:xfrm>
            <a:off x="7000875" y="38576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314356" y="1143000"/>
            <a:ext cx="8686800" cy="55721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dirty="0" smtClean="0"/>
              <a:t>На рисунке изображены графики следующих функций: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dirty="0" smtClean="0"/>
              <a:t>У = 3Х,  У = - 3Х,  У = Х – 3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Под каким номером изображён график функции У = - 3Х ?</a:t>
            </a: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2749550" y="4178300"/>
            <a:ext cx="3214688" cy="1588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428875" y="4143375"/>
            <a:ext cx="3929063" cy="1588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857500" y="3571875"/>
            <a:ext cx="3143250" cy="1428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714626" y="3643312"/>
            <a:ext cx="3143250" cy="1285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571750" y="3643313"/>
            <a:ext cx="3714750" cy="1785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9" name="TextBox 17"/>
          <p:cNvSpPr txBox="1">
            <a:spLocks noChangeArrowheads="1"/>
          </p:cNvSpPr>
          <p:nvPr/>
        </p:nvSpPr>
        <p:spPr bwMode="auto">
          <a:xfrm>
            <a:off x="4071938" y="2428875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15370" name="TextBox 18"/>
          <p:cNvSpPr txBox="1">
            <a:spLocks noChangeArrowheads="1"/>
          </p:cNvSpPr>
          <p:nvPr/>
        </p:nvSpPr>
        <p:spPr bwMode="auto">
          <a:xfrm>
            <a:off x="6143625" y="4071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15371" name="TextBox 19"/>
          <p:cNvSpPr txBox="1">
            <a:spLocks noChangeArrowheads="1"/>
          </p:cNvSpPr>
          <p:nvPr/>
        </p:nvSpPr>
        <p:spPr bwMode="auto">
          <a:xfrm>
            <a:off x="5786438" y="3357563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15372" name="TextBox 20"/>
          <p:cNvSpPr txBox="1">
            <a:spLocks noChangeArrowheads="1"/>
          </p:cNvSpPr>
          <p:nvPr/>
        </p:nvSpPr>
        <p:spPr bwMode="auto">
          <a:xfrm>
            <a:off x="4857750" y="27146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15373" name="TextBox 21"/>
          <p:cNvSpPr txBox="1">
            <a:spLocks noChangeArrowheads="1"/>
          </p:cNvSpPr>
          <p:nvPr/>
        </p:nvSpPr>
        <p:spPr bwMode="auto">
          <a:xfrm>
            <a:off x="3429000" y="271462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Лабораторная работа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8686800" cy="550068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Задание №1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Постройте графики функций в одной системе координат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                 1 вариант                                            2 вариант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        У = 5х + 4      у = 5х – 4                  у = 3х + 2         у = 3х - 2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Заполните таблицу:</a:t>
            </a:r>
          </a:p>
          <a:p>
            <a:pPr eaLnBrk="1" hangingPunct="1">
              <a:buFont typeface="Wingdings 2" pitchFamily="18" charset="2"/>
              <a:buNone/>
            </a:pPr>
            <a:endParaRPr lang="ru-RU" sz="14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88" y="3500438"/>
          <a:ext cx="8433253" cy="2839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763"/>
                <a:gridCol w="1203763"/>
                <a:gridCol w="1710491"/>
                <a:gridCol w="208280"/>
                <a:gridCol w="1176180"/>
                <a:gridCol w="1143008"/>
                <a:gridCol w="1787768"/>
              </a:tblGrid>
              <a:tr h="467025">
                <a:tc gridSpan="7">
                  <a:txBody>
                    <a:bodyPr/>
                    <a:lstStyle/>
                    <a:p>
                      <a:pPr algn="l"/>
                      <a:r>
                        <a:rPr lang="ru-RU" sz="1600" baseline="0" dirty="0" smtClean="0"/>
                        <a:t>                          1 вариант                                                              </a:t>
                      </a:r>
                      <a:r>
                        <a:rPr lang="ru-RU" sz="1600" dirty="0" smtClean="0"/>
                        <a:t>2 вариант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6176">
                <a:tc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Функция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r>
                        <a:rPr lang="ru-RU" sz="1600" dirty="0" err="1" smtClean="0"/>
                        <a:t>Коэф-фициент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Как расположены графики функций.</a:t>
                      </a:r>
                    </a:p>
                    <a:p>
                      <a:r>
                        <a:rPr lang="ru-RU" sz="1400" dirty="0" smtClean="0"/>
                        <a:t>Сделайте вывод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Функция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Коэф-фициент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Как расположены графики функций.</a:t>
                      </a:r>
                    </a:p>
                    <a:p>
                      <a:r>
                        <a:rPr lang="ru-RU" sz="1400" dirty="0" smtClean="0"/>
                        <a:t>Сделайте вывод</a:t>
                      </a:r>
                      <a:endParaRPr lang="ru-RU" sz="1400" dirty="0"/>
                    </a:p>
                  </a:txBody>
                  <a:tcPr/>
                </a:tc>
              </a:tr>
              <a:tr h="4848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 = 5х +</a:t>
                      </a:r>
                      <a:r>
                        <a:rPr lang="ru-RU" sz="1600" baseline="0" dirty="0" smtClean="0"/>
                        <a:t> 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 = 3х +</a:t>
                      </a:r>
                      <a:r>
                        <a:rPr lang="ru-RU" sz="1600" baseline="0" dirty="0" smtClean="0"/>
                        <a:t> 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70130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 = 5х - 4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 = 3х</a:t>
                      </a:r>
                      <a:r>
                        <a:rPr lang="ru-RU" sz="1600" baseline="0" dirty="0" smtClean="0"/>
                        <a:t> - 2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Лабораторная работа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Задание №2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Постройте графики функций в одной системе координат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                 1 вариант                                      2 вариант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У = 3х - 5      у = -2х + 1                          у = -5х + 1         у = 3х - 6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smtClean="0"/>
              <a:t>Заполните таблицу: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000" smtClean="0"/>
          </a:p>
          <a:p>
            <a:pPr algn="ctr" eaLnBrk="1" hangingPunct="1">
              <a:buFont typeface="Wingdings 2" pitchFamily="18" charset="2"/>
              <a:buNone/>
            </a:pPr>
            <a:endParaRPr lang="ru-RU" sz="20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3429000"/>
          <a:ext cx="8786875" cy="2553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291"/>
                <a:gridCol w="1153245"/>
                <a:gridCol w="1772143"/>
                <a:gridCol w="217915"/>
                <a:gridCol w="1332710"/>
                <a:gridCol w="1167620"/>
                <a:gridCol w="1785951"/>
              </a:tblGrid>
              <a:tr h="60722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Коэф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фициент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Как расположены графики функций.</a:t>
                      </a:r>
                    </a:p>
                    <a:p>
                      <a:r>
                        <a:rPr lang="ru-RU" sz="1400" dirty="0" smtClean="0"/>
                        <a:t>Сделайте вывод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Коэф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фициент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Как расположены графики функций.</a:t>
                      </a:r>
                    </a:p>
                    <a:p>
                      <a:r>
                        <a:rPr lang="ru-RU" sz="1400" dirty="0" smtClean="0"/>
                        <a:t>Сделайте вывод</a:t>
                      </a:r>
                      <a:endParaRPr lang="ru-RU" sz="1400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ru-RU" dirty="0" smtClean="0"/>
                        <a:t>У = 3х - 5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 = -5х + 1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ru-RU" dirty="0" smtClean="0"/>
                        <a:t>У =</a:t>
                      </a:r>
                      <a:r>
                        <a:rPr lang="ru-RU" baseline="0" dirty="0" smtClean="0"/>
                        <a:t> -2х + 1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 = 3х - 6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i="1" dirty="0" smtClean="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физкультминутка</a:t>
            </a:r>
            <a:endParaRPr lang="ru-RU" i="1" dirty="0"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У = 7х -1      и   У = 7х + 3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У = 12х – 3,3      и   У = 1,2х – 3,3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У = 5 + 9х      и    У = 9х – 2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У = х – 1       и    У = 1 – х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       У = 0,5х     и   У = 0,5х + 3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У = 15х – 7  и    У = 15х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У = 2,3х – 0,1       и   У = 3,2х – 0,1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1CEB8BA95A7BC49BCCE1801844F9496" ma:contentTypeVersion="1" ma:contentTypeDescription="Создание документа." ma:contentTypeScope="" ma:versionID="9550207929b79eab89a6ce31ca34b21e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T4CTUPCNHN5M-97967651-11</_dlc_DocId>
    <_dlc_DocIdUrl xmlns="c71519f2-859d-46c1-a1b6-2941efed936d">
      <Url>http://edu-sps.koiro.local/chuhloma/jarov/_layouts/15/DocIdRedir.aspx?ID=T4CTUPCNHN5M-97967651-11</Url>
      <Description>T4CTUPCNHN5M-97967651-11</Description>
    </_dlc_DocIdUrl>
  </documentManagement>
</p:properties>
</file>

<file path=customXml/itemProps1.xml><?xml version="1.0" encoding="utf-8"?>
<ds:datastoreItem xmlns:ds="http://schemas.openxmlformats.org/officeDocument/2006/customXml" ds:itemID="{AD1FC337-45B9-4CD5-9F2C-DE1FD794D19B}"/>
</file>

<file path=customXml/itemProps2.xml><?xml version="1.0" encoding="utf-8"?>
<ds:datastoreItem xmlns:ds="http://schemas.openxmlformats.org/officeDocument/2006/customXml" ds:itemID="{35425E16-543D-408B-B4B3-E0386EEEBC9D}"/>
</file>

<file path=customXml/itemProps3.xml><?xml version="1.0" encoding="utf-8"?>
<ds:datastoreItem xmlns:ds="http://schemas.openxmlformats.org/officeDocument/2006/customXml" ds:itemID="{D8CA55D7-A230-4522-9FD6-429476DE662A}"/>
</file>

<file path=customXml/itemProps4.xml><?xml version="1.0" encoding="utf-8"?>
<ds:datastoreItem xmlns:ds="http://schemas.openxmlformats.org/officeDocument/2006/customXml" ds:itemID="{0F581B9B-E9D8-484E-997C-3CFD0E60615D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270</TotalTime>
  <Words>633</Words>
  <Application>Microsoft Office PowerPoint</Application>
  <PresentationFormat>Экран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 «Взаимное расположение Графиков  линейной функции »</vt:lpstr>
      <vt:lpstr>Слайд 2</vt:lpstr>
      <vt:lpstr>Цель урока:</vt:lpstr>
      <vt:lpstr>Ответьте на вопросы:</vt:lpstr>
      <vt:lpstr>Гафик какой функции лишний?  Почему?</vt:lpstr>
      <vt:lpstr>Слайд 6</vt:lpstr>
      <vt:lpstr>Лабораторная работа</vt:lpstr>
      <vt:lpstr>Лабораторная работа</vt:lpstr>
      <vt:lpstr>физкультминутка</vt:lpstr>
      <vt:lpstr>Лабораторная работа</vt:lpstr>
      <vt:lpstr>Продолжите фразу:</vt:lpstr>
      <vt:lpstr>Домашнее задание 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«График  линейной функции»</dc:title>
  <cp:lastModifiedBy>Admin</cp:lastModifiedBy>
  <cp:revision>32</cp:revision>
  <dcterms:created xsi:type="dcterms:W3CDTF">2002-12-31T21:55:57Z</dcterms:created>
  <dcterms:modified xsi:type="dcterms:W3CDTF">2012-04-11T15:59:24Z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0x01010081CEB8BA95A7BC49BCCE1801844F9496</vt:lpwstr>
  </property>
  <property fmtid="{D5CDD505-2E9C-101B-9397-08002B2CF9AE}" pid="3" name="_dlc_DocIdItemGuid">
    <vt:lpwstr>ee88dc0a-a68c-4298-b6fe-f9391384f59e</vt:lpwstr>
  </property>
</Properties>
</file>