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B8C8-A1BE-4914-BAF3-F5413611E633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5A11-2951-4791-94AF-D069A57EF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2337-333E-4460-BB9F-01ACDB7D8CE0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6DCF-FD12-4114-8FC1-AF202A2CA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66F5-45B7-41C8-855D-00B404D39790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72C0-1A6F-48BD-9600-1DCD4C68C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604D-8F58-4C37-8338-BEDADC3C0B75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B668-277E-49C9-AAF6-F5213D678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7994B-FFD7-4D80-904D-418D3FEAE21B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5E73-925B-43E4-A641-D6B723F74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9BCF-9461-4C55-9ECA-8E7BDB20DB83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91945-0B4F-44BE-9E83-552756496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A93E-6741-49FD-93DA-C71E1A42FAA7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0497-A533-4457-A688-363F3656B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7332-B400-454C-8F6D-037AC9DBCED5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3B90C-C577-4E4C-B702-5D8CC3253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B95C4-561F-4D4D-9600-AC7C7150B7C5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AD97-50EC-4F1E-8521-2E388879F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46692-AA7C-4A9F-B3B6-6FCF97711178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FE7BA-5010-4AF7-866E-E72E61A99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4971-01EC-4986-8FFD-56EF2C412236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6208-31FF-4DFC-8869-8E61D9269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F07EA6-6072-4D46-80A7-52C4D20FA91D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671709-A064-4544-AC50-7BE0AF486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172348" cy="535784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ette" pitchFamily="82" charset="0"/>
              </a:rPr>
              <a:t>Группы крови. Переливание крови. Донорство. </a:t>
            </a:r>
            <a:b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ette" pitchFamily="82" charset="0"/>
              </a:rPr>
            </a:b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ette" pitchFamily="82" charset="0"/>
              </a:rPr>
              <a:t>Резус-фактор.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214950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571636" cy="11787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42852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Лена\AppData\Local\Microsoft\Windows\Temporary Internet Files\Content.IE5\2SJ6EQFS\MP90040734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929066"/>
            <a:ext cx="2151822" cy="2785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428625"/>
            <a:ext cx="7858125" cy="6215063"/>
          </a:xfrm>
        </p:spPr>
        <p:txBody>
          <a:bodyPr/>
          <a:lstStyle/>
          <a:p>
            <a:pPr marL="180975" indent="-180975" eaLnBrk="1" hangingPunct="1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Пользуясь схемой переливания крови определите, кто из родителей может быть донором для ребёнка с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группой крови, резус-фактор положительный, которому срочно требуется переливание крови. У матери I(О) группа крови, резус-фактор отрицательный, а у отца IV группа крови резус-фактор положительный. </a:t>
            </a:r>
          </a:p>
          <a:p>
            <a:pPr marL="180975" indent="-180975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Бытует мнение, что IV группа крови уникальная. Так ли это? </a:t>
            </a:r>
          </a:p>
          <a:p>
            <a:pPr marL="180975" indent="-180975" eaLnBrk="1" hangingPunct="1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случиться, если в крови реципиента антигены II группы встретятся с антителами донора III группы крови и почему?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 eaLnBrk="1" hangingPunct="1">
              <a:buFont typeface="Arial" charset="0"/>
              <a:buNone/>
              <a:defRPr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 eaLnBrk="1" hangingPunct="1">
              <a:buFont typeface="+mj-lt"/>
              <a:buAutoNum type="arabicPeriod"/>
              <a:defRPr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1" y="357166"/>
            <a:ext cx="642942" cy="6072230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Задания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bg1"/>
                </a:solidFill>
                <a:hlinkClick r:id="rId2"/>
              </a:rPr>
              <a:t>http://ru.wikipedia.org</a:t>
            </a: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bg1"/>
                </a:solidFill>
                <a:hlinkClick r:id="rId3"/>
              </a:rPr>
              <a:t>http://images.yandex.ru</a:t>
            </a: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1618" y="214290"/>
            <a:ext cx="85366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Источники информации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BodoniNovaBrk" pitchFamily="82" charset="-52"/>
              </a:rPr>
              <a:t>Словарная работа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8715375" cy="3429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Тканевая  жидкость, иммунитет, кровь, фагоцитоз, эритроциты, лимфа, тромбоциты, фибриноген, фагоциты, гемоглобин, лейкоциты, плазма, кровь, лимфоцит.</a:t>
            </a:r>
          </a:p>
        </p:txBody>
      </p:sp>
      <p:pic>
        <p:nvPicPr>
          <p:cNvPr id="2050" name="Picture 2" descr="C:\Users\Лена\AppData\Local\Microsoft\Windows\Temporary Internet Files\Content.IE5\7OZ7F8V4\MC9004387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339834"/>
            <a:ext cx="3159570" cy="236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on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179231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715375" cy="635793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Проблема: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1832 году петербургский врач Вольф впервые в России произвел переливание крови от человека человеку, женщине, находившейся при смерти из-за большой кровопотери. Успех переливания был блестящим: жизнь женщине была спасена.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этого другие попытки переливания крови заканчивались по-разному: то блестящий успех, то тяжёлые осложнение вплоть до смерти.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чём причина чередования успеха и неудач?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Группы крови человека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5" cy="472365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2752735"/>
                <a:gridCol w="2752735"/>
                <a:gridCol w="2752735"/>
              </a:tblGrid>
              <a:tr h="937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Группы крови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Антигены (белки) эритроцитов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Антитела (белки) плазмы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/>
                </a:tc>
              </a:tr>
              <a:tr h="937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I (0)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/>
                </a:tc>
              </a:tr>
              <a:tr h="937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II (А)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/>
                </a:tc>
              </a:tr>
              <a:tr h="937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III(В)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/>
                </a:tc>
              </a:tr>
              <a:tr h="937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IV (АВ)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214313" y="1785938"/>
            <a:ext cx="4257675" cy="1538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lum bright="-12000" contrast="30000"/>
          </a:blip>
          <a:srcRect/>
          <a:stretch>
            <a:fillRect/>
          </a:stretch>
        </p:blipFill>
        <p:spPr bwMode="auto">
          <a:xfrm>
            <a:off x="4714875" y="2214563"/>
            <a:ext cx="4286250" cy="337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Группы крови по содержанию белков</a:t>
            </a:r>
          </a:p>
        </p:txBody>
      </p:sp>
      <p:pic>
        <p:nvPicPr>
          <p:cNvPr id="8199" name="Picture 7" descr="image0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286250"/>
            <a:ext cx="4214812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73038" y="3414713"/>
            <a:ext cx="4398962" cy="830262"/>
          </a:xfrm>
          <a:prstGeom prst="rect">
            <a:avLst/>
          </a:prstGeom>
          <a:noFill/>
          <a:ln w="19050">
            <a:solidFill>
              <a:srgbClr val="FFFF00"/>
            </a:solidFill>
            <a:prstDash val="lg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А - склеивание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В - склеивание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75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10001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Схема переливания крови</a:t>
            </a:r>
          </a:p>
        </p:txBody>
      </p:sp>
      <p:pic>
        <p:nvPicPr>
          <p:cNvPr id="11" name="Содержимое 10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000108"/>
            <a:ext cx="5940848" cy="5625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deee2fb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129902"/>
            <a:ext cx="3369039" cy="5370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00232" y="142852"/>
            <a:ext cx="492922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ДОНОРСТВО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9001125" cy="5214937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Резус-фактор — это антиген (белок), который находится на поверхности красных кровяных телец (эритроцитов). </a:t>
            </a:r>
          </a:p>
          <a:p>
            <a:pPr eaLnBrk="1" hangingPunct="1">
              <a:buFont typeface="Arial" charset="0"/>
              <a:buBlip>
                <a:blip r:embed="rId2"/>
              </a:buBlip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обнаружен в 1940 году Карлом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Ландштейнером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А.Вейнером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eaLnBrk="1" hangingPunct="1">
              <a:buFont typeface="Arial" charset="0"/>
              <a:buBlip>
                <a:blip r:embed="rId2"/>
              </a:buBlip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85 % европейцев (99 % индейцев и азиатов) имеют резус-фактор и соответственно являются резус-положительными. </a:t>
            </a:r>
          </a:p>
          <a:p>
            <a:pPr eaLnBrk="1" hangingPunct="1">
              <a:buFont typeface="Arial" charset="0"/>
              <a:buBlip>
                <a:blip r:embed="rId2"/>
              </a:buBlip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Остальные же 15 % (7 % у африканцев), у которых его нет, — резус-отрицательный. 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0"/>
            <a:ext cx="495607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Резус-фактор</a:t>
            </a:r>
          </a:p>
        </p:txBody>
      </p:sp>
      <p:pic>
        <p:nvPicPr>
          <p:cNvPr id="9220" name="Рисунок 4" descr="blood-drop копия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8620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 descr="blood-drop копия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8620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1142984"/>
            <a:ext cx="4000528" cy="533403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48323" y="142852"/>
            <a:ext cx="552400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Резус-конфликт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3" y="1214438"/>
            <a:ext cx="4643437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Это несовместимость групп крови по резус-фактору между резус-отрицательной (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Rh</a:t>
            </a:r>
            <a:r>
              <a:rPr lang="ru-RU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−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матерью и резус-положительным (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Rh</a:t>
            </a:r>
            <a:r>
              <a:rPr lang="ru-RU" sz="2800" b="1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ребенком. </a:t>
            </a: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Он приводит к распаду (гемолизу) красных кровяных телец (эритроцитов) у ребенка — гемолитической желтухе новорожденных.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AWJJH2MPE6E2-339260235-3</_dlc_DocId>
    <_dlc_DocIdUrl xmlns="4a252ca3-5a62-4c1c-90a6-29f4710e47f8">
      <Url>http://edu-sps.koiro.local/Sharya/shool21/_layouts/15/DocIdRedir.aspx?ID=AWJJH2MPE6E2-339260235-3</Url>
      <Description>AWJJH2MPE6E2-339260235-3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762F3C44C7BE4E89563365FB12FC34" ma:contentTypeVersion="49" ma:contentTypeDescription="Создание документа." ma:contentTypeScope="" ma:versionID="a608c4918e71b5d10c6bfc7ac0e86fd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E15B859B-FC7A-41BE-9EF3-FD44E41DBA5E}"/>
</file>

<file path=customXml/itemProps2.xml><?xml version="1.0" encoding="utf-8"?>
<ds:datastoreItem xmlns:ds="http://schemas.openxmlformats.org/officeDocument/2006/customXml" ds:itemID="{6ABC14AF-6CC7-4A50-A9C9-2AF4048217D3}"/>
</file>

<file path=customXml/itemProps3.xml><?xml version="1.0" encoding="utf-8"?>
<ds:datastoreItem xmlns:ds="http://schemas.openxmlformats.org/officeDocument/2006/customXml" ds:itemID="{88253D06-AFB3-4E34-BF75-4152C446E676}"/>
</file>

<file path=customXml/itemProps4.xml><?xml version="1.0" encoding="utf-8"?>
<ds:datastoreItem xmlns:ds="http://schemas.openxmlformats.org/officeDocument/2006/customXml" ds:itemID="{8A470F14-81A6-4571-B248-6F68722B17CE}"/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288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Arno Pro</vt:lpstr>
      <vt:lpstr>Тема Office</vt:lpstr>
      <vt:lpstr>Группы крови. Переливание крови. Донорство.  Резус-фактор.</vt:lpstr>
      <vt:lpstr>Словарная работа</vt:lpstr>
      <vt:lpstr>Слайд 3</vt:lpstr>
      <vt:lpstr>Группы крови человека</vt:lpstr>
      <vt:lpstr>Слайд 5</vt:lpstr>
      <vt:lpstr>Схема переливания крови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Группы крови. Переливание крови. Донорство.  Резус-фактор.</dc:title>
  <dc:creator>Лена</dc:creator>
  <cp:lastModifiedBy>User</cp:lastModifiedBy>
  <cp:revision>14</cp:revision>
  <dcterms:created xsi:type="dcterms:W3CDTF">2011-01-13T16:55:36Z</dcterms:created>
  <dcterms:modified xsi:type="dcterms:W3CDTF">2013-10-25T11:24:20Z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0x01010024762F3C44C7BE4E89563365FB12FC34</vt:lpwstr>
  </property>
  <property fmtid="{D5CDD505-2E9C-101B-9397-08002B2CF9AE}" pid="3" name="_dlc_DocIdItemGuid">
    <vt:lpwstr>c70a57b2-39d7-4673-b52a-0f7f1ce250c0</vt:lpwstr>
  </property>
</Properties>
</file>