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4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25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29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52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23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105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93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75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408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249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21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777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C80A-72BA-45BD-AB4A-4A5B855C7BC3}" type="datetimeFigureOut">
              <a:rPr lang="ru-RU" smtClean="0"/>
              <a:pPr/>
              <a:t>15.11.2019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DD94-200D-48D4-93C9-14170F469F3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704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7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Monotype Corsiva" pitchFamily="66" charset="0"/>
              </a:rPr>
              <a:t>Проект </a:t>
            </a:r>
            <a:br>
              <a:rPr lang="ru-RU" sz="4800" b="1" dirty="0" smtClean="0"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«Модульная картина»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В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ыполнила: ученица 6б класса МОУ </a:t>
            </a:r>
            <a:r>
              <a:rPr lang="ru-RU" b="1" dirty="0" err="1">
                <a:solidFill>
                  <a:schemeClr val="tx1"/>
                </a:solidFill>
                <a:latin typeface="Monotype Corsiva" pitchFamily="66" charset="0"/>
              </a:rPr>
              <a:t>Боговаровской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 средней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общеобразовательной школы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Останина Анастасия </a:t>
            </a:r>
            <a:r>
              <a:rPr lang="ru-RU" b="1" dirty="0">
                <a:solidFill>
                  <a:schemeClr val="tx1"/>
                </a:solidFill>
                <a:latin typeface="Monotype Corsiva" pitchFamily="66" charset="0"/>
              </a:rPr>
              <a:t>	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Руководитель : учитель ИЗО  и черчения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Кубасова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О.А.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00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8599398"/>
              </p:ext>
            </p:extLst>
          </p:nvPr>
        </p:nvGraphicFramePr>
        <p:xfrm>
          <a:off x="179512" y="250274"/>
          <a:ext cx="8784976" cy="645097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392488"/>
                <a:gridCol w="4392488"/>
              </a:tblGrid>
              <a:tr h="30590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Гуашь</a:t>
                      </a:r>
                      <a:endParaRPr lang="ru-RU" sz="16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</a:rPr>
                        <a:t>Акриловая краска</a:t>
                      </a:r>
                      <a:endParaRPr lang="ru-RU" sz="16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534788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Водорастворимая краска, изготавливаемая с добавлением белил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Воднодисперсная краска, произведенная на основе полиакрилатов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Состав схож с акварелью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Структура идентична масляным краскам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Светлеет после высыхания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По мере высыхания становится темнее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Сохнет на протяжении нескольких часов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Высыхает за 10-15 минут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Расплывается под воздействием воды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Не растекается при нанесении нового слоя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534788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Обладает не слишком высокой устойчивостью, склонна к выцветанию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Устойчивость очень велика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Имеет плотную, густую и непрозрачную текстуру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Более жидкая, легкая и прозрачная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Характеризуется очень насыщенным оттенком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Цвета на порядок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бледнее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534788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Ложится толстым неравномерным слоем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Ложится идеально ровно, словно образуя на поверхности невидимую пленку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Переходы между оттенками получаются резкими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Переходы плавные и незаметные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Используется для рисования на ткани и бумаге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Имеет широкий спектр применения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256271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Демократичная стоимость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Цена на порядок выше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381385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Продается в наборах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Реализуется как в наборах, так и поштучно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  <a:tr h="841600"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Помещается в стандартные баночки с крышкой</a:t>
                      </a:r>
                      <a:endParaRPr lang="ru-RU" sz="1400" b="1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</a:rPr>
                        <a:t>Разливается в баночки, тюбики, бутылочки различных </a:t>
                      </a:r>
                      <a:r>
                        <a:rPr lang="ru-RU" sz="1400" b="1" dirty="0" smtClean="0">
                          <a:effectLst/>
                        </a:rPr>
                        <a:t>объемов</a:t>
                      </a:r>
                      <a:endParaRPr lang="ru-RU" sz="1400" b="1" dirty="0">
                        <a:effectLst/>
                        <a:latin typeface="arial"/>
                      </a:endParaRPr>
                    </a:p>
                  </a:txBody>
                  <a:tcPr marL="26641" marR="26641" marT="26641" marB="266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9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738" y="260648"/>
            <a:ext cx="8316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Дальний план выполнила достаточно быстро.</a:t>
            </a:r>
          </a:p>
          <a:p>
            <a:r>
              <a:rPr lang="ru-RU" sz="2400" b="1" dirty="0" smtClean="0">
                <a:latin typeface="Monotype Corsiva" pitchFamily="66" charset="0"/>
              </a:rPr>
              <a:t>А вот передний план пришлось уточнять. Хотелось изобразить цветы, травы, на переднем плане так и должно быть. </a:t>
            </a:r>
            <a:r>
              <a:rPr lang="ru-RU" sz="2400" b="1" smtClean="0">
                <a:latin typeface="Monotype Corsiva" pitchFamily="66" charset="0"/>
              </a:rPr>
              <a:t>Но </a:t>
            </a:r>
            <a:endParaRPr lang="ru-RU" sz="2400" b="1" dirty="0" smtClean="0">
              <a:latin typeface="Monotype Corsiva" pitchFamily="66" charset="0"/>
            </a:endParaRPr>
          </a:p>
          <a:p>
            <a:pPr marL="342900" indent="-342900">
              <a:buFont typeface="Monotype Corsiva" pitchFamily="66" charset="0"/>
              <a:buChar char="―"/>
            </a:pPr>
            <a:r>
              <a:rPr lang="ru-RU" sz="2400" b="1" dirty="0" smtClean="0">
                <a:latin typeface="Monotype Corsiva" pitchFamily="66" charset="0"/>
              </a:rPr>
              <a:t>Какие цветы растут около рек</a:t>
            </a:r>
            <a:r>
              <a:rPr lang="en-US" sz="2400" b="1" dirty="0" smtClean="0">
                <a:latin typeface="Monotype Corsiva" pitchFamily="66" charset="0"/>
              </a:rPr>
              <a:t>?</a:t>
            </a:r>
            <a:endParaRPr lang="ru-RU" sz="2400" b="1" dirty="0" smtClean="0">
              <a:latin typeface="Monotype Corsiva" pitchFamily="66" charset="0"/>
            </a:endParaRPr>
          </a:p>
          <a:p>
            <a:pPr marL="342900" indent="-342900">
              <a:buFont typeface="Monotype Corsiva" pitchFamily="66" charset="0"/>
              <a:buChar char="―"/>
            </a:pPr>
            <a:r>
              <a:rPr lang="ru-RU" sz="2400" b="1" dirty="0" smtClean="0">
                <a:latin typeface="Monotype Corsiva" pitchFamily="66" charset="0"/>
              </a:rPr>
              <a:t>Какие травы растут в близи рек</a:t>
            </a:r>
            <a:r>
              <a:rPr lang="en-US" sz="2400" b="1" dirty="0" smtClean="0">
                <a:latin typeface="Monotype Corsiva" pitchFamily="66" charset="0"/>
              </a:rPr>
              <a:t>?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1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620689"/>
            <a:ext cx="71729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Цель проекта</a:t>
            </a:r>
            <a:r>
              <a:rPr lang="ru-RU" sz="3600" b="1" dirty="0" smtClean="0">
                <a:latin typeface="Monotype Corsiva" pitchFamily="66" charset="0"/>
              </a:rPr>
              <a:t>: </a:t>
            </a:r>
            <a:r>
              <a:rPr lang="ru-RU" sz="2800" b="1" dirty="0" smtClean="0">
                <a:latin typeface="Monotype Corsiva" pitchFamily="66" charset="0"/>
                <a:cs typeface="Arial" pitchFamily="34" charset="0"/>
              </a:rPr>
              <a:t>создать модульную картину для интерьера </a:t>
            </a:r>
            <a:r>
              <a:rPr lang="ru-RU" sz="2800" b="1" dirty="0" smtClean="0">
                <a:latin typeface="Monotype Corsiva" pitchFamily="66" charset="0"/>
                <a:cs typeface="Arial" pitchFamily="34" charset="0"/>
              </a:rPr>
              <a:t>дома</a:t>
            </a:r>
            <a:r>
              <a:rPr lang="ru-RU" sz="2800" b="1" dirty="0" smtClean="0">
                <a:latin typeface="Monotype Corsiva" pitchFamily="66" charset="0"/>
                <a:cs typeface="Arial" pitchFamily="34" charset="0"/>
              </a:rPr>
              <a:t>. </a:t>
            </a:r>
            <a:r>
              <a:rPr lang="ru-RU" sz="2400" b="1" dirty="0" smtClean="0">
                <a:latin typeface="Monotype Corsiva" pitchFamily="66" charset="0"/>
                <a:cs typeface="Arial" pitchFamily="34" charset="0"/>
              </a:rPr>
              <a:t>  </a:t>
            </a:r>
            <a:endParaRPr lang="ru-RU" sz="28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sz="3200" b="1" dirty="0" smtClean="0">
              <a:latin typeface="Monotype Corsiva" pitchFamily="66" charset="0"/>
            </a:endParaRPr>
          </a:p>
          <a:p>
            <a:r>
              <a:rPr lang="ru-RU" sz="3200" b="1" dirty="0" smtClean="0">
                <a:latin typeface="Monotype Corsiva" pitchFamily="66" charset="0"/>
              </a:rPr>
              <a:t>Задачи проекта: </a:t>
            </a:r>
            <a:endParaRPr lang="ru-RU" sz="2800" b="1" dirty="0" smtClean="0">
              <a:latin typeface="Monotype Corsiva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latin typeface="Monotype Corsiva" pitchFamily="66" charset="0"/>
              </a:rPr>
              <a:t>Изучить </a:t>
            </a:r>
            <a:r>
              <a:rPr lang="ru-RU" sz="2800" b="1" dirty="0" smtClean="0">
                <a:latin typeface="Monotype Corsiva" pitchFamily="66" charset="0"/>
              </a:rPr>
              <a:t>технологию изготовления модульных картин.</a:t>
            </a:r>
            <a:endParaRPr lang="ru-RU" sz="2800" b="1" dirty="0" smtClean="0">
              <a:latin typeface="Monotype Corsiva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>
                <a:latin typeface="Monotype Corsiva" pitchFamily="66" charset="0"/>
              </a:rPr>
              <a:t>Познакомиться </a:t>
            </a:r>
            <a:r>
              <a:rPr lang="ru-RU" sz="2800" b="1" dirty="0" smtClean="0">
                <a:latin typeface="Monotype Corsiva" pitchFamily="66" charset="0"/>
              </a:rPr>
              <a:t> с характеристиками различных  красок. </a:t>
            </a:r>
            <a:endParaRPr lang="ru-RU" sz="2800" b="1" dirty="0" smtClean="0">
              <a:latin typeface="Monotype Corsiva" pitchFamily="66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>
                <a:latin typeface="Monotype Corsiva" pitchFamily="66" charset="0"/>
              </a:rPr>
              <a:t> </a:t>
            </a:r>
            <a:r>
              <a:rPr lang="ru-RU" sz="2800" b="1" dirty="0" smtClean="0">
                <a:latin typeface="Monotype Corsiva" pitchFamily="66" charset="0"/>
              </a:rPr>
              <a:t>Выполнить работу на модулях. </a:t>
            </a:r>
          </a:p>
          <a:p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000" b="1" dirty="0" smtClean="0">
                <a:latin typeface="Monotype Corsiva" pitchFamily="66" charset="0"/>
              </a:rPr>
              <a:t>           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28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7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Обоснование: </a:t>
            </a:r>
          </a:p>
          <a:p>
            <a:r>
              <a:rPr lang="ru-RU" sz="2800" b="1" dirty="0" smtClean="0">
                <a:latin typeface="Monotype Corsiva" pitchFamily="66" charset="0"/>
              </a:rPr>
              <a:t>в этом году ,на  8 марта, я выбирала подарок маме. Пройдя по магазинам, увидела несколько модульных картин. Они мне очень понравились, но они слишком дорогие. Я решила попробовать нарисовать такую картину сама и подарить её маме</a:t>
            </a:r>
            <a:r>
              <a:rPr lang="ru-RU" sz="4000" b="1" dirty="0" smtClean="0">
                <a:latin typeface="Monotype Corsiva" pitchFamily="66" charset="0"/>
              </a:rPr>
              <a:t>.</a:t>
            </a:r>
            <a:r>
              <a:rPr lang="ru-RU" sz="2800" dirty="0" smtClean="0"/>
              <a:t>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729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14" y="188640"/>
            <a:ext cx="10045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       Такую работу я выполняла впервые, поэтому обратилась к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интернету: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Как правильно составлять такие картины 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Что для них характерно. </a:t>
            </a:r>
          </a:p>
          <a:p>
            <a:pPr marL="457200" indent="-457200" algn="just"/>
            <a:r>
              <a:rPr lang="ru-RU" sz="2400" b="1" dirty="0" smtClean="0">
                <a:latin typeface="Monotype Corsiva" pitchFamily="66" charset="0"/>
              </a:rPr>
              <a:t>       Я ознакомилась  с изготовлением модульных картин и </a:t>
            </a:r>
          </a:p>
          <a:p>
            <a:pPr marL="457200" indent="-457200" algn="just"/>
            <a:r>
              <a:rPr lang="ru-RU" sz="2400" b="1" dirty="0" smtClean="0">
                <a:latin typeface="Monotype Corsiva" pitchFamily="66" charset="0"/>
              </a:rPr>
              <a:t>рассмотрела их примеры .  </a:t>
            </a:r>
          </a:p>
          <a:p>
            <a:pPr marL="457200" indent="-457200" algn="just"/>
            <a:r>
              <a:rPr lang="ru-RU" sz="2400" b="1" dirty="0" smtClean="0">
                <a:latin typeface="Monotype Corsiva" pitchFamily="66" charset="0"/>
              </a:rPr>
              <a:t>      Сделала вывод: чтобы картина получилась , нужно, чтобы все </a:t>
            </a:r>
          </a:p>
          <a:p>
            <a:pPr marL="457200" indent="-457200" algn="just"/>
            <a:r>
              <a:rPr lang="ru-RU" sz="2400" b="1" dirty="0">
                <a:latin typeface="Monotype Corsiva" pitchFamily="66" charset="0"/>
              </a:rPr>
              <a:t>е</a:t>
            </a:r>
            <a:r>
              <a:rPr lang="ru-RU" sz="2400" b="1" dirty="0" smtClean="0">
                <a:latin typeface="Monotype Corsiva" pitchFamily="66" charset="0"/>
              </a:rPr>
              <a:t>го модули объединял рисунок , выполненный в едином стиле и </a:t>
            </a:r>
          </a:p>
          <a:p>
            <a:pPr marL="457200" indent="-457200" algn="just"/>
            <a:r>
              <a:rPr lang="ru-RU" sz="2400" b="1" dirty="0" smtClean="0">
                <a:latin typeface="Monotype Corsiva" pitchFamily="66" charset="0"/>
              </a:rPr>
              <a:t>предметами , которые переходят из одного модуля в другой.  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 descr="http://go4.imgsmail.ru/imgpreview?key=7d2147323eeefcdd&amp;mb=imgdb_preview_1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929" y="4221088"/>
            <a:ext cx="3312368" cy="228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1.imgsmail.ru/imgpreview?key=6dfa773d40f38eaa&amp;mb=imgdb_preview_1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05064"/>
            <a:ext cx="37286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030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10506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b="1" dirty="0" smtClean="0">
                <a:latin typeface="Monotype Corsiva" pitchFamily="66" charset="0"/>
              </a:rPr>
              <a:t>Модули можно было расположить на одном уровне , но мне больше понравились разно уровневое составление модулей.</a:t>
            </a:r>
          </a:p>
          <a:p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     На деревянных спилах я работу уже выполняла и основы работы на дереве знала ,и мне осталось изучить работу на модулях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7" name="Picture 3" descr="D:\насти\проект по ИЗО\20170417-00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3535363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890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207" y="188640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itchFamily="34" charset="0"/>
              <a:buChar char="―"/>
            </a:pPr>
            <a:r>
              <a:rPr lang="ru-RU" sz="2400" b="1" dirty="0" smtClean="0">
                <a:latin typeface="Monotype Corsiva" pitchFamily="66" charset="0"/>
              </a:rPr>
              <a:t>Я разработала несколько рисунков:</a:t>
            </a:r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b="1" dirty="0" smtClean="0">
                <a:latin typeface="Monotype Corsiva" pitchFamily="66" charset="0"/>
              </a:rPr>
              <a:t>Разрезала на модули,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b="1" dirty="0" smtClean="0">
                <a:latin typeface="Monotype Corsiva" pitchFamily="66" charset="0"/>
              </a:rPr>
              <a:t>Выбрала более понравившийся  эскиз 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4" r="13619" b="4571"/>
          <a:stretch/>
        </p:blipFill>
        <p:spPr>
          <a:xfrm>
            <a:off x="683568" y="1052736"/>
            <a:ext cx="3230488" cy="2417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4" t="6996" r="2985" b="6169"/>
          <a:stretch/>
        </p:blipFill>
        <p:spPr>
          <a:xfrm>
            <a:off x="4174911" y="1052736"/>
            <a:ext cx="3384769" cy="24176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34" r="13619" b="4571"/>
          <a:stretch/>
        </p:blipFill>
        <p:spPr>
          <a:xfrm>
            <a:off x="683568" y="3861048"/>
            <a:ext cx="3230488" cy="241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93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886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itchFamily="34" charset="0"/>
              <a:buChar char="―"/>
            </a:pPr>
            <a:r>
              <a:rPr lang="ru-RU" sz="2400" b="1" dirty="0">
                <a:latin typeface="Monotype Corsiva" pitchFamily="66" charset="0"/>
              </a:rPr>
              <a:t>Подготовить модули, обработать края, мне помог папа,</a:t>
            </a:r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b="1" dirty="0">
                <a:latin typeface="Monotype Corsiva" pitchFamily="66" charset="0"/>
              </a:rPr>
              <a:t>Перед началом работы модули загрунтовала, чтобы краска не проникала в слои древесины . Это я знала по работе со  спилами, </a:t>
            </a:r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b="1" dirty="0">
                <a:latin typeface="Monotype Corsiva" pitchFamily="66" charset="0"/>
              </a:rPr>
              <a:t>После того ,как я подготовила модули к работе, начала переносить мой эскиз на модули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endParaRPr lang="ru-RU" sz="2400" b="1" dirty="0" smtClean="0">
              <a:latin typeface="Monotype Corsiva" pitchFamily="66" charset="0"/>
            </a:endParaRPr>
          </a:p>
          <a:p>
            <a:pPr marL="457200" indent="-457200">
              <a:buFont typeface="Calibri" pitchFamily="34" charset="0"/>
              <a:buChar char="―"/>
            </a:pPr>
            <a:r>
              <a:rPr lang="ru-RU" sz="2400" b="1" dirty="0" smtClean="0">
                <a:latin typeface="Monotype Corsiva" pitchFamily="66" charset="0"/>
              </a:rPr>
              <a:t>Работу  </a:t>
            </a:r>
            <a:r>
              <a:rPr lang="ru-RU" sz="2400" b="1" dirty="0">
                <a:latin typeface="Monotype Corsiva" pitchFamily="66" charset="0"/>
              </a:rPr>
              <a:t>сначала выполняла гуашью, но в течении работы  возникла проблема:</a:t>
            </a:r>
          </a:p>
          <a:p>
            <a:r>
              <a:rPr lang="ru-RU" sz="2400" b="1" dirty="0">
                <a:latin typeface="Monotype Corsiva" pitchFamily="66" charset="0"/>
              </a:rPr>
              <a:t>         Как её решить</a:t>
            </a:r>
            <a:r>
              <a:rPr lang="en-US" sz="2400" b="1" dirty="0">
                <a:latin typeface="Monotype Corsiva" pitchFamily="66" charset="0"/>
              </a:rPr>
              <a:t>?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       Мне сказали, что есть краски похожие на гуашь – это      </a:t>
            </a:r>
          </a:p>
          <a:p>
            <a:r>
              <a:rPr lang="ru-RU" sz="2400" b="1" dirty="0">
                <a:latin typeface="Monotype Corsiva" pitchFamily="66" charset="0"/>
              </a:rPr>
              <a:t>       акриловые краски. В интернете я нашла информацию о     </a:t>
            </a:r>
          </a:p>
          <a:p>
            <a:r>
              <a:rPr lang="ru-RU" sz="2400" b="1" dirty="0">
                <a:latin typeface="Monotype Corsiva" pitchFamily="66" charset="0"/>
              </a:rPr>
              <a:t>       красках акриловых и гуаши.</a:t>
            </a:r>
          </a:p>
          <a:p>
            <a:r>
              <a:rPr lang="ru-RU" sz="2400" b="1" dirty="0">
                <a:latin typeface="Monotype Corsiva" pitchFamily="66" charset="0"/>
              </a:rPr>
              <a:t>       Гуашь - это непрозрачная краска, растёртая на воде с клеем   </a:t>
            </a:r>
          </a:p>
          <a:p>
            <a:r>
              <a:rPr lang="ru-RU" sz="2400" b="1" dirty="0">
                <a:latin typeface="Monotype Corsiva" pitchFamily="66" charset="0"/>
              </a:rPr>
              <a:t>       и примесью белил.</a:t>
            </a:r>
          </a:p>
          <a:p>
            <a:r>
              <a:rPr lang="ru-RU" sz="2400" b="1" dirty="0">
                <a:latin typeface="Monotype Corsiva" pitchFamily="66" charset="0"/>
              </a:rPr>
              <a:t>      Акриловые краски - - синтетические краски, которые     </a:t>
            </a:r>
          </a:p>
          <a:p>
            <a:r>
              <a:rPr lang="ru-RU" sz="2400" b="1" dirty="0">
                <a:latin typeface="Monotype Corsiva" pitchFamily="66" charset="0"/>
              </a:rPr>
              <a:t>      готовятся на основе акриловой кислоты, отличаются высокой </a:t>
            </a:r>
          </a:p>
          <a:p>
            <a:r>
              <a:rPr lang="ru-RU" sz="2400" b="1" dirty="0">
                <a:latin typeface="Monotype Corsiva" pitchFamily="66" charset="0"/>
              </a:rPr>
              <a:t>      </a:t>
            </a:r>
            <a:r>
              <a:rPr lang="ru-RU" sz="2400" b="1" dirty="0" err="1" smtClean="0">
                <a:latin typeface="Monotype Corsiva" pitchFamily="66" charset="0"/>
              </a:rPr>
              <a:t>светоносностью</a:t>
            </a:r>
            <a:r>
              <a:rPr lang="ru-RU" sz="2400" b="1" dirty="0">
                <a:latin typeface="Monotype Corsiva" pitchFamily="66" charset="0"/>
              </a:rPr>
              <a:t>, водо- и </a:t>
            </a:r>
            <a:r>
              <a:rPr lang="ru-RU" sz="2400" b="1" dirty="0" err="1" smtClean="0">
                <a:latin typeface="Monotype Corsiva" pitchFamily="66" charset="0"/>
              </a:rPr>
              <a:t>термо</a:t>
            </a:r>
            <a:r>
              <a:rPr lang="ru-RU" sz="2400" b="1" dirty="0" smtClean="0">
                <a:latin typeface="Monotype Corsiva" pitchFamily="66" charset="0"/>
              </a:rPr>
              <a:t>-устойчивостью</a:t>
            </a:r>
            <a:r>
              <a:rPr lang="ru-RU" sz="2400" b="1" dirty="0">
                <a:latin typeface="Monotype Corsiva" pitchFamily="66" charset="0"/>
              </a:rPr>
              <a:t>, плотным </a:t>
            </a:r>
          </a:p>
          <a:p>
            <a:r>
              <a:rPr lang="ru-RU" sz="2400" b="1" dirty="0">
                <a:latin typeface="Monotype Corsiva" pitchFamily="66" charset="0"/>
              </a:rPr>
              <a:t>      сцеплением с изобразительной поверхностью.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75148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80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332656"/>
            <a:ext cx="882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    Гуашь </a:t>
            </a:r>
            <a:r>
              <a:rPr lang="ru-RU" sz="2400" b="1" dirty="0">
                <a:latin typeface="Monotype Corsiva" pitchFamily="66" charset="0"/>
              </a:rPr>
              <a:t>- это непрозрачная краска, растёртая на воде с клеем   </a:t>
            </a:r>
          </a:p>
          <a:p>
            <a:r>
              <a:rPr lang="ru-RU" sz="2400" b="1" dirty="0">
                <a:latin typeface="Monotype Corsiva" pitchFamily="66" charset="0"/>
              </a:rPr>
              <a:t>       и примесью белил.</a:t>
            </a:r>
          </a:p>
          <a:p>
            <a:r>
              <a:rPr lang="ru-RU" sz="2400" b="1">
                <a:latin typeface="Monotype Corsiva" pitchFamily="66" charset="0"/>
              </a:rPr>
              <a:t>      </a:t>
            </a:r>
            <a:r>
              <a:rPr lang="ru-RU" sz="2400" b="1" smtClean="0">
                <a:latin typeface="Monotype Corsiva" pitchFamily="66" charset="0"/>
              </a:rPr>
              <a:t>       Акриловые </a:t>
            </a:r>
            <a:r>
              <a:rPr lang="ru-RU" sz="2400" b="1" dirty="0">
                <a:latin typeface="Monotype Corsiva" pitchFamily="66" charset="0"/>
              </a:rPr>
              <a:t>краски - - синтетические краски, которые     </a:t>
            </a:r>
          </a:p>
          <a:p>
            <a:r>
              <a:rPr lang="ru-RU" sz="2400" b="1" dirty="0">
                <a:latin typeface="Monotype Corsiva" pitchFamily="66" charset="0"/>
              </a:rPr>
              <a:t>      готовятся на основе акриловой кислоты, отличаются высокой </a:t>
            </a:r>
          </a:p>
          <a:p>
            <a:r>
              <a:rPr lang="ru-RU" sz="2400" b="1" dirty="0">
                <a:latin typeface="Monotype Corsiva" pitchFamily="66" charset="0"/>
              </a:rPr>
              <a:t>      </a:t>
            </a:r>
            <a:r>
              <a:rPr lang="ru-RU" sz="2400" b="1" dirty="0" err="1">
                <a:latin typeface="Monotype Corsiva" pitchFamily="66" charset="0"/>
              </a:rPr>
              <a:t>светоносностью</a:t>
            </a:r>
            <a:r>
              <a:rPr lang="ru-RU" sz="2400" b="1" dirty="0">
                <a:latin typeface="Monotype Corsiva" pitchFamily="66" charset="0"/>
              </a:rPr>
              <a:t>, водо- и </a:t>
            </a:r>
            <a:r>
              <a:rPr lang="ru-RU" sz="2400" b="1" dirty="0" err="1">
                <a:latin typeface="Monotype Corsiva" pitchFamily="66" charset="0"/>
              </a:rPr>
              <a:t>термо</a:t>
            </a:r>
            <a:r>
              <a:rPr lang="ru-RU" sz="2400" b="1" dirty="0">
                <a:latin typeface="Monotype Corsiva" pitchFamily="66" charset="0"/>
              </a:rPr>
              <a:t>-устойчивостью, плотным </a:t>
            </a:r>
          </a:p>
          <a:p>
            <a:r>
              <a:rPr lang="ru-RU" sz="2400" b="1" dirty="0">
                <a:latin typeface="Monotype Corsiva" pitchFamily="66" charset="0"/>
              </a:rPr>
              <a:t>      сцеплением с изобразительной поверхностью.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530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alibri" pitchFamily="34" charset="0"/>
              <a:buChar char="―"/>
            </a:pPr>
            <a:r>
              <a:rPr lang="ru-RU" sz="2400" b="1" dirty="0">
                <a:latin typeface="Monotype Corsiva" pitchFamily="66" charset="0"/>
              </a:rPr>
              <a:t>Работу  сначала выполняла гуашью, но в течении работы  возникла проблема:</a:t>
            </a:r>
          </a:p>
          <a:p>
            <a:r>
              <a:rPr lang="ru-RU" sz="2400" b="1" dirty="0">
                <a:latin typeface="Monotype Corsiva" pitchFamily="66" charset="0"/>
              </a:rPr>
              <a:t>         Как её решить</a:t>
            </a:r>
            <a:r>
              <a:rPr lang="en-US" sz="2400" b="1" dirty="0">
                <a:latin typeface="Monotype Corsiva" pitchFamily="66" charset="0"/>
              </a:rPr>
              <a:t>?</a:t>
            </a:r>
            <a:endParaRPr lang="ru-RU" sz="2400" b="1" dirty="0">
              <a:latin typeface="Monotype Corsiva" pitchFamily="66" charset="0"/>
            </a:endParaRPr>
          </a:p>
          <a:p>
            <a:r>
              <a:rPr lang="ru-RU" sz="2400" b="1" dirty="0">
                <a:latin typeface="Monotype Corsiva" pitchFamily="66" charset="0"/>
              </a:rPr>
              <a:t>       Мне сказали, что есть краски похожие на гуашь – это      </a:t>
            </a:r>
          </a:p>
          <a:p>
            <a:r>
              <a:rPr lang="ru-RU" sz="2400" b="1" dirty="0">
                <a:latin typeface="Monotype Corsiva" pitchFamily="66" charset="0"/>
              </a:rPr>
              <a:t>       акриловые краски. В интернете я нашла информацию о     </a:t>
            </a:r>
          </a:p>
          <a:p>
            <a:r>
              <a:rPr lang="ru-RU" sz="2400" b="1" dirty="0">
                <a:latin typeface="Monotype Corsiva" pitchFamily="66" charset="0"/>
              </a:rPr>
              <a:t>       красках акриловых и гуаши.</a:t>
            </a:r>
          </a:p>
          <a:p>
            <a:r>
              <a:rPr lang="ru-RU" sz="2400" b="1" dirty="0">
                <a:latin typeface="Monotype Corsiva" pitchFamily="66" charset="0"/>
              </a:rPr>
              <a:t>       Гуашь - это непрозрачная краска, растёртая на воде с клеем   </a:t>
            </a:r>
          </a:p>
          <a:p>
            <a:r>
              <a:rPr lang="ru-RU" sz="2400" b="1" dirty="0">
                <a:latin typeface="Monotype Corsiva" pitchFamily="66" charset="0"/>
              </a:rPr>
              <a:t>       и примесью белил.</a:t>
            </a:r>
          </a:p>
          <a:p>
            <a:r>
              <a:rPr lang="ru-RU" sz="2400" b="1" dirty="0">
                <a:latin typeface="Monotype Corsiva" pitchFamily="66" charset="0"/>
              </a:rPr>
              <a:t>      Акриловые краски - </a:t>
            </a:r>
            <a:r>
              <a:rPr lang="ru-RU" sz="2400" b="1" dirty="0" smtClean="0">
                <a:latin typeface="Monotype Corsiva" pitchFamily="66" charset="0"/>
              </a:rPr>
              <a:t>синтетические </a:t>
            </a:r>
            <a:r>
              <a:rPr lang="ru-RU" sz="2400" b="1" dirty="0">
                <a:latin typeface="Monotype Corsiva" pitchFamily="66" charset="0"/>
              </a:rPr>
              <a:t>краски, которые     </a:t>
            </a:r>
          </a:p>
          <a:p>
            <a:r>
              <a:rPr lang="ru-RU" sz="2400" b="1" dirty="0">
                <a:latin typeface="Monotype Corsiva" pitchFamily="66" charset="0"/>
              </a:rPr>
              <a:t>      готовятся на основе акриловой кислоты, отличаются высокой </a:t>
            </a:r>
          </a:p>
          <a:p>
            <a:r>
              <a:rPr lang="ru-RU" sz="2400" b="1" dirty="0">
                <a:latin typeface="Monotype Corsiva" pitchFamily="66" charset="0"/>
              </a:rPr>
              <a:t>      </a:t>
            </a:r>
            <a:r>
              <a:rPr lang="ru-RU" sz="2400" b="1" dirty="0" err="1">
                <a:latin typeface="Monotype Corsiva" pitchFamily="66" charset="0"/>
              </a:rPr>
              <a:t>светоносностью</a:t>
            </a:r>
            <a:r>
              <a:rPr lang="ru-RU" sz="2400" b="1" dirty="0">
                <a:latin typeface="Monotype Corsiva" pitchFamily="66" charset="0"/>
              </a:rPr>
              <a:t>, водо- и </a:t>
            </a:r>
            <a:r>
              <a:rPr lang="ru-RU" sz="2400" b="1" dirty="0" err="1" smtClean="0">
                <a:latin typeface="Monotype Corsiva" pitchFamily="66" charset="0"/>
              </a:rPr>
              <a:t>термо</a:t>
            </a:r>
            <a:r>
              <a:rPr lang="ru-RU" sz="2400" b="1" dirty="0" smtClean="0">
                <a:latin typeface="Monotype Corsiva" pitchFamily="66" charset="0"/>
              </a:rPr>
              <a:t> -устойчивостью</a:t>
            </a:r>
            <a:r>
              <a:rPr lang="ru-RU" sz="2400" b="1" dirty="0">
                <a:latin typeface="Monotype Corsiva" pitchFamily="66" charset="0"/>
              </a:rPr>
              <a:t>, плотным </a:t>
            </a:r>
          </a:p>
          <a:p>
            <a:r>
              <a:rPr lang="ru-RU" sz="2400" b="1" dirty="0">
                <a:latin typeface="Monotype Corsiva" pitchFamily="66" charset="0"/>
              </a:rPr>
              <a:t>      сцеплением с изобразительной поверхностью.</a:t>
            </a:r>
          </a:p>
        </p:txBody>
      </p:sp>
    </p:spTree>
    <p:extLst>
      <p:ext uri="{BB962C8B-B14F-4D97-AF65-F5344CB8AC3E}">
        <p14:creationId xmlns:p14="http://schemas.microsoft.com/office/powerpoint/2010/main" xmlns="" val="1658124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147fe7-8176-408f-93bd-a8e2f3df8503">64X2PM5VDV2E-154-638</_dlc_DocId>
    <_dlc_DocIdUrl xmlns="f3147fe7-8176-408f-93bd-a8e2f3df8503">
      <Url>http://www.eduportal44.ru/Okt/_layouts/15/DocIdRedir.aspx?ID=64X2PM5VDV2E-154-638</Url>
      <Description>64X2PM5VDV2E-154-638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55590B4D5E949459A146CDE48B5CC2E" ma:contentTypeVersion="0" ma:contentTypeDescription="Создание документа." ma:contentTypeScope="" ma:versionID="6ed44e2c2291ac397b2faeb42f4dc13f">
  <xsd:schema xmlns:xsd="http://www.w3.org/2001/XMLSchema" xmlns:xs="http://www.w3.org/2001/XMLSchema" xmlns:p="http://schemas.microsoft.com/office/2006/metadata/properties" xmlns:ns2="f3147fe7-8176-408f-93bd-a8e2f3df8503" targetNamespace="http://schemas.microsoft.com/office/2006/metadata/properties" ma:root="true" ma:fieldsID="cc39972692533422d5f8f22526dced21" ns2:_="">
    <xsd:import namespace="f3147fe7-8176-408f-93bd-a8e2f3df85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7fe7-8176-408f-93bd-a8e2f3df850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C1630-A0C5-4E89-9EEA-92C0C8418B7C}"/>
</file>

<file path=customXml/itemProps2.xml><?xml version="1.0" encoding="utf-8"?>
<ds:datastoreItem xmlns:ds="http://schemas.openxmlformats.org/officeDocument/2006/customXml" ds:itemID="{63D7E7DA-1123-4EA0-925E-F801A9B75E37}"/>
</file>

<file path=customXml/itemProps3.xml><?xml version="1.0" encoding="utf-8"?>
<ds:datastoreItem xmlns:ds="http://schemas.openxmlformats.org/officeDocument/2006/customXml" ds:itemID="{3E65E215-7E25-4576-8369-6922F76D1255}"/>
</file>

<file path=customXml/itemProps4.xml><?xml version="1.0" encoding="utf-8"?>
<ds:datastoreItem xmlns:ds="http://schemas.openxmlformats.org/officeDocument/2006/customXml" ds:itemID="{B44FA45E-28C7-45F7-87D7-3509B8AE2536}"/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602</Words>
  <Application>Microsoft Office PowerPoint</Application>
  <PresentationFormat>Экран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 «Модульная картина»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соцпедагог</cp:lastModifiedBy>
  <cp:revision>36</cp:revision>
  <dcterms:created xsi:type="dcterms:W3CDTF">2017-04-08T15:16:58Z</dcterms:created>
  <dcterms:modified xsi:type="dcterms:W3CDTF">2019-11-15T12:59:08Z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0x010100D55590B4D5E949459A146CDE48B5CC2E</vt:lpwstr>
  </property>
  <property fmtid="{D5CDD505-2E9C-101B-9397-08002B2CF9AE}" pid="3" name="_dlc_DocIdItemGuid">
    <vt:lpwstr>859c5858-785c-4ef5-9238-1010e4c67c84</vt:lpwstr>
  </property>
</Properties>
</file>