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3" r:id="rId3"/>
    <p:sldId id="264" r:id="rId4"/>
    <p:sldId id="262" r:id="rId5"/>
    <p:sldId id="257" r:id="rId6"/>
    <p:sldId id="282" r:id="rId7"/>
    <p:sldId id="259" r:id="rId8"/>
    <p:sldId id="280" r:id="rId9"/>
    <p:sldId id="281" r:id="rId10"/>
    <p:sldId id="283" r:id="rId11"/>
    <p:sldId id="267" r:id="rId12"/>
    <p:sldId id="266" r:id="rId13"/>
    <p:sldId id="284" r:id="rId14"/>
    <p:sldId id="27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22DCCEEC-7A88-4F9C-9E9D-E27ADF67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46317-2B24-4DF0-99E4-9B3701F3493A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207E2C82-E458-454C-9477-A59FBA75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049B681E-5FFF-4075-AA01-A69AF9D2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66CE7-FFC4-4230-AECA-1CDF7FAEFD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6357732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>
            <a:extLst>
              <a:ext uri="{FF2B5EF4-FFF2-40B4-BE49-F238E27FC236}">
                <a16:creationId xmlns:a16="http://schemas.microsoft.com/office/drawing/2014/main" id="{7B83BF70-7EE5-4153-9A03-3568232D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6FD7-4DC6-4E07-9F3C-88900D038136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:a16="http://schemas.microsoft.com/office/drawing/2014/main" id="{33B0427B-E610-4C8A-86AF-A6C4C0B8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>
                <a16:creationId xmlns:a16="http://schemas.microsoft.com/office/drawing/2014/main" id="{B82BBF48-7571-4D3E-BD5E-AF830476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870F-7A82-4C0A-AAA5-40B735D2B9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84145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ransition advClick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7BE0F-2259-4EC1-9E8D-823DBCD4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6" y="246062"/>
            <a:ext cx="10919789" cy="1341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Воздушная среда жилых помещений, характерные особенности.</a:t>
            </a:r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13BA957B-4C74-45C6-BE13-549D5415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5" y="1792011"/>
            <a:ext cx="11290850" cy="4692650"/>
          </a:xfrm>
        </p:spPr>
        <p:txBody>
          <a:bodyPr/>
          <a:lstStyle/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химического состава  и  физических свойств воздуха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ru-RU" alt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48522A2-4144-48AC-8BFB-0BEC647BC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55450"/>
              </p:ext>
            </p:extLst>
          </p:nvPr>
        </p:nvGraphicFramePr>
        <p:xfrm>
          <a:off x="516836" y="2570922"/>
          <a:ext cx="11158328" cy="404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9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3866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Воздух </a:t>
                      </a:r>
                    </a:p>
                  </a:txBody>
                  <a:tcPr marL="91439" marR="91439" marT="45713" marB="4571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Кислород</a:t>
                      </a:r>
                    </a:p>
                  </a:txBody>
                  <a:tcPr marL="91439" marR="91439" marT="45713" marB="4571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Углекислый</a:t>
                      </a:r>
                    </a:p>
                    <a:p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газ</a:t>
                      </a:r>
                    </a:p>
                  </a:txBody>
                  <a:tcPr marL="91439" marR="91439" marT="45713" marB="45713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Пары </a:t>
                      </a:r>
                    </a:p>
                    <a:p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воды</a:t>
                      </a:r>
                    </a:p>
                  </a:txBody>
                  <a:tcPr marL="91439" marR="91439" marT="45713" marB="45713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575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Вдыхаемый </a:t>
                      </a:r>
                    </a:p>
                  </a:txBody>
                  <a:tcPr marL="91439" marR="91439" marT="45713" marB="4571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21 %</a:t>
                      </a:r>
                    </a:p>
                  </a:txBody>
                  <a:tcPr marL="91439" marR="91439" marT="45713" marB="4571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r>
                        <a:rPr lang="ru-RU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Мало</a:t>
                      </a:r>
                    </a:p>
                  </a:txBody>
                  <a:tcPr marL="91439" marR="91439" marT="45713" marB="4571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575">
                <a:tc>
                  <a:txBody>
                    <a:bodyPr/>
                    <a:lstStyle/>
                    <a:p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Выдыхаемый </a:t>
                      </a:r>
                    </a:p>
                  </a:txBody>
                  <a:tcPr marL="91439" marR="91439" marT="45713" marB="4571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16,4 %</a:t>
                      </a:r>
                    </a:p>
                  </a:txBody>
                  <a:tcPr marL="91439" marR="91439" marT="45713" marB="4571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91439" marR="91439" marT="45713" marB="4571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Много </a:t>
                      </a:r>
                    </a:p>
                  </a:txBody>
                  <a:tcPr marL="91439" marR="91439" marT="45713" marB="45713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45BA0-E2CF-46F1-BBA4-0D51FE63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48647"/>
            <a:ext cx="10655374" cy="159617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Болезни органов дыхания, их профилактика.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CE44EC9C-C7AD-477F-A8BB-5102FB398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666334"/>
              </p:ext>
            </p:extLst>
          </p:nvPr>
        </p:nvGraphicFramePr>
        <p:xfrm>
          <a:off x="795130" y="1844824"/>
          <a:ext cx="10999305" cy="47854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40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8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7132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</a:p>
                    <a:p>
                      <a:pPr algn="just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болезни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 Причины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     Путь     передачи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  Симптомы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   Профилактика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3950"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Грипп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Вирусная инфекция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Воздушно –</a:t>
                      </a:r>
                    </a:p>
                    <a:p>
                      <a:pPr algn="just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капельный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температуры.</a:t>
                      </a:r>
                    </a:p>
                    <a:p>
                      <a:pPr algn="just"/>
                      <a:r>
                        <a:rPr lang="ru-RU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Головокружение</a:t>
                      </a:r>
                    </a:p>
                    <a:p>
                      <a:pPr algn="just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Потеря </a:t>
                      </a:r>
                    </a:p>
                    <a:p>
                      <a:pPr algn="just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аппетита.</a:t>
                      </a:r>
                    </a:p>
                    <a:p>
                      <a:pPr algn="just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Иногда –</a:t>
                      </a:r>
                    </a:p>
                    <a:p>
                      <a:pPr algn="just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носовое кровотечение, рвота.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Профилактическая прививка.</a:t>
                      </a:r>
                    </a:p>
                    <a:p>
                      <a:pPr algn="just"/>
                      <a:r>
                        <a:rPr lang="ru-RU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Оксолиновая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 мазь.</a:t>
                      </a:r>
                    </a:p>
                    <a:p>
                      <a:pPr algn="just"/>
                      <a:r>
                        <a:rPr lang="ru-RU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Интерферрон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B9A7E-9AD9-4CCB-B229-181D6164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7" y="274638"/>
            <a:ext cx="8589893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Болезни органов дыхания, их профилактика</a:t>
            </a:r>
            <a:endParaRPr lang="ru-RU" b="1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B216A39-480E-46E3-A26A-6C3600806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24390"/>
              </p:ext>
            </p:extLst>
          </p:nvPr>
        </p:nvGraphicFramePr>
        <p:xfrm>
          <a:off x="675860" y="1780140"/>
          <a:ext cx="11211339" cy="480322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89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5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1286">
                <a:tc>
                  <a:txBody>
                    <a:bodyPr/>
                    <a:lstStyle/>
                    <a:p>
                      <a:pPr algn="l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Название болезни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Причины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Путь передачи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Симптомы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Профилактика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936">
                <a:tc>
                  <a:txBody>
                    <a:bodyPr/>
                    <a:lstStyle/>
                    <a:p>
                      <a:pPr algn="l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Туберкулез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Бактерия – палочка «Коха».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Воздушно – капельный. Бытовой: посуда, мочалка, дверная ручка и др.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Кашель с серой мокротой. Длительное,</a:t>
                      </a:r>
                      <a:r>
                        <a:rPr lang="ru-RU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 ежедневное, незначительное повышение температуры.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Ежегодное флюорографическое обследование.</a:t>
                      </a:r>
                      <a:r>
                        <a:rPr lang="ru-RU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Соблюдение личной гигиены. Профилактические прививки.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5350B-FE34-4E3C-80D8-54374F43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6" y="0"/>
            <a:ext cx="9199493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Болезни органов дыхания, их профилактика.</a:t>
            </a:r>
            <a:endParaRPr lang="ru-RU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4C4224D-3A15-4029-A895-40EC18FB7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09733"/>
              </p:ext>
            </p:extLst>
          </p:nvPr>
        </p:nvGraphicFramePr>
        <p:xfrm>
          <a:off x="463826" y="993568"/>
          <a:ext cx="10772152" cy="586443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65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0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1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4900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Название болезни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Причины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Путь передачи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Симптомы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Лечение</a:t>
                      </a:r>
                      <a:r>
                        <a:rPr lang="ru-RU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Профилактика.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9532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Рак легкого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Опухоль </a:t>
                      </a:r>
                      <a:r>
                        <a:rPr lang="ru-RU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на покровном эпителии, вследствие действия курения или канцерогенов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На ранних стадиях – никаких.</a:t>
                      </a:r>
                    </a:p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Позднее – упорный кашель с отхаркиванием</a:t>
                      </a:r>
                      <a:r>
                        <a:rPr lang="ru-RU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слизи, крови и кровавой мокроты. Боль в груди. Одышка. </a:t>
                      </a:r>
                    </a:p>
                    <a:p>
                      <a:r>
                        <a:rPr lang="ru-RU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Хрипы в легких. Охриплость голоса.</a:t>
                      </a:r>
                    </a:p>
                    <a:p>
                      <a:r>
                        <a:rPr lang="ru-RU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Потеря аппетита и/или веса.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Зависит от размеров и стадии, а также от общего состояния больного. Стандартные </a:t>
                      </a:r>
                      <a:r>
                        <a:rPr lang="ru-RU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методы – облучение, химиотерапия, операция.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Правильное питание (овощи, фрукты, витамины). Занятие спортом. Отказ от курения.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A1217-3821-4E6A-BD1C-8093F0D4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01" y="38946"/>
            <a:ext cx="10364451" cy="1596177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002060"/>
                </a:solidFill>
              </a:rPr>
              <a:t>Физминутка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FB62ED-CF49-4879-9093-6CA55A64EBF1}"/>
              </a:ext>
            </a:extLst>
          </p:cNvPr>
          <p:cNvSpPr/>
          <p:nvPr/>
        </p:nvSpPr>
        <p:spPr>
          <a:xfrm>
            <a:off x="462575" y="1802296"/>
            <a:ext cx="103644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</a:rPr>
              <a:t>-</a:t>
            </a:r>
            <a:r>
              <a:rPr lang="ru-RU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Если менее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14</a:t>
            </a:r>
            <a:r>
              <a:rPr lang="ru-RU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вдохов в минуту – замечательно. Вы прекрасно вентилируете легкие, делаете вашу дыхательную систему почти неуязвимой для возбудителей инфекции.</a:t>
            </a:r>
            <a:br>
              <a:rPr lang="ru-RU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ru-RU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-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14 до 20 </a:t>
            </a:r>
            <a:r>
              <a:rPr lang="ru-RU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вдохов - неплохо. Именно так дышит большинство практически здоровых людей, которые могут болеть гриппом или ОРВИ не более 2 раз в сезон.</a:t>
            </a:r>
            <a:br>
              <a:rPr lang="ru-RU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ru-RU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-Более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ru-RU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вдохов в минуту – это уже серьезный повод для беспокойства.</a:t>
            </a:r>
            <a:endParaRPr lang="ru-RU" sz="32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863640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909EC71-CE61-45C0-89A9-CBDFB3FC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66" y="71439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Выводы:</a:t>
            </a:r>
          </a:p>
        </p:txBody>
      </p:sp>
      <p:sp>
        <p:nvSpPr>
          <p:cNvPr id="33795" name="Содержимое 3">
            <a:extLst>
              <a:ext uri="{FF2B5EF4-FFF2-40B4-BE49-F238E27FC236}">
                <a16:creationId xmlns:a16="http://schemas.microsoft.com/office/drawing/2014/main" id="{B6B57BA7-0433-4362-8600-29762D0FF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081" y="1214439"/>
            <a:ext cx="4197074" cy="46640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Проветривание помещений.</a:t>
            </a:r>
          </a:p>
          <a:p>
            <a:pPr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жизни.</a:t>
            </a:r>
          </a:p>
          <a:p>
            <a:pPr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Закаливание.</a:t>
            </a:r>
          </a:p>
          <a:p>
            <a:pPr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krasvozduh.ru/wp-content/uploads/2017/07/Zakalivanie-organizma-.jpg">
            <a:extLst>
              <a:ext uri="{FF2B5EF4-FFF2-40B4-BE49-F238E27FC236}">
                <a16:creationId xmlns:a16="http://schemas.microsoft.com/office/drawing/2014/main" id="{A958B9BC-AB9B-4E1D-8201-E464C2A5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29" y="198783"/>
            <a:ext cx="4561440" cy="29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nyaclub.ru/wp-content/uploads/2015/03/%D0%97%D0%B0%D0%BA%D0%B0%D0%BB%D0%B8%D0%B2%D0%B0%D0%BD%D0%B8%D0%B5-%D0%B4%D0%B5%D1%82%D0%B5%D0%B9.jpg">
            <a:extLst>
              <a:ext uri="{FF2B5EF4-FFF2-40B4-BE49-F238E27FC236}">
                <a16:creationId xmlns:a16="http://schemas.microsoft.com/office/drawing/2014/main" id="{94EE2069-4AD8-4B16-A30C-8FD910F2C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87" y="1520689"/>
            <a:ext cx="2962011" cy="44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ademec.ru/upload/iblock/2fa/2fac0e7771a1aebaf13bc3a4b475553f.jpg">
            <a:extLst>
              <a:ext uri="{FF2B5EF4-FFF2-40B4-BE49-F238E27FC236}">
                <a16:creationId xmlns:a16="http://schemas.microsoft.com/office/drawing/2014/main" id="{466B58D7-C411-4090-8E7E-97F54EAD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29" y="3114260"/>
            <a:ext cx="4561440" cy="347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9DED49-DA55-448A-82D8-FB9705FB46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909353"/>
            <a:ext cx="10363826" cy="533242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  </a:t>
            </a:r>
            <a:r>
              <a:rPr lang="ru-RU" sz="4400" dirty="0">
                <a:latin typeface="Franklin Gothic Demi" panose="020B0703020102020204" pitchFamily="34" charset="0"/>
              </a:rPr>
              <a:t> </a:t>
            </a:r>
            <a:r>
              <a:rPr lang="ru-RU" sz="4400">
                <a:latin typeface="Franklin Gothic Demi" panose="020B0703020102020204" pitchFamily="34" charset="0"/>
              </a:rPr>
              <a:t> </a:t>
            </a:r>
            <a:r>
              <a:rPr lang="ru-RU" sz="5100">
                <a:latin typeface="Franklin Gothic Demi" panose="020B0703020102020204" pitchFamily="34" charset="0"/>
              </a:rPr>
              <a:t> «...</a:t>
            </a:r>
            <a:r>
              <a:rPr lang="ru-RU" sz="5100" dirty="0">
                <a:latin typeface="Franklin Gothic Demi" panose="020B0703020102020204" pitchFamily="34" charset="0"/>
              </a:rPr>
              <a:t>ваша бо­лезнь требует простого лекарства - воздуха. Побольше его и на­яву и во сне. Нужно насквозь продуть себя, омыть каждую клет­ку свою свежим воздухом. Есть на открытом воздухе. А спать непременно... Итак, начните принимать воздух в самых неогра­ниченных дозах. Научитесь дышать. Привыкайте относиться к воздуху, как к пище, пережевывайте его носоглоткой, ощущайте на вкус, на запах, наслаждайтесь им, как гурман... Пейте только проточный воздух... Держитесь в своей болезни политики от­крытых дверей».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699904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B552663-FDF4-4B34-AFE6-E02A7529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33" y="263026"/>
            <a:ext cx="10415933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Пребывание в плохо проветриваемом помещении.</a:t>
            </a:r>
          </a:p>
        </p:txBody>
      </p:sp>
      <p:sp>
        <p:nvSpPr>
          <p:cNvPr id="12291" name="Содержимое 3">
            <a:extLst>
              <a:ext uri="{FF2B5EF4-FFF2-40B4-BE49-F238E27FC236}">
                <a16:creationId xmlns:a16="http://schemas.microsoft.com/office/drawing/2014/main" id="{3D27862C-1D06-4C59-88E2-1D1085164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312" y="170483"/>
            <a:ext cx="11423374" cy="477043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работоспособность человека.</a:t>
            </a:r>
          </a:p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головную боль.</a:t>
            </a:r>
          </a:p>
        </p:txBody>
      </p:sp>
      <p:pic>
        <p:nvPicPr>
          <p:cNvPr id="12292" name="Picture 4" descr="C:\CNTCD1\PHOTO2\J0316792.JPG">
            <a:extLst>
              <a:ext uri="{FF2B5EF4-FFF2-40B4-BE49-F238E27FC236}">
                <a16:creationId xmlns:a16="http://schemas.microsoft.com/office/drawing/2014/main" id="{960B8E46-EBC6-4C72-9B36-CFADEE1564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4209" y="2646800"/>
            <a:ext cx="6188489" cy="4104665"/>
          </a:xfrm>
          <a:noFill/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CA57C-EEEE-40D5-9DAB-B3F3C7E4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7" y="274638"/>
            <a:ext cx="10588486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Пребывание в пыльном </a:t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помещении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.</a:t>
            </a:r>
          </a:p>
        </p:txBody>
      </p:sp>
      <p:sp>
        <p:nvSpPr>
          <p:cNvPr id="13315" name="Содержимое 2">
            <a:extLst>
              <a:ext uri="{FF2B5EF4-FFF2-40B4-BE49-F238E27FC236}">
                <a16:creationId xmlns:a16="http://schemas.microsoft.com/office/drawing/2014/main" id="{8DD64E4D-31EC-49EE-95FC-528B4DE9E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169" y="1784350"/>
            <a:ext cx="4743450" cy="507365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Содержащаяся в воздухе пыль, дым могут травмировать стенки легочных пузырьков и воздухоносных путей, затруднять газообмен.</a:t>
            </a:r>
          </a:p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пылинках оседают микробы и вирусы, которые могут стать причиной инфекционных заболеваний.</a:t>
            </a:r>
          </a:p>
        </p:txBody>
      </p:sp>
      <p:pic>
        <p:nvPicPr>
          <p:cNvPr id="13316" name="Picture 4" descr="C:\C&amp;M\CMGE07_D\альвеола.bmp">
            <a:extLst>
              <a:ext uri="{FF2B5EF4-FFF2-40B4-BE49-F238E27FC236}">
                <a16:creationId xmlns:a16="http://schemas.microsoft.com/office/drawing/2014/main" id="{439D938B-E9A2-4191-AE02-E6832E31EE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7192" y="4262409"/>
            <a:ext cx="2714625" cy="2571750"/>
          </a:xfrm>
          <a:noFill/>
        </p:spPr>
      </p:pic>
      <p:pic>
        <p:nvPicPr>
          <p:cNvPr id="13317" name="Picture 5" descr="C:\Documents and Settings\Пользователь\Мои документы\J0180775.JPG">
            <a:extLst>
              <a:ext uri="{FF2B5EF4-FFF2-40B4-BE49-F238E27FC236}">
                <a16:creationId xmlns:a16="http://schemas.microsoft.com/office/drawing/2014/main" id="{6A79C09D-659F-4C1E-B266-F2A940B7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17" y="1417638"/>
            <a:ext cx="5168349" cy="32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0395B57-3949-460A-883A-50B91A52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274638"/>
            <a:ext cx="10654748" cy="60833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              </a:t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               </a:t>
            </a: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        </a:t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«Болезни органов </a:t>
            </a:r>
            <a:b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дыхания».</a:t>
            </a:r>
            <a:b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4" descr="C:\C&amp;M\CMGE07_D\альвеола.bmp">
            <a:extLst>
              <a:ext uri="{FF2B5EF4-FFF2-40B4-BE49-F238E27FC236}">
                <a16:creationId xmlns:a16="http://schemas.microsoft.com/office/drawing/2014/main" id="{B508EFC3-FC56-4367-8317-AD191A12A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3500438"/>
            <a:ext cx="2714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651EB-CAD3-4D11-A3D4-087316F1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8712"/>
            <a:ext cx="10364451" cy="1596177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273D97-72A2-4404-A14D-29D9F9E6D2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677" y="1864889"/>
            <a:ext cx="11542643" cy="342410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Изучить возможные заболевания  органов дыхания;</a:t>
            </a:r>
          </a:p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Симптомы заболеваний</a:t>
            </a:r>
          </a:p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причины их возникновения; </a:t>
            </a:r>
          </a:p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меры профилактики этих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770906506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GBI_2A08_00A">
            <a:extLst>
              <a:ext uri="{FF2B5EF4-FFF2-40B4-BE49-F238E27FC236}">
                <a16:creationId xmlns:a16="http://schemas.microsoft.com/office/drawing/2014/main" id="{0CCC7307-4DED-423E-8BEA-E57939C0A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23825"/>
            <a:ext cx="7921625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5">
            <a:extLst>
              <a:ext uri="{FF2B5EF4-FFF2-40B4-BE49-F238E27FC236}">
                <a16:creationId xmlns:a16="http://schemas.microsoft.com/office/drawing/2014/main" id="{36A15C4D-3F02-4CFE-88E6-CB5B390EDA94}"/>
              </a:ext>
            </a:extLst>
          </p:cNvPr>
          <p:cNvSpPr>
            <a:spLocks noChangeArrowheads="1"/>
          </p:cNvSpPr>
          <p:nvPr/>
        </p:nvSpPr>
        <p:spPr bwMode="auto">
          <a:xfrm rot="2136372">
            <a:off x="3690939" y="1677988"/>
            <a:ext cx="719137" cy="1008062"/>
          </a:xfrm>
          <a:custGeom>
            <a:avLst/>
            <a:gdLst>
              <a:gd name="T0" fmla="*/ 13774703 w 21600"/>
              <a:gd name="T1" fmla="*/ 0 h 21600"/>
              <a:gd name="T2" fmla="*/ 13774703 w 21600"/>
              <a:gd name="T3" fmla="*/ 26480669 h 21600"/>
              <a:gd name="T4" fmla="*/ 2766680 w 21600"/>
              <a:gd name="T5" fmla="*/ 47045787 h 21600"/>
              <a:gd name="T6" fmla="*/ 23942501 w 21600"/>
              <a:gd name="T7" fmla="*/ 1324033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37 h 21600"/>
              <a:gd name="T14" fmla="*/ 17915 w 21600"/>
              <a:gd name="T15" fmla="*/ 85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637"/>
                </a:lnTo>
                <a:cubicBezTo>
                  <a:pt x="5564" y="3637"/>
                  <a:pt x="0" y="7452"/>
                  <a:pt x="0" y="12158"/>
                </a:cubicBezTo>
                <a:lnTo>
                  <a:pt x="0" y="21600"/>
                </a:lnTo>
                <a:lnTo>
                  <a:pt x="4992" y="21600"/>
                </a:lnTo>
                <a:lnTo>
                  <a:pt x="4992" y="12158"/>
                </a:lnTo>
                <a:cubicBezTo>
                  <a:pt x="4992" y="10149"/>
                  <a:pt x="8321" y="8521"/>
                  <a:pt x="12427" y="8521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6">
            <a:extLst>
              <a:ext uri="{FF2B5EF4-FFF2-40B4-BE49-F238E27FC236}">
                <a16:creationId xmlns:a16="http://schemas.microsoft.com/office/drawing/2014/main" id="{D3B59282-DC5B-4497-90EA-14771493E722}"/>
              </a:ext>
            </a:extLst>
          </p:cNvPr>
          <p:cNvSpPr>
            <a:spLocks noChangeArrowheads="1"/>
          </p:cNvSpPr>
          <p:nvPr/>
        </p:nvSpPr>
        <p:spPr bwMode="auto">
          <a:xfrm rot="4022777">
            <a:off x="5449095" y="1843882"/>
            <a:ext cx="687387" cy="1060450"/>
          </a:xfrm>
          <a:custGeom>
            <a:avLst/>
            <a:gdLst>
              <a:gd name="T0" fmla="*/ 12585229 w 21600"/>
              <a:gd name="T1" fmla="*/ 0 h 21600"/>
              <a:gd name="T2" fmla="*/ 12585229 w 21600"/>
              <a:gd name="T3" fmla="*/ 29304554 h 21600"/>
              <a:gd name="T4" fmla="*/ 2527770 w 21600"/>
              <a:gd name="T5" fmla="*/ 52062695 h 21600"/>
              <a:gd name="T6" fmla="*/ 21875041 w 21600"/>
              <a:gd name="T7" fmla="*/ 1465227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37 h 21600"/>
              <a:gd name="T14" fmla="*/ 17915 w 21600"/>
              <a:gd name="T15" fmla="*/ 85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637"/>
                </a:lnTo>
                <a:cubicBezTo>
                  <a:pt x="5564" y="3637"/>
                  <a:pt x="0" y="7452"/>
                  <a:pt x="0" y="12158"/>
                </a:cubicBezTo>
                <a:lnTo>
                  <a:pt x="0" y="21600"/>
                </a:lnTo>
                <a:lnTo>
                  <a:pt x="4992" y="21600"/>
                </a:lnTo>
                <a:lnTo>
                  <a:pt x="4992" y="12158"/>
                </a:lnTo>
                <a:cubicBezTo>
                  <a:pt x="4992" y="10149"/>
                  <a:pt x="8321" y="8521"/>
                  <a:pt x="12427" y="8521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7">
            <a:extLst>
              <a:ext uri="{FF2B5EF4-FFF2-40B4-BE49-F238E27FC236}">
                <a16:creationId xmlns:a16="http://schemas.microsoft.com/office/drawing/2014/main" id="{446FFBC0-9845-44A9-B29A-5678CD94996F}"/>
              </a:ext>
            </a:extLst>
          </p:cNvPr>
          <p:cNvSpPr>
            <a:spLocks noChangeArrowheads="1"/>
          </p:cNvSpPr>
          <p:nvPr/>
        </p:nvSpPr>
        <p:spPr bwMode="auto">
          <a:xfrm rot="1773626">
            <a:off x="3792539" y="3284538"/>
            <a:ext cx="687387" cy="1060450"/>
          </a:xfrm>
          <a:custGeom>
            <a:avLst/>
            <a:gdLst>
              <a:gd name="T0" fmla="*/ 12585229 w 21600"/>
              <a:gd name="T1" fmla="*/ 0 h 21600"/>
              <a:gd name="T2" fmla="*/ 12585229 w 21600"/>
              <a:gd name="T3" fmla="*/ 29304554 h 21600"/>
              <a:gd name="T4" fmla="*/ 2527770 w 21600"/>
              <a:gd name="T5" fmla="*/ 52062695 h 21600"/>
              <a:gd name="T6" fmla="*/ 21875041 w 21600"/>
              <a:gd name="T7" fmla="*/ 1465227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37 h 21600"/>
              <a:gd name="T14" fmla="*/ 17915 w 21600"/>
              <a:gd name="T15" fmla="*/ 85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637"/>
                </a:lnTo>
                <a:cubicBezTo>
                  <a:pt x="5564" y="3637"/>
                  <a:pt x="0" y="7452"/>
                  <a:pt x="0" y="12158"/>
                </a:cubicBezTo>
                <a:lnTo>
                  <a:pt x="0" y="21600"/>
                </a:lnTo>
                <a:lnTo>
                  <a:pt x="4992" y="21600"/>
                </a:lnTo>
                <a:lnTo>
                  <a:pt x="4992" y="12158"/>
                </a:lnTo>
                <a:cubicBezTo>
                  <a:pt x="4992" y="10149"/>
                  <a:pt x="8321" y="8521"/>
                  <a:pt x="12427" y="8521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8">
            <a:extLst>
              <a:ext uri="{FF2B5EF4-FFF2-40B4-BE49-F238E27FC236}">
                <a16:creationId xmlns:a16="http://schemas.microsoft.com/office/drawing/2014/main" id="{6097E173-AF53-40CD-8F46-9D44502787B4}"/>
              </a:ext>
            </a:extLst>
          </p:cNvPr>
          <p:cNvSpPr>
            <a:spLocks noChangeArrowheads="1"/>
          </p:cNvSpPr>
          <p:nvPr/>
        </p:nvSpPr>
        <p:spPr bwMode="auto">
          <a:xfrm rot="3909286">
            <a:off x="6719095" y="3434557"/>
            <a:ext cx="976312" cy="358775"/>
          </a:xfrm>
          <a:prstGeom prst="rightArrow">
            <a:avLst>
              <a:gd name="adj1" fmla="val 50000"/>
              <a:gd name="adj2" fmla="val 680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3" name="AutoShape 9">
            <a:extLst>
              <a:ext uri="{FF2B5EF4-FFF2-40B4-BE49-F238E27FC236}">
                <a16:creationId xmlns:a16="http://schemas.microsoft.com/office/drawing/2014/main" id="{57589399-828F-4DB5-AA2B-649A5359C24F}"/>
              </a:ext>
            </a:extLst>
          </p:cNvPr>
          <p:cNvSpPr>
            <a:spLocks noChangeArrowheads="1"/>
          </p:cNvSpPr>
          <p:nvPr/>
        </p:nvSpPr>
        <p:spPr bwMode="auto">
          <a:xfrm rot="4367209">
            <a:off x="7155657" y="4745832"/>
            <a:ext cx="976312" cy="358775"/>
          </a:xfrm>
          <a:prstGeom prst="rightArrow">
            <a:avLst>
              <a:gd name="adj1" fmla="val 50000"/>
              <a:gd name="adj2" fmla="val 680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7835" name="Text Box 11">
            <a:extLst>
              <a:ext uri="{FF2B5EF4-FFF2-40B4-BE49-F238E27FC236}">
                <a16:creationId xmlns:a16="http://schemas.microsoft.com/office/drawing/2014/main" id="{EAA785BA-AEF4-4F9E-B78F-9E3B91B70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5589589"/>
            <a:ext cx="481715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Дыхательные пути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799BC8-A193-4102-99F6-278C5F0DCE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01913" y="366013"/>
            <a:ext cx="5393948" cy="58095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Грипп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 легких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ОРЗ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Бронхит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Плеврит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Бронхиальная астма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пневмония 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Трахеит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ОРВИ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92437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08666-846F-48D9-A6D9-DA630AE6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Задания  группам.</a:t>
            </a:r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A2A9B0BF-9D77-4D95-A4D8-1DEAB190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253" y="1923146"/>
            <a:ext cx="7355582" cy="3424107"/>
          </a:xfrm>
        </p:spPr>
        <p:txBody>
          <a:bodyPr>
            <a:normAutofit/>
          </a:bodyPr>
          <a:lstStyle/>
          <a:p>
            <a:endParaRPr lang="ru-RU" altLang="ru-RU" dirty="0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 вариант – грипп</a:t>
            </a:r>
          </a:p>
          <a:p>
            <a:pPr marL="0" indent="0"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вариант –туберкулез </a:t>
            </a:r>
          </a:p>
          <a:p>
            <a:pPr marL="0" indent="0"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 вариант – рак легких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73FDB-4DD4-4E57-8AC3-3C17C6FB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подготовки сообщений.</a:t>
            </a:r>
          </a:p>
        </p:txBody>
      </p:sp>
      <p:sp>
        <p:nvSpPr>
          <p:cNvPr id="16387" name="Содержимое 2">
            <a:extLst>
              <a:ext uri="{FF2B5EF4-FFF2-40B4-BE49-F238E27FC236}">
                <a16:creationId xmlns:a16="http://schemas.microsoft.com/office/drawing/2014/main" id="{31F0E910-2897-4D53-8E9A-73EB2DDE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2" y="2035789"/>
            <a:ext cx="11278227" cy="3424107"/>
          </a:xfrm>
        </p:spPr>
        <p:txBody>
          <a:bodyPr>
            <a:normAutofit fontScale="92500" lnSpcReduction="10000"/>
          </a:bodyPr>
          <a:lstStyle/>
          <a:p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болезни.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возникновения.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передачи (если имеется).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Симптомы, по которым можно определить болезнь.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Профилактика.</a:t>
            </a:r>
          </a:p>
          <a:p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3147fe7-8176-408f-93bd-a8e2f3df8503">64X2PM5VDV2E-154-568</_dlc_DocId>
    <_dlc_DocIdUrl xmlns="f3147fe7-8176-408f-93bd-a8e2f3df8503">
      <Url>http://www.eduportal44.ru/Okt/_layouts/15/DocIdRedir.aspx?ID=64X2PM5VDV2E-154-568</Url>
      <Description>64X2PM5VDV2E-154-568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5590B4D5E949459A146CDE48B5CC2E" ma:contentTypeVersion="0" ma:contentTypeDescription="Создание документа." ma:contentTypeScope="" ma:versionID="6ed44e2c2291ac397b2faeb42f4dc13f">
  <xsd:schema xmlns:xsd="http://www.w3.org/2001/XMLSchema" xmlns:xs="http://www.w3.org/2001/XMLSchema" xmlns:p="http://schemas.microsoft.com/office/2006/metadata/properties" xmlns:ns2="f3147fe7-8176-408f-93bd-a8e2f3df8503" targetNamespace="http://schemas.microsoft.com/office/2006/metadata/properties" ma:root="true" ma:fieldsID="cc39972692533422d5f8f22526dced21" ns2:_="">
    <xsd:import namespace="f3147fe7-8176-408f-93bd-a8e2f3df85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47fe7-8176-408f-93bd-a8e2f3df850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18DCC8-441C-46D6-AA2A-48A3AFEA75BF}"/>
</file>

<file path=customXml/itemProps2.xml><?xml version="1.0" encoding="utf-8"?>
<ds:datastoreItem xmlns:ds="http://schemas.openxmlformats.org/officeDocument/2006/customXml" ds:itemID="{F6E65DC9-80E8-4B30-A9B6-2F7901EBAD47}"/>
</file>

<file path=customXml/itemProps3.xml><?xml version="1.0" encoding="utf-8"?>
<ds:datastoreItem xmlns:ds="http://schemas.openxmlformats.org/officeDocument/2006/customXml" ds:itemID="{9D4E156B-5563-41EF-AA7A-48038581FB56}"/>
</file>

<file path=customXml/itemProps4.xml><?xml version="1.0" encoding="utf-8"?>
<ds:datastoreItem xmlns:ds="http://schemas.openxmlformats.org/officeDocument/2006/customXml" ds:itemID="{5A731034-6504-4757-894B-0EF3D9907618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152</TotalTime>
  <Words>411</Words>
  <Application>Microsoft Office PowerPoint</Application>
  <PresentationFormat>Широкоэкранный</PresentationFormat>
  <Paragraphs>136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Franklin Gothic Demi</vt:lpstr>
      <vt:lpstr>Times New Roman</vt:lpstr>
      <vt:lpstr>Tw Cen MT</vt:lpstr>
      <vt:lpstr>Wingdings 2</vt:lpstr>
      <vt:lpstr>Капля</vt:lpstr>
      <vt:lpstr>Воздушная среда жилых помещений, характерные особенности.</vt:lpstr>
      <vt:lpstr>Пребывание в плохо проветриваемом помещении.</vt:lpstr>
      <vt:lpstr>Пребывание в пыльном  помещении.</vt:lpstr>
      <vt:lpstr>                              Тема урока:           «Болезни органов                                               дыхания».  </vt:lpstr>
      <vt:lpstr>Задачи урока</vt:lpstr>
      <vt:lpstr>Презентация PowerPoint</vt:lpstr>
      <vt:lpstr>Презентация PowerPoint</vt:lpstr>
      <vt:lpstr>Задания  группам.</vt:lpstr>
      <vt:lpstr>План подготовки сообщений.</vt:lpstr>
      <vt:lpstr>Болезни органов дыхания, их профилактика.</vt:lpstr>
      <vt:lpstr>Болезни органов дыхания, их профилактика</vt:lpstr>
      <vt:lpstr>Болезни органов дыхания, их профилактика.</vt:lpstr>
      <vt:lpstr>Физминутка</vt:lpstr>
      <vt:lpstr>                 Выводы: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Воздушная среда жилых помещений, характерные особенности.</dc:title>
  <dc:creator>Дарья Боровикина</dc:creator>
  <cp:lastModifiedBy>Дарья Боровикина</cp:lastModifiedBy>
  <cp:revision>11</cp:revision>
  <dcterms:created xsi:type="dcterms:W3CDTF">2018-12-01T17:37:56Z</dcterms:created>
  <dcterms:modified xsi:type="dcterms:W3CDTF">2018-12-04T19:26:53Z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0x010100D55590B4D5E949459A146CDE48B5CC2E</vt:lpwstr>
  </property>
  <property fmtid="{D5CDD505-2E9C-101B-9397-08002B2CF9AE}" pid="3" name="_dlc_DocIdItemGuid">
    <vt:lpwstr>3b28d2bf-f48e-49e8-9345-d2f62b083871</vt:lpwstr>
  </property>
</Properties>
</file>