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0" r:id="rId4"/>
    <p:sldId id="273" r:id="rId5"/>
    <p:sldId id="274" r:id="rId6"/>
    <p:sldId id="271" r:id="rId7"/>
    <p:sldId id="275" r:id="rId8"/>
    <p:sldId id="278" r:id="rId9"/>
    <p:sldId id="280" r:id="rId10"/>
    <p:sldId id="277" r:id="rId11"/>
    <p:sldId id="279" r:id="rId12"/>
    <p:sldId id="281" r:id="rId13"/>
    <p:sldId id="284" r:id="rId14"/>
    <p:sldId id="282" r:id="rId15"/>
    <p:sldId id="283" r:id="rId16"/>
    <p:sldId id="285" r:id="rId17"/>
    <p:sldId id="286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8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pic>
        <p:nvPicPr>
          <p:cNvPr id="5" name="Содержимое 5" descr="29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22866"/>
            <a:ext cx="5256584" cy="347427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Bookman Old Style" pitchFamily="18" charset="0"/>
              </a:rPr>
              <a:t>Хлебные крошки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блокадного Ленинграда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472514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 smtClean="0">
                <a:latin typeface="Consolas" pitchFamily="49" charset="0"/>
                <a:cs typeface="Consolas" pitchFamily="49" charset="0"/>
              </a:rPr>
              <a:t>Работу выполнила:</a:t>
            </a:r>
          </a:p>
          <a:p>
            <a:r>
              <a:rPr lang="ru-RU" sz="1600" b="1" i="1" dirty="0" smtClean="0">
                <a:latin typeface="Consolas" pitchFamily="49" charset="0"/>
                <a:cs typeface="Consolas" pitchFamily="49" charset="0"/>
              </a:rPr>
              <a:t>Новоселова Татьяна,</a:t>
            </a:r>
          </a:p>
          <a:p>
            <a:r>
              <a:rPr lang="ru-RU" sz="1600" b="1" i="1" dirty="0" smtClean="0">
                <a:latin typeface="Consolas" pitchFamily="49" charset="0"/>
                <a:cs typeface="Consolas" pitchFamily="49" charset="0"/>
              </a:rPr>
              <a:t>ученица 7-б класса</a:t>
            </a:r>
          </a:p>
          <a:p>
            <a:r>
              <a:rPr lang="ru-RU" sz="1600" b="1" i="1" dirty="0" smtClean="0">
                <a:latin typeface="Consolas" pitchFamily="49" charset="0"/>
                <a:cs typeface="Consolas" pitchFamily="49" charset="0"/>
              </a:rPr>
              <a:t>Руководитель: Герасимова И.В., классный руководитель</a:t>
            </a:r>
            <a:endParaRPr lang="ru-RU" sz="1600" b="1" i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416824" cy="122413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latin typeface="Bookman Old Style" pitchFamily="18" charset="0"/>
              </a:rPr>
              <a:t>Когда была получена первая партия белковых дрожжей, их в первую очередь испытали в одной из больниц для лечения дистрофии и получили хорошие результаты. В детской больнице им. Г. И. </a:t>
            </a:r>
            <a:r>
              <a:rPr lang="ru-RU" sz="2400" i="1" dirty="0" err="1" smtClean="0">
                <a:latin typeface="Bookman Old Style" pitchFamily="18" charset="0"/>
              </a:rPr>
              <a:t>Турнера</a:t>
            </a:r>
            <a:r>
              <a:rPr lang="ru-RU" sz="2400" i="1" dirty="0" smtClean="0">
                <a:latin typeface="Bookman Old Style" pitchFamily="18" charset="0"/>
              </a:rPr>
              <a:t> даже после одного приема 50 граммов белковых дрожжей дети быстро освобождались от избытка воды в организме, и состояние их улучшалось, ребятишки просто оживали на глазах. Затем дрожжи стали применять для лечения во всех больницах и госпиталях города. </a:t>
            </a:r>
            <a:endParaRPr lang="ru-RU" sz="24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720" t="19850" r="42252" b="40733"/>
          <a:stretch>
            <a:fillRect/>
          </a:stretch>
        </p:blipFill>
        <p:spPr bwMode="auto">
          <a:xfrm>
            <a:off x="971600" y="548680"/>
            <a:ext cx="75608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624736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i="1" dirty="0" smtClean="0">
                <a:latin typeface="Bookman Old Style" pitchFamily="18" charset="0"/>
              </a:rPr>
              <a:t>Дорога Жизни</a:t>
            </a:r>
          </a:p>
        </p:txBody>
      </p:sp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6624736" cy="48350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1556792"/>
            <a:ext cx="720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Bookman Old Style" pitchFamily="18" charset="0"/>
              </a:rPr>
              <a:t>Дорогой жизни шел к нам хлеб,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Bookman Old Style" pitchFamily="18" charset="0"/>
              </a:rPr>
              <a:t>Дорогой дружбы многих к многим.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Bookman Old Style" pitchFamily="18" charset="0"/>
              </a:rPr>
              <a:t>Еще не знают на земле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Bookman Old Style" pitchFamily="18" charset="0"/>
              </a:rPr>
              <a:t>Страшней и радостней дороги.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2" descr="C:\Users\Александр\Pictures\Безымянный.jpg"/>
          <p:cNvPicPr>
            <a:picLocks noChangeAspect="1" noChangeArrowheads="1"/>
          </p:cNvPicPr>
          <p:nvPr/>
        </p:nvPicPr>
        <p:blipFill>
          <a:blip r:embed="rId3" cstate="print"/>
          <a:srcRect t="20600"/>
          <a:stretch>
            <a:fillRect/>
          </a:stretch>
        </p:blipFill>
        <p:spPr bwMode="auto">
          <a:xfrm>
            <a:off x="1187624" y="692696"/>
            <a:ext cx="5904656" cy="349872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59632" y="4221088"/>
            <a:ext cx="7128792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Сквозь сто смертей тогда полуторки неслись,</a:t>
            </a:r>
            <a:b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Сто раз на них обрушивалось небо,</a:t>
            </a:r>
            <a:b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Но слово «хлеб» равнялось слову «жизнь»,</a:t>
            </a:r>
            <a:b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А если жизнь, то значит и победа.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Содержимое 3" descr="show_image_NpAdvSinglePhoto.php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043608" y="1268760"/>
            <a:ext cx="3827324" cy="45259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11960" y="682825"/>
            <a:ext cx="439248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…О, мы познали в декабре —</a:t>
            </a:r>
            <a:endParaRPr kumimoji="0" lang="ru-RU" sz="2000" i="1" u="none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 зря «священным даром» назван </a:t>
            </a:r>
            <a:endParaRPr kumimoji="0" lang="ru-RU" sz="2000" i="1" u="none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обычный хлеб, и тяжкий грех – </a:t>
            </a:r>
            <a:endParaRPr kumimoji="0" lang="ru-RU" sz="2000" i="1" u="none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хотя бы крошку бросить наземь: </a:t>
            </a:r>
            <a:endParaRPr kumimoji="0" lang="ru-RU" sz="2000" i="1" u="none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таким людским страданьем он, </a:t>
            </a:r>
            <a:endParaRPr kumimoji="0" lang="ru-RU" sz="2000" i="1" u="none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такой большой любовью братской </a:t>
            </a:r>
            <a:endParaRPr kumimoji="0" lang="ru-RU" sz="2000" i="1" u="none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нас отныне освящен, </a:t>
            </a:r>
            <a:endParaRPr kumimoji="0" lang="ru-RU" sz="2000" i="1" u="none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наш хлеб насущный, ленинградский… </a:t>
            </a:r>
            <a:endParaRPr kumimoji="0" lang="ru-RU" sz="2000" i="1" u="none" strike="noStrike" cap="none" normalizeH="0" baseline="0" dirty="0" smtClean="0">
              <a:ln>
                <a:noFill/>
              </a:ln>
              <a:latin typeface="Bookman Old Style" pitchFamily="18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7416824" cy="1296144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15616" y="548680"/>
            <a:ext cx="7272808" cy="1584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27 января 1944 г. в результате </a:t>
            </a:r>
            <a:r>
              <a:rPr kumimoji="0" lang="ru-RU" sz="2800" i="1" u="none" strike="noStrike" kern="1200" cap="none" spc="0" normalizeH="0" baseline="0" noProof="0" dirty="0" err="1" smtClean="0">
                <a:ln w="11430"/>
                <a:solidFill>
                  <a:schemeClr val="tx1"/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Ленинградско-Новгородской</a:t>
            </a:r>
            <a:r>
              <a:rPr kumimoji="0" lang="ru-RU" sz="2800" i="1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Bookman Old Style" pitchFamily="18" charset="0"/>
                <a:ea typeface="+mj-ea"/>
                <a:cs typeface="+mj-cs"/>
              </a:rPr>
              <a:t> операции блокада была снята </a:t>
            </a:r>
            <a: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682" t="19263" r="43266" b="40724"/>
          <a:stretch>
            <a:fillRect/>
          </a:stretch>
        </p:blipFill>
        <p:spPr bwMode="auto">
          <a:xfrm>
            <a:off x="1187624" y="2204864"/>
            <a:ext cx="71287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7416824" cy="129614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endParaRPr lang="ru-RU" sz="4000" i="1" dirty="0">
              <a:latin typeface="Bookman Old Style" pitchFamily="18" charset="0"/>
            </a:endParaRPr>
          </a:p>
        </p:txBody>
      </p:sp>
      <p:pic>
        <p:nvPicPr>
          <p:cNvPr id="8" name="Picture 2" descr="C:\Users\Слава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568" y="0"/>
            <a:ext cx="9310568" cy="6858000"/>
          </a:xfrm>
          <a:prstGeom prst="rect">
            <a:avLst/>
          </a:prstGeom>
          <a:noFill/>
        </p:spPr>
      </p:pic>
      <p:pic>
        <p:nvPicPr>
          <p:cNvPr id="34821" name="Picture 5" descr="https://sun9-8.userapi.com/impg/T7s8hUp6XVYYDyKYSWFqM-Xavu8znTrZepe_4w/vHY3-xo8S38.jpg?size=801x1080&amp;quality=96&amp;sign=b47e3f7d1fe773cd958467de9345042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2808312" cy="378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3" name="Picture 7" descr="https://sun9-42.userapi.com/impg/Ex3FxGyDNPgNsiNk5u30bYbQO9QtuVkK1fJ09g/E0B5tWvd1-U.jpg?size=810x1080&amp;quality=96&amp;sign=b755907a605b198005b8e39bb875b48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2440168" cy="325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5" name="Picture 9" descr="https://sun9-22.userapi.com/impg/Ez_QGYpSWxBA-PbEFg24_flpYMu6uTeAvTLHXA/THVf8hwaaU4.jpg?size=640x467&amp;quality=96&amp;sign=eff732454726710593af885220e4876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924944"/>
            <a:ext cx="384865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t="23366"/>
          <a:stretch>
            <a:fillRect/>
          </a:stretch>
        </p:blipFill>
        <p:spPr bwMode="auto">
          <a:xfrm>
            <a:off x="1043608" y="764704"/>
            <a:ext cx="338437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15"/>
          <p:cNvPicPr>
            <a:picLocks/>
          </p:cNvPicPr>
          <p:nvPr/>
        </p:nvPicPr>
        <p:blipFill>
          <a:blip r:embed="rId4" cstate="print"/>
          <a:srcRect l="7162" t="25212" r="44989" b="51275"/>
          <a:stretch>
            <a:fillRect/>
          </a:stretch>
        </p:blipFill>
        <p:spPr bwMode="auto">
          <a:xfrm>
            <a:off x="3923928" y="3284984"/>
            <a:ext cx="453760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pic>
        <p:nvPicPr>
          <p:cNvPr id="5" name="Содержимое 5" descr="29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068960"/>
            <a:ext cx="3927952" cy="259613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5544616" cy="208823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Bookman Old Style" pitchFamily="18" charset="0"/>
              </a:rPr>
              <a:t>Спасибо за внимание</a:t>
            </a:r>
            <a:endParaRPr lang="ru-RU" sz="36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pic>
        <p:nvPicPr>
          <p:cNvPr id="5" name="Содержимое 5" descr="29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65644"/>
            <a:ext cx="5040560" cy="33314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Bookman Old Style" pitchFamily="18" charset="0"/>
              </a:rPr>
              <a:t>Цель: узнать, каким был блокадный хлеб и что он значил для ленинградцев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7056784" cy="1368152"/>
          </a:xfrm>
        </p:spPr>
        <p:txBody>
          <a:bodyPr>
            <a:noAutofit/>
          </a:bodyPr>
          <a:lstStyle/>
          <a:p>
            <a:pPr algn="l"/>
            <a:r>
              <a:rPr lang="ru-RU" sz="3200" i="1" dirty="0" smtClean="0">
                <a:latin typeface="Bookman Old Style" pitchFamily="18" charset="0"/>
              </a:rPr>
              <a:t/>
            </a:r>
            <a:br>
              <a:rPr lang="ru-RU" sz="3200" i="1" dirty="0" smtClean="0">
                <a:latin typeface="Bookman Old Style" pitchFamily="18" charset="0"/>
              </a:rPr>
            </a:br>
            <a:r>
              <a:rPr lang="ru-RU" sz="3200" i="1" dirty="0" smtClean="0">
                <a:latin typeface="Bookman Old Style" pitchFamily="18" charset="0"/>
              </a:rPr>
              <a:t/>
            </a:r>
            <a:br>
              <a:rPr lang="ru-RU" sz="3200" i="1" dirty="0" smtClean="0">
                <a:latin typeface="Bookman Old Style" pitchFamily="18" charset="0"/>
              </a:rPr>
            </a:br>
            <a:r>
              <a:rPr lang="ru-RU" sz="3200" i="1" dirty="0" smtClean="0">
                <a:latin typeface="Bookman Old Style" pitchFamily="18" charset="0"/>
              </a:rPr>
              <a:t/>
            </a:r>
            <a:br>
              <a:rPr lang="ru-RU" sz="3200" i="1" dirty="0" smtClean="0">
                <a:latin typeface="Bookman Old Style" pitchFamily="18" charset="0"/>
              </a:rPr>
            </a:br>
            <a:r>
              <a:rPr lang="ru-RU" sz="3200" i="1" dirty="0" smtClean="0">
                <a:latin typeface="Bookman Old Style" pitchFamily="18" charset="0"/>
              </a:rPr>
              <a:t>Блокада Ленинграда - один из тяжелейших периодов, который когда-либо пришлось пережить городу. 900 дней и ночей люди держались мужественно и благородно. </a:t>
            </a:r>
            <a:br>
              <a:rPr lang="ru-RU" sz="3200" i="1" dirty="0" smtClean="0">
                <a:latin typeface="Bookman Old Style" pitchFamily="18" charset="0"/>
              </a:rPr>
            </a:br>
            <a:r>
              <a:rPr lang="ru-RU" sz="3200" i="1" dirty="0" smtClean="0">
                <a:latin typeface="Bookman Old Style" pitchFamily="18" charset="0"/>
              </a:rPr>
              <a:t>Суровая блокада города началась 8 сентября 1941 года.</a:t>
            </a:r>
            <a:endParaRPr lang="ru-RU" sz="32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76056" y="692696"/>
            <a:ext cx="3312368" cy="1800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i="1" dirty="0" smtClean="0">
                <a:latin typeface="Bookman Old Style" pitchFamily="18" charset="0"/>
              </a:rPr>
              <a:t/>
            </a:r>
            <a:br>
              <a:rPr lang="ru-RU" sz="28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>Жителям города пришлось многое преодолеть. Главная цель была – выжить. Продовольствия в городе катастрофически не хватало, так как немецкие войска уничтожили </a:t>
            </a:r>
            <a:r>
              <a:rPr lang="ru-RU" sz="2200" i="1" dirty="0" err="1" smtClean="0">
                <a:latin typeface="Bookman Old Style" pitchFamily="18" charset="0"/>
              </a:rPr>
              <a:t>Бадаевские</a:t>
            </a:r>
            <a:r>
              <a:rPr lang="ru-RU" sz="2200" i="1" dirty="0" smtClean="0">
                <a:latin typeface="Bookman Old Style" pitchFamily="18" charset="0"/>
              </a:rPr>
              <a:t> продовольственные склады, обеспечивающие не только город, но и часть армии.  В городе начался голод. </a:t>
            </a:r>
            <a:endParaRPr lang="ru-RU" sz="2200" i="1" dirty="0">
              <a:latin typeface="Bookman Old Style" pitchFamily="18" charset="0"/>
            </a:endParaRPr>
          </a:p>
        </p:txBody>
      </p:sp>
      <p:pic>
        <p:nvPicPr>
          <p:cNvPr id="6" name="Содержимое 3" descr="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4780548" cy="452596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42484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>12 сентября 1941 года:</a:t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u="sng" dirty="0" smtClean="0">
                <a:latin typeface="Bookman Old Style" pitchFamily="18" charset="0"/>
              </a:rPr>
              <a:t/>
            </a:r>
            <a:br>
              <a:rPr lang="ru-RU" sz="2200" i="1" u="sng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>хлеб, крупа и мясо на 30-35 суток,</a:t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> </a:t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>жиров на 45 суток,</a:t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/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>крупа и макароны — на 30 суток, </a:t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> </a:t>
            </a:r>
            <a:br>
              <a:rPr lang="ru-RU" sz="2200" i="1" dirty="0" smtClean="0">
                <a:latin typeface="Bookman Old Style" pitchFamily="18" charset="0"/>
              </a:rPr>
            </a:br>
            <a:r>
              <a:rPr lang="ru-RU" sz="2200" i="1" dirty="0" smtClean="0">
                <a:latin typeface="Bookman Old Style" pitchFamily="18" charset="0"/>
              </a:rPr>
              <a:t>сахара и кондитерских изделий на 60 суток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4624" t="21246" r="43174" b="42165"/>
          <a:stretch>
            <a:fillRect/>
          </a:stretch>
        </p:blipFill>
        <p:spPr bwMode="auto">
          <a:xfrm>
            <a:off x="4860032" y="836712"/>
            <a:ext cx="35181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344816" cy="11521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i="1" dirty="0" smtClean="0">
                <a:latin typeface="Bookman Old Style" pitchFamily="18" charset="0"/>
              </a:rPr>
              <a:t/>
            </a:r>
            <a:br>
              <a:rPr lang="ru-RU" sz="3100" i="1" dirty="0" smtClean="0">
                <a:latin typeface="Bookman Old Style" pitchFamily="18" charset="0"/>
              </a:rPr>
            </a:br>
            <a:r>
              <a:rPr lang="ru-RU" sz="3100" i="1" dirty="0" smtClean="0">
                <a:latin typeface="Bookman Old Style" pitchFamily="18" charset="0"/>
              </a:rPr>
              <a:t/>
            </a:r>
            <a:br>
              <a:rPr lang="ru-RU" sz="3100" i="1" dirty="0" smtClean="0">
                <a:latin typeface="Bookman Old Style" pitchFamily="18" charset="0"/>
              </a:rPr>
            </a:br>
            <a:r>
              <a:rPr lang="ru-RU" sz="3100" i="1" dirty="0" smtClean="0">
                <a:latin typeface="Bookman Old Style" pitchFamily="18" charset="0"/>
              </a:rPr>
              <a:t/>
            </a:r>
            <a:br>
              <a:rPr lang="ru-RU" sz="3100" i="1" dirty="0" smtClean="0">
                <a:latin typeface="Bookman Old Style" pitchFamily="18" charset="0"/>
              </a:rPr>
            </a:br>
            <a:r>
              <a:rPr lang="ru-RU" sz="3100" i="1" dirty="0" smtClean="0">
                <a:latin typeface="Bookman Old Style" pitchFamily="18" charset="0"/>
              </a:rPr>
              <a:t/>
            </a:r>
            <a:br>
              <a:rPr lang="ru-RU" sz="3100" i="1" dirty="0" smtClean="0">
                <a:latin typeface="Bookman Old Style" pitchFamily="18" charset="0"/>
              </a:rPr>
            </a:br>
            <a:r>
              <a:rPr lang="ru-RU" sz="3100" i="1" dirty="0" smtClean="0">
                <a:latin typeface="Bookman Old Style" pitchFamily="18" charset="0"/>
              </a:rPr>
              <a:t/>
            </a:r>
            <a:br>
              <a:rPr lang="ru-RU" sz="3100" i="1" dirty="0" smtClean="0">
                <a:latin typeface="Bookman Old Style" pitchFamily="18" charset="0"/>
              </a:rPr>
            </a:br>
            <a:r>
              <a:rPr lang="ru-RU" sz="3100" i="1" dirty="0" smtClean="0">
                <a:latin typeface="Bookman Old Style" pitchFamily="18" charset="0"/>
              </a:rPr>
              <a:t/>
            </a:r>
            <a:br>
              <a:rPr lang="ru-RU" sz="3100" i="1" dirty="0" smtClean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720" t="19546" r="41814" b="44759"/>
          <a:stretch>
            <a:fillRect/>
          </a:stretch>
        </p:blipFill>
        <p:spPr bwMode="auto">
          <a:xfrm>
            <a:off x="1187624" y="620688"/>
            <a:ext cx="72008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344816" cy="11521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i="1" dirty="0" smtClean="0">
                <a:latin typeface="Bookman Old Style" pitchFamily="18" charset="0"/>
              </a:rPr>
              <a:t>Когда в Ладоге тонули машины, везшие муку в блокадный город, ночью специальные бригады крючьями на веревках поднимали из воды мешки. Иногда мука находилась под водой больше двух недель. В середине такого мешка какое-то количество муки было сухим, а внешняя промокшая часть при высыхании схватывалась, превращаясь в твердую корку. Эти корки разбивали на куски, а затем измельчали и перемалывали. Эта коревая мука давала возможность значительно сократить количество других малосъедобных добавок в блокадном хлебе.</a:t>
            </a:r>
            <a:endParaRPr lang="ru-RU" sz="27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6" name="Picture 2" descr="https://ds04.infourok.ru/uploads/ex/013a/000237a1-947f481d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7487816" cy="5183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056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rmAutofit/>
          </a:bodyPr>
          <a:lstStyle/>
          <a:p>
            <a:endParaRPr lang="ru-RU" i="1" dirty="0">
              <a:latin typeface="Bookman Old Style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40287" t="29187" r="17772" b="33621"/>
          <a:stretch>
            <a:fillRect/>
          </a:stretch>
        </p:blipFill>
        <p:spPr bwMode="auto">
          <a:xfrm>
            <a:off x="1115616" y="764704"/>
            <a:ext cx="72728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147fe7-8176-408f-93bd-a8e2f3df8503">64X2PM5VDV2E-154-383</_dlc_DocId>
    <_dlc_DocIdUrl xmlns="f3147fe7-8176-408f-93bd-a8e2f3df8503">
      <Url>http://www.eduportal44.ru/Okt/_layouts/15/DocIdRedir.aspx?ID=64X2PM5VDV2E-154-383</Url>
      <Description>64X2PM5VDV2E-154-383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5590B4D5E949459A146CDE48B5CC2E" ma:contentTypeVersion="0" ma:contentTypeDescription="Создание документа." ma:contentTypeScope="" ma:versionID="6ed44e2c2291ac397b2faeb42f4dc13f">
  <xsd:schema xmlns:xsd="http://www.w3.org/2001/XMLSchema" xmlns:xs="http://www.w3.org/2001/XMLSchema" xmlns:p="http://schemas.microsoft.com/office/2006/metadata/properties" xmlns:ns2="f3147fe7-8176-408f-93bd-a8e2f3df8503" targetNamespace="http://schemas.microsoft.com/office/2006/metadata/properties" ma:root="true" ma:fieldsID="cc39972692533422d5f8f22526dced21" ns2:_="">
    <xsd:import namespace="f3147fe7-8176-408f-93bd-a8e2f3df85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7fe7-8176-408f-93bd-a8e2f3df85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2E9376-632B-4B1D-BFF2-4F2FB4350476}"/>
</file>

<file path=customXml/itemProps2.xml><?xml version="1.0" encoding="utf-8"?>
<ds:datastoreItem xmlns:ds="http://schemas.openxmlformats.org/officeDocument/2006/customXml" ds:itemID="{DBE7D356-6A8F-4E77-A3FC-81A7079B2C00}"/>
</file>

<file path=customXml/itemProps3.xml><?xml version="1.0" encoding="utf-8"?>
<ds:datastoreItem xmlns:ds="http://schemas.openxmlformats.org/officeDocument/2006/customXml" ds:itemID="{ACFB7312-C0B2-4500-B0BC-F7221B8F9B99}"/>
</file>

<file path=customXml/itemProps4.xml><?xml version="1.0" encoding="utf-8"?>
<ds:datastoreItem xmlns:ds="http://schemas.openxmlformats.org/officeDocument/2006/customXml" ds:itemID="{0BA257D2-7537-422A-B636-F43D748B1376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127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Хлебные крошки блокадного Ленинграда</vt:lpstr>
      <vt:lpstr>Цель: узнать, каким был блокадный хлеб и что он значил для ленинградцев</vt:lpstr>
      <vt:lpstr>   Блокада Ленинграда - один из тяжелейших периодов, который когда-либо пришлось пережить городу. 900 дней и ночей люди держались мужественно и благородно.  Суровая блокада города началась 8 сентября 1941 года.</vt:lpstr>
      <vt:lpstr>          Жителям города пришлось многое преодолеть. Главная цель была – выжить. Продовольствия в городе катастрофически не хватало, так как немецкие войска уничтожили Бадаевские продовольственные склады, обеспечивающие не только город, но и часть армии.  В городе начался голод. </vt:lpstr>
      <vt:lpstr>    12 сентября 1941 года:  хлеб, крупа и мясо на 30-35 суток,   жиров на 45 суток,  крупа и макароны — на 30 суток,    сахара и кондитерских изделий на 60 суток</vt:lpstr>
      <vt:lpstr>      </vt:lpstr>
      <vt:lpstr>      Когда в Ладоге тонули машины, везшие муку в блокадный город, ночью специальные бригады крючьями на веревках поднимали из воды мешки. Иногда мука находилась под водой больше двух недель. В середине такого мешка какое-то количество муки было сухим, а внешняя промокшая часть при высыхании схватывалась, превращаясь в твердую корку. Эти корки разбивали на куски, а затем измельчали и перемалывали. Эта коревая мука давала возможность значительно сократить количество других малосъедобных добавок в блокадном хлебе.</vt:lpstr>
      <vt:lpstr>Слайд 8</vt:lpstr>
      <vt:lpstr>Слайд 9</vt:lpstr>
      <vt:lpstr>       Когда была получена первая партия белковых дрожжей, их в первую очередь испытали в одной из больниц для лечения дистрофии и получили хорошие результаты. В детской больнице им. Г. И. Турнера даже после одного приема 50 граммов белковых дрожжей дети быстро освобождались от избытка воды в организме, и состояние их улучшалось, ребятишки просто оживали на глазах. Затем дрожжи стали применять для лечения во всех больницах и госпиталях города. </vt:lpstr>
      <vt:lpstr>Слайд 11</vt:lpstr>
      <vt:lpstr>Дорога Жизни</vt:lpstr>
      <vt:lpstr>Слайд 13</vt:lpstr>
      <vt:lpstr>Слайд 14</vt:lpstr>
      <vt:lpstr>         </vt:lpstr>
      <vt:lpstr>    </vt:lpstr>
      <vt:lpstr>Слайд 17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Слава</cp:lastModifiedBy>
  <cp:revision>16</cp:revision>
  <dcterms:created xsi:type="dcterms:W3CDTF">2021-03-15T19:31:26Z</dcterms:created>
  <dcterms:modified xsi:type="dcterms:W3CDTF">2021-03-25T16:34:14Z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0x010100D55590B4D5E949459A146CDE48B5CC2E</vt:lpwstr>
  </property>
  <property fmtid="{D5CDD505-2E9C-101B-9397-08002B2CF9AE}" pid="3" name="_dlc_DocIdItemGuid">
    <vt:lpwstr>ce7348fa-213a-4345-860a-d730ee1c21cb</vt:lpwstr>
  </property>
</Properties>
</file>