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57" r:id="rId4"/>
    <p:sldId id="260" r:id="rId5"/>
    <p:sldId id="263" r:id="rId6"/>
    <p:sldId id="264" r:id="rId7"/>
    <p:sldId id="270" r:id="rId8"/>
    <p:sldId id="258" r:id="rId9"/>
    <p:sldId id="259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18" Type="http://schemas.openxmlformats.org/officeDocument/2006/relationships/customXml" Target="../customXml/item4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124744"/>
            <a:ext cx="7772400" cy="1470025"/>
          </a:xfrm>
        </p:spPr>
        <p:txBody>
          <a:bodyPr/>
          <a:lstStyle>
            <a:lvl1pPr algn="r">
              <a:defRPr>
                <a:solidFill>
                  <a:srgbClr val="FFFF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7744" y="2708920"/>
            <a:ext cx="64008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FE711-B762-4FD9-B372-8FA3B68D00F8}" type="datetimeFigureOut">
              <a:rPr lang="ru-RU" smtClean="0"/>
              <a:pPr/>
              <a:t>25.03.2021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A3AFB-C999-436C-BC48-5A5FA641243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053" name="Picture 5" descr="C:\Users\User\Desktop\9 мая\0_5b4d6_d0078da6_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15679">
            <a:off x="346592" y="5075431"/>
            <a:ext cx="2189247" cy="214165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FE711-B762-4FD9-B372-8FA3B68D00F8}" type="datetimeFigureOut">
              <a:rPr lang="ru-RU" smtClean="0"/>
              <a:pPr/>
              <a:t>25.03.2021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A3AFB-C999-436C-BC48-5A5FA641243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FE711-B762-4FD9-B372-8FA3B68D00F8}" type="datetimeFigureOut">
              <a:rPr lang="ru-RU" smtClean="0"/>
              <a:pPr/>
              <a:t>25.03.2021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A3AFB-C999-436C-BC48-5A5FA641243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FE711-B762-4FD9-B372-8FA3B68D00F8}" type="datetimeFigureOut">
              <a:rPr lang="ru-RU" smtClean="0"/>
              <a:pPr/>
              <a:t>25.03.2021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A3AFB-C999-436C-BC48-5A5FA641243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FE711-B762-4FD9-B372-8FA3B68D00F8}" type="datetimeFigureOut">
              <a:rPr lang="ru-RU" smtClean="0"/>
              <a:pPr/>
              <a:t>25.03.2021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A3AFB-C999-436C-BC48-5A5FA641243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FE711-B762-4FD9-B372-8FA3B68D00F8}" type="datetimeFigureOut">
              <a:rPr lang="ru-RU" smtClean="0"/>
              <a:pPr/>
              <a:t>25.03.2021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A3AFB-C999-436C-BC48-5A5FA641243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FE711-B762-4FD9-B372-8FA3B68D00F8}" type="datetimeFigureOut">
              <a:rPr lang="ru-RU" smtClean="0"/>
              <a:pPr/>
              <a:t>25.03.2021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A3AFB-C999-436C-BC48-5A5FA641243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FE711-B762-4FD9-B372-8FA3B68D00F8}" type="datetimeFigureOut">
              <a:rPr lang="ru-RU" smtClean="0"/>
              <a:pPr/>
              <a:t>25.03.2021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A3AFB-C999-436C-BC48-5A5FA641243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FE711-B762-4FD9-B372-8FA3B68D00F8}" type="datetimeFigureOut">
              <a:rPr lang="ru-RU" smtClean="0"/>
              <a:pPr/>
              <a:t>25.03.2021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A3AFB-C999-436C-BC48-5A5FA641243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FE711-B762-4FD9-B372-8FA3B68D00F8}" type="datetimeFigureOut">
              <a:rPr lang="ru-RU" smtClean="0"/>
              <a:pPr/>
              <a:t>25.03.2021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A3AFB-C999-436C-BC48-5A5FA641243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FE711-B762-4FD9-B372-8FA3B68D00F8}" type="datetimeFigureOut">
              <a:rPr lang="ru-RU" smtClean="0"/>
              <a:pPr/>
              <a:t>25.03.2021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A3AFB-C999-436C-BC48-5A5FA641243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FE711-B762-4FD9-B372-8FA3B68D00F8}" type="datetimeFigureOut">
              <a:rPr lang="ru-RU" smtClean="0"/>
              <a:pPr/>
              <a:t>25.03.2021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A3AFB-C999-436C-BC48-5A5FA641243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27" name="Picture 3" descr="C:\Users\User\Desktop\9 мая\0_5b42e_2bbfad5_L.png"/>
          <p:cNvPicPr>
            <a:picLocks noChangeAspect="1" noChangeArrowheads="1"/>
          </p:cNvPicPr>
          <p:nvPr/>
        </p:nvPicPr>
        <p:blipFill>
          <a:blip r:embed="rId14" cstate="print"/>
          <a:srcRect l="83159" r="4000"/>
          <a:stretch>
            <a:fillRect/>
          </a:stretch>
        </p:blipFill>
        <p:spPr bwMode="auto">
          <a:xfrm>
            <a:off x="8820472" y="0"/>
            <a:ext cx="323528" cy="6858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3" descr="C:\Users\User\Desktop\9 мая\0_5b42e_2bbfad5_L.png"/>
          <p:cNvPicPr>
            <a:picLocks noChangeAspect="1" noChangeArrowheads="1"/>
          </p:cNvPicPr>
          <p:nvPr/>
        </p:nvPicPr>
        <p:blipFill>
          <a:blip r:embed="rId14" cstate="print"/>
          <a:srcRect l="83159" r="4000"/>
          <a:stretch>
            <a:fillRect/>
          </a:stretch>
        </p:blipFill>
        <p:spPr bwMode="auto">
          <a:xfrm rot="16200000">
            <a:off x="4410236" y="2187117"/>
            <a:ext cx="323528" cy="9144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Picture 3" descr="C:\Users\User\Desktop\9 мая\0_5b42e_2bbfad5_L.png"/>
          <p:cNvPicPr>
            <a:picLocks noChangeAspect="1" noChangeArrowheads="1"/>
          </p:cNvPicPr>
          <p:nvPr/>
        </p:nvPicPr>
        <p:blipFill>
          <a:blip r:embed="rId14" cstate="print"/>
          <a:srcRect l="83159" r="4000"/>
          <a:stretch>
            <a:fillRect/>
          </a:stretch>
        </p:blipFill>
        <p:spPr bwMode="auto">
          <a:xfrm>
            <a:off x="-108520" y="0"/>
            <a:ext cx="323528" cy="6858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Picture 3" descr="C:\Users\User\Desktop\9 мая\0_5b42e_2bbfad5_L.png"/>
          <p:cNvPicPr>
            <a:picLocks noChangeAspect="1" noChangeArrowheads="1"/>
          </p:cNvPicPr>
          <p:nvPr/>
        </p:nvPicPr>
        <p:blipFill>
          <a:blip r:embed="rId14" cstate="print"/>
          <a:srcRect l="83159" r="4000"/>
          <a:stretch>
            <a:fillRect/>
          </a:stretch>
        </p:blipFill>
        <p:spPr bwMode="auto">
          <a:xfrm rot="16200000">
            <a:off x="4410236" y="-4410236"/>
            <a:ext cx="323528" cy="9144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9" name="Picture 5" descr="C:\Users\User\Desktop\9 мая\0_5b4f0_4abfb1f6_M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489209" y="5445224"/>
            <a:ext cx="2654791" cy="16548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5C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microsoft.com/office/2007/relationships/media" Target="../media/media1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videoplayback.mp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microsoft.com/office/2007/relationships/media" Target="../media/media2.mp3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9758" y="6350"/>
            <a:ext cx="9173757" cy="6851650"/>
          </a:xfrm>
          <a:prstGeom prst="rect">
            <a:avLst/>
          </a:prstGeom>
        </p:spPr>
      </p:pic>
      <p:pic>
        <p:nvPicPr>
          <p:cNvPr id="4" name="instrumental_naya-muzyka-stih-o-voyne-dlya-nachitki-pamyat_-o-pogibshih-na-voyne(muzofon.com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72400" y="6021288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620688"/>
            <a:ext cx="7772400" cy="3888432"/>
          </a:xfrm>
        </p:spPr>
        <p:txBody>
          <a:bodyPr>
            <a:noAutofit/>
          </a:bodyPr>
          <a:lstStyle/>
          <a:p>
            <a:pPr algn="l"/>
            <a:r>
              <a:rPr lang="ru-RU" sz="3600" b="1" i="1" u="sng" dirty="0">
                <a:effectLst/>
              </a:rPr>
              <a:t>Памяти 13 миллионов детей, погибших во Второй мировой войне </a:t>
            </a:r>
            <a:br>
              <a:rPr lang="ru-RU" sz="3600" b="1" i="1" u="sng" dirty="0">
                <a:effectLst/>
              </a:rPr>
            </a:br>
            <a:r>
              <a:rPr lang="ru-RU" sz="3600" b="1" i="1" u="sng" dirty="0">
                <a:effectLst/>
              </a:rPr>
              <a:t>А. Молчанов</a:t>
            </a:r>
            <a:r>
              <a:rPr lang="ru-RU" sz="3600" i="1" u="sng" dirty="0">
                <a:effectLst/>
              </a:rPr>
              <a:t/>
            </a:r>
            <a:br>
              <a:rPr lang="ru-RU" sz="3600" i="1" u="sng" dirty="0">
                <a:effectLst/>
              </a:rPr>
            </a:br>
            <a:r>
              <a:rPr lang="ru-RU" sz="2800" b="1" i="1" dirty="0">
                <a:solidFill>
                  <a:srgbClr val="FFC000"/>
                </a:solidFill>
                <a:effectLst/>
              </a:rPr>
              <a:t>Тринадцать миллионов детских жизней</a:t>
            </a:r>
            <a:br>
              <a:rPr lang="ru-RU" sz="2800" b="1" i="1" dirty="0">
                <a:solidFill>
                  <a:srgbClr val="FFC000"/>
                </a:solidFill>
                <a:effectLst/>
              </a:rPr>
            </a:br>
            <a:r>
              <a:rPr lang="ru-RU" sz="2800" b="1" i="1" dirty="0">
                <a:solidFill>
                  <a:srgbClr val="FFC000"/>
                </a:solidFill>
                <a:effectLst/>
              </a:rPr>
              <a:t>Сгорело в адском пламени войны.</a:t>
            </a:r>
            <a:br>
              <a:rPr lang="ru-RU" sz="2800" b="1" i="1" dirty="0">
                <a:solidFill>
                  <a:srgbClr val="FFC000"/>
                </a:solidFill>
                <a:effectLst/>
              </a:rPr>
            </a:br>
            <a:r>
              <a:rPr lang="ru-RU" sz="2800" b="1" i="1" dirty="0">
                <a:solidFill>
                  <a:srgbClr val="FFC000"/>
                </a:solidFill>
                <a:effectLst/>
              </a:rPr>
              <a:t>Их смех фонтанов радости не брызнет</a:t>
            </a:r>
            <a:br>
              <a:rPr lang="ru-RU" sz="2800" b="1" i="1" dirty="0">
                <a:solidFill>
                  <a:srgbClr val="FFC000"/>
                </a:solidFill>
                <a:effectLst/>
              </a:rPr>
            </a:br>
            <a:r>
              <a:rPr lang="ru-RU" sz="2800" b="1" i="1" dirty="0">
                <a:solidFill>
                  <a:srgbClr val="FFC000"/>
                </a:solidFill>
                <a:effectLst/>
              </a:rPr>
              <a:t>На мирное цветение весны</a:t>
            </a:r>
            <a:r>
              <a:rPr lang="ru-RU" sz="2800" b="1" i="1" dirty="0" smtClean="0">
                <a:solidFill>
                  <a:srgbClr val="FFC000"/>
                </a:solidFill>
                <a:effectLst/>
              </a:rPr>
              <a:t>.</a:t>
            </a:r>
            <a:br>
              <a:rPr lang="ru-RU" sz="2800" b="1" i="1" dirty="0" smtClean="0">
                <a:solidFill>
                  <a:srgbClr val="FFC000"/>
                </a:solidFill>
                <a:effectLst/>
              </a:rPr>
            </a:br>
            <a:r>
              <a:rPr lang="ru-RU" sz="2800" dirty="0">
                <a:solidFill>
                  <a:srgbClr val="FFC000"/>
                </a:solidFill>
                <a:effectLst/>
              </a:rPr>
              <a:t/>
            </a:r>
            <a:br>
              <a:rPr lang="ru-RU" sz="2800" dirty="0">
                <a:solidFill>
                  <a:srgbClr val="FFC000"/>
                </a:solidFill>
                <a:effectLst/>
              </a:rPr>
            </a:br>
            <a:r>
              <a:rPr lang="ru-RU" sz="2800" b="1" i="1" dirty="0">
                <a:solidFill>
                  <a:srgbClr val="FFC000"/>
                </a:solidFill>
                <a:effectLst/>
              </a:rPr>
              <a:t>Мечты их не взлетят волшебной стаей</a:t>
            </a:r>
            <a:br>
              <a:rPr lang="ru-RU" sz="2800" b="1" i="1" dirty="0">
                <a:solidFill>
                  <a:srgbClr val="FFC000"/>
                </a:solidFill>
                <a:effectLst/>
              </a:rPr>
            </a:br>
            <a:r>
              <a:rPr lang="ru-RU" sz="2800" b="1" i="1" dirty="0">
                <a:solidFill>
                  <a:srgbClr val="FFC000"/>
                </a:solidFill>
                <a:effectLst/>
              </a:rPr>
              <a:t>Над взрослыми серьезными людьми,</a:t>
            </a:r>
            <a:br>
              <a:rPr lang="ru-RU" sz="2800" b="1" i="1" dirty="0">
                <a:solidFill>
                  <a:srgbClr val="FFC000"/>
                </a:solidFill>
                <a:effectLst/>
              </a:rPr>
            </a:br>
            <a:r>
              <a:rPr lang="ru-RU" sz="2800" b="1" i="1" dirty="0">
                <a:solidFill>
                  <a:srgbClr val="FFC000"/>
                </a:solidFill>
                <a:effectLst/>
              </a:rPr>
              <a:t>И в чём-то человечество отстанет,</a:t>
            </a:r>
            <a:br>
              <a:rPr lang="ru-RU" sz="2800" b="1" i="1" dirty="0">
                <a:solidFill>
                  <a:srgbClr val="FFC000"/>
                </a:solidFill>
                <a:effectLst/>
              </a:rPr>
            </a:br>
            <a:r>
              <a:rPr lang="ru-RU" sz="2800" b="1" i="1" dirty="0">
                <a:solidFill>
                  <a:srgbClr val="FFC000"/>
                </a:solidFill>
                <a:effectLst/>
              </a:rPr>
              <a:t>И в чём-то обеднеет целый мир</a:t>
            </a:r>
            <a:r>
              <a:rPr lang="ru-RU" sz="2800" b="1" i="1" dirty="0" smtClean="0">
                <a:solidFill>
                  <a:srgbClr val="FFC000"/>
                </a:solidFill>
                <a:effectLst/>
              </a:rPr>
              <a:t>.</a:t>
            </a:r>
            <a:br>
              <a:rPr lang="ru-RU" sz="2800" b="1" i="1" dirty="0" smtClean="0">
                <a:solidFill>
                  <a:srgbClr val="FFC000"/>
                </a:solidFill>
                <a:effectLst/>
              </a:rPr>
            </a:br>
            <a:r>
              <a:rPr lang="ru-RU" sz="2800" dirty="0">
                <a:solidFill>
                  <a:srgbClr val="FFC000"/>
                </a:solidFill>
                <a:effectLst/>
              </a:rPr>
              <a:t/>
            </a:r>
            <a:br>
              <a:rPr lang="ru-RU" sz="2800" dirty="0">
                <a:solidFill>
                  <a:srgbClr val="FFC000"/>
                </a:solidFill>
                <a:effectLst/>
              </a:rPr>
            </a:br>
            <a:r>
              <a:rPr lang="ru-RU" sz="2800" b="1" i="1" dirty="0" smtClean="0">
                <a:solidFill>
                  <a:srgbClr val="FFC000"/>
                </a:solidFill>
                <a:effectLst/>
              </a:rPr>
              <a:t>Им </a:t>
            </a:r>
            <a:r>
              <a:rPr lang="ru-RU" sz="2800" b="1" i="1" dirty="0">
                <a:solidFill>
                  <a:srgbClr val="FFC000"/>
                </a:solidFill>
                <a:effectLst/>
              </a:rPr>
              <a:t>скорбный монумент воздвигнут в Польше,</a:t>
            </a:r>
            <a:br>
              <a:rPr lang="ru-RU" sz="2800" b="1" i="1" dirty="0">
                <a:solidFill>
                  <a:srgbClr val="FFC000"/>
                </a:solidFill>
                <a:effectLst/>
              </a:rPr>
            </a:br>
            <a:r>
              <a:rPr lang="ru-RU" sz="2800" b="1" i="1" dirty="0">
                <a:solidFill>
                  <a:srgbClr val="FFC000"/>
                </a:solidFill>
                <a:effectLst/>
              </a:rPr>
              <a:t>А в Ленинграде – каменный Цветок,</a:t>
            </a:r>
            <a:br>
              <a:rPr lang="ru-RU" sz="2800" b="1" i="1" dirty="0">
                <a:solidFill>
                  <a:srgbClr val="FFC000"/>
                </a:solidFill>
                <a:effectLst/>
              </a:rPr>
            </a:br>
            <a:r>
              <a:rPr lang="ru-RU" sz="2800" b="1" i="1" dirty="0">
                <a:solidFill>
                  <a:srgbClr val="FFC000"/>
                </a:solidFill>
                <a:effectLst/>
              </a:rPr>
              <a:t>Чтоб в памяти людей остался дольше</a:t>
            </a:r>
            <a:br>
              <a:rPr lang="ru-RU" sz="2800" b="1" i="1" dirty="0">
                <a:solidFill>
                  <a:srgbClr val="FFC000"/>
                </a:solidFill>
                <a:effectLst/>
              </a:rPr>
            </a:br>
            <a:r>
              <a:rPr lang="ru-RU" sz="2800" b="1" i="1" dirty="0">
                <a:solidFill>
                  <a:srgbClr val="FFC000"/>
                </a:solidFill>
                <a:effectLst/>
              </a:rPr>
              <a:t>Прошедших войн трагический </a:t>
            </a:r>
            <a:r>
              <a:rPr lang="ru-RU" sz="2800" b="1" i="1" dirty="0" smtClean="0">
                <a:solidFill>
                  <a:srgbClr val="FFC000"/>
                </a:solidFill>
                <a:effectLst/>
              </a:rPr>
              <a:t>итог.</a:t>
            </a:r>
            <a:br>
              <a:rPr lang="ru-RU" sz="2800" b="1" i="1" dirty="0" smtClean="0">
                <a:solidFill>
                  <a:srgbClr val="FFC000"/>
                </a:solidFill>
                <a:effectLst/>
              </a:rPr>
            </a:br>
            <a:r>
              <a:rPr lang="ru-RU" sz="2800" dirty="0" smtClean="0">
                <a:solidFill>
                  <a:srgbClr val="FFC000"/>
                </a:solidFill>
                <a:effectLst/>
              </a:rPr>
              <a:t/>
            </a:r>
            <a:br>
              <a:rPr lang="ru-RU" sz="2800" dirty="0" smtClean="0">
                <a:solidFill>
                  <a:srgbClr val="FFC000"/>
                </a:solidFill>
                <a:effectLst/>
              </a:rPr>
            </a:br>
            <a:r>
              <a:rPr lang="ru-RU" sz="2800" b="1" i="1" dirty="0" smtClean="0">
                <a:solidFill>
                  <a:srgbClr val="FFC000"/>
                </a:solidFill>
                <a:effectLst/>
              </a:rPr>
              <a:t>Тринадцать миллионов детских </a:t>
            </a:r>
            <a:r>
              <a:rPr lang="ru-RU" sz="2800" b="1" i="1" dirty="0">
                <a:solidFill>
                  <a:srgbClr val="FFC000"/>
                </a:solidFill>
                <a:effectLst/>
              </a:rPr>
              <a:t>жизней —</a:t>
            </a:r>
            <a:br>
              <a:rPr lang="ru-RU" sz="2800" b="1" i="1" dirty="0">
                <a:solidFill>
                  <a:srgbClr val="FFC000"/>
                </a:solidFill>
                <a:effectLst/>
              </a:rPr>
            </a:br>
            <a:r>
              <a:rPr lang="ru-RU" sz="2800" b="1" i="1" dirty="0">
                <a:solidFill>
                  <a:srgbClr val="FFC000"/>
                </a:solidFill>
                <a:effectLst/>
              </a:rPr>
              <a:t>Кровавый след </a:t>
            </a:r>
            <a:r>
              <a:rPr lang="ru-RU" sz="2800" b="1" i="1" dirty="0" smtClean="0">
                <a:solidFill>
                  <a:srgbClr val="FFC000"/>
                </a:solidFill>
                <a:effectLst/>
              </a:rPr>
              <a:t>коричневой </a:t>
            </a:r>
            <a:r>
              <a:rPr lang="ru-RU" sz="2800" b="1" i="1" dirty="0">
                <a:solidFill>
                  <a:srgbClr val="FFC000"/>
                </a:solidFill>
                <a:effectLst/>
              </a:rPr>
              <a:t>чумы.</a:t>
            </a:r>
            <a:br>
              <a:rPr lang="ru-RU" sz="2800" b="1" i="1" dirty="0">
                <a:solidFill>
                  <a:srgbClr val="FFC000"/>
                </a:solidFill>
                <a:effectLst/>
              </a:rPr>
            </a:br>
            <a:r>
              <a:rPr lang="ru-RU" sz="2800" b="1" i="1" dirty="0">
                <a:solidFill>
                  <a:srgbClr val="FFC000"/>
                </a:solidFill>
                <a:effectLst/>
              </a:rPr>
              <a:t>Их мертвые глазёнки с укоризной</a:t>
            </a:r>
            <a:br>
              <a:rPr lang="ru-RU" sz="2800" b="1" i="1" dirty="0">
                <a:solidFill>
                  <a:srgbClr val="FFC000"/>
                </a:solidFill>
                <a:effectLst/>
              </a:rPr>
            </a:br>
            <a:r>
              <a:rPr lang="ru-RU" sz="2800" b="1" i="1" dirty="0">
                <a:solidFill>
                  <a:srgbClr val="FFC000"/>
                </a:solidFill>
                <a:effectLst/>
              </a:rPr>
              <a:t>Глядят нам в душу из могильной тьмы</a:t>
            </a:r>
            <a:r>
              <a:rPr lang="ru-RU" sz="2800" b="1" i="1" dirty="0" smtClean="0">
                <a:solidFill>
                  <a:srgbClr val="FFC000"/>
                </a:solidFill>
                <a:effectLst/>
              </a:rPr>
              <a:t>,</a:t>
            </a:r>
            <a:br>
              <a:rPr lang="ru-RU" sz="2800" b="1" i="1" dirty="0" smtClean="0">
                <a:solidFill>
                  <a:srgbClr val="FFC000"/>
                </a:solidFill>
                <a:effectLst/>
              </a:rPr>
            </a:br>
            <a:r>
              <a:rPr lang="ru-RU" sz="2800" dirty="0">
                <a:solidFill>
                  <a:srgbClr val="FFC000"/>
                </a:solidFill>
                <a:effectLst/>
              </a:rPr>
              <a:t/>
            </a:r>
            <a:br>
              <a:rPr lang="ru-RU" sz="2800" dirty="0">
                <a:solidFill>
                  <a:srgbClr val="FFC000"/>
                </a:solidFill>
                <a:effectLst/>
              </a:rPr>
            </a:br>
            <a:r>
              <a:rPr lang="ru-RU" sz="2800" b="1" i="1" dirty="0">
                <a:solidFill>
                  <a:srgbClr val="FFC000"/>
                </a:solidFill>
                <a:effectLst/>
              </a:rPr>
              <a:t>Из пепла Бухенвальда и Хатыни,</a:t>
            </a:r>
            <a:br>
              <a:rPr lang="ru-RU" sz="2800" b="1" i="1" dirty="0">
                <a:solidFill>
                  <a:srgbClr val="FFC000"/>
                </a:solidFill>
                <a:effectLst/>
              </a:rPr>
            </a:br>
            <a:r>
              <a:rPr lang="ru-RU" sz="2800" b="1" i="1" dirty="0">
                <a:solidFill>
                  <a:srgbClr val="FFC000"/>
                </a:solidFill>
                <a:effectLst/>
              </a:rPr>
              <a:t>Из бликов </a:t>
            </a:r>
            <a:r>
              <a:rPr lang="ru-RU" sz="2800" b="1" i="1" dirty="0" smtClean="0">
                <a:solidFill>
                  <a:srgbClr val="FFC000"/>
                </a:solidFill>
                <a:effectLst/>
              </a:rPr>
              <a:t>Пискарёвского </a:t>
            </a:r>
            <a:r>
              <a:rPr lang="ru-RU" sz="2800" b="1" i="1" dirty="0">
                <a:solidFill>
                  <a:srgbClr val="FFC000"/>
                </a:solidFill>
                <a:effectLst/>
              </a:rPr>
              <a:t>огня:</a:t>
            </a:r>
            <a:br>
              <a:rPr lang="ru-RU" sz="2800" b="1" i="1" dirty="0">
                <a:solidFill>
                  <a:srgbClr val="FFC000"/>
                </a:solidFill>
                <a:effectLst/>
              </a:rPr>
            </a:br>
            <a:r>
              <a:rPr lang="ru-RU" sz="2800" b="1" i="1" dirty="0">
                <a:solidFill>
                  <a:srgbClr val="FFC000"/>
                </a:solidFill>
                <a:effectLst/>
              </a:rPr>
              <a:t>«Неужто память жгучая остынет?</a:t>
            </a:r>
            <a:br>
              <a:rPr lang="ru-RU" sz="2800" b="1" i="1" dirty="0">
                <a:solidFill>
                  <a:srgbClr val="FFC000"/>
                </a:solidFill>
                <a:effectLst/>
              </a:rPr>
            </a:br>
            <a:r>
              <a:rPr lang="ru-RU" sz="2800" b="1" i="1" dirty="0">
                <a:solidFill>
                  <a:srgbClr val="FFC000"/>
                </a:solidFill>
                <a:effectLst/>
              </a:rPr>
              <a:t>Неужто люди мир не сохранят</a:t>
            </a:r>
            <a:r>
              <a:rPr lang="ru-RU" sz="2800" b="1" i="1" dirty="0" smtClean="0">
                <a:solidFill>
                  <a:srgbClr val="FFC000"/>
                </a:solidFill>
                <a:effectLst/>
              </a:rPr>
              <a:t>?»</a:t>
            </a:r>
            <a:br>
              <a:rPr lang="ru-RU" sz="2800" b="1" i="1" dirty="0" smtClean="0">
                <a:solidFill>
                  <a:srgbClr val="FFC000"/>
                </a:solidFill>
                <a:effectLst/>
              </a:rPr>
            </a:br>
            <a:r>
              <a:rPr lang="ru-RU" sz="2800" dirty="0">
                <a:solidFill>
                  <a:srgbClr val="FFC000"/>
                </a:solidFill>
                <a:effectLst/>
              </a:rPr>
              <a:t/>
            </a:r>
            <a:br>
              <a:rPr lang="ru-RU" sz="2800" dirty="0">
                <a:solidFill>
                  <a:srgbClr val="FFC000"/>
                </a:solidFill>
                <a:effectLst/>
              </a:rPr>
            </a:br>
            <a:r>
              <a:rPr lang="ru-RU" sz="2800" b="1" i="1" dirty="0">
                <a:solidFill>
                  <a:srgbClr val="FFC000"/>
                </a:solidFill>
                <a:effectLst/>
              </a:rPr>
              <a:t>Их губы запеклись в последнем крике,</a:t>
            </a:r>
            <a:br>
              <a:rPr lang="ru-RU" sz="2800" b="1" i="1" dirty="0">
                <a:solidFill>
                  <a:srgbClr val="FFC000"/>
                </a:solidFill>
                <a:effectLst/>
              </a:rPr>
            </a:br>
            <a:r>
              <a:rPr lang="ru-RU" sz="2800" b="1" i="1" dirty="0">
                <a:solidFill>
                  <a:srgbClr val="FFC000"/>
                </a:solidFill>
                <a:effectLst/>
              </a:rPr>
              <a:t>В предсмертном зове милых мам своих…</a:t>
            </a:r>
            <a:br>
              <a:rPr lang="ru-RU" sz="2800" b="1" i="1" dirty="0">
                <a:solidFill>
                  <a:srgbClr val="FFC000"/>
                </a:solidFill>
                <a:effectLst/>
              </a:rPr>
            </a:br>
            <a:r>
              <a:rPr lang="ru-RU" sz="2800" b="1" i="1" dirty="0">
                <a:solidFill>
                  <a:srgbClr val="FFC000"/>
                </a:solidFill>
                <a:effectLst/>
              </a:rPr>
              <a:t>О, матери стран малых и великих!</a:t>
            </a:r>
            <a:br>
              <a:rPr lang="ru-RU" sz="2800" b="1" i="1" dirty="0">
                <a:solidFill>
                  <a:srgbClr val="FFC000"/>
                </a:solidFill>
                <a:effectLst/>
              </a:rPr>
            </a:br>
            <a:r>
              <a:rPr lang="ru-RU" sz="2800" b="1" i="1" dirty="0">
                <a:solidFill>
                  <a:srgbClr val="FFC000"/>
                </a:solidFill>
                <a:effectLst/>
              </a:rPr>
              <a:t>Услышьте их и помните о них!</a:t>
            </a:r>
            <a:r>
              <a:rPr lang="ru-RU" sz="2800" dirty="0">
                <a:solidFill>
                  <a:srgbClr val="FFC000"/>
                </a:solidFill>
                <a:effectLst/>
              </a:rPr>
              <a:t/>
            </a:r>
            <a:br>
              <a:rPr lang="ru-RU" sz="2800" dirty="0">
                <a:solidFill>
                  <a:srgbClr val="FFC000"/>
                </a:solidFill>
                <a:effectLst/>
              </a:rPr>
            </a:br>
            <a:endParaRPr lang="ru-RU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8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6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videoplayback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916832"/>
            <a:ext cx="8229600" cy="2160240"/>
          </a:xfrm>
        </p:spPr>
        <p:txBody>
          <a:bodyPr>
            <a:noAutofit/>
          </a:bodyPr>
          <a:lstStyle/>
          <a:p>
            <a:r>
              <a:rPr lang="ru-RU" sz="6000" i="1" dirty="0" smtClean="0">
                <a:ln>
                  <a:gradFill>
                    <a:gsLst>
                      <a:gs pos="0">
                        <a:srgbClr val="C00000"/>
                      </a:gs>
                      <a:gs pos="93000">
                        <a:schemeClr val="accent1">
                          <a:tint val="44500"/>
                          <a:satMod val="160000"/>
                          <a:lumMod val="56000"/>
                          <a:lumOff val="44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</a:rPr>
              <a:t>Проект «Маленькие герои большой Победы».</a:t>
            </a:r>
            <a:endParaRPr lang="ru-RU" sz="6000" i="1" dirty="0">
              <a:ln>
                <a:gradFill>
                  <a:gsLst>
                    <a:gs pos="0">
                      <a:srgbClr val="C00000"/>
                    </a:gs>
                    <a:gs pos="93000">
                      <a:schemeClr val="accent1">
                        <a:tint val="44500"/>
                        <a:satMod val="160000"/>
                        <a:lumMod val="56000"/>
                        <a:lumOff val="44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509120"/>
            <a:ext cx="1625415" cy="20334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542893"/>
            <a:ext cx="1661098" cy="20334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571319"/>
            <a:ext cx="1595218" cy="20107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544" y="4471723"/>
            <a:ext cx="1703037" cy="21294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517080"/>
            <a:ext cx="1694837" cy="211919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L 0.69288 0.00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35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44444E-6 L 0.51753 0.0094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68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4.44444E-6 L 0.36181 0.0018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0.18073 0.0078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8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u="sng" dirty="0" smtClean="0">
                <a:solidFill>
                  <a:srgbClr val="FF0000"/>
                </a:solidFill>
              </a:rPr>
              <a:t>Актуальность проекта.</a:t>
            </a:r>
            <a:endParaRPr lang="ru-RU" sz="5400" u="sng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772816"/>
            <a:ext cx="8229600" cy="3052936"/>
          </a:xfrm>
        </p:spPr>
        <p:txBody>
          <a:bodyPr>
            <a:normAutofit/>
          </a:bodyPr>
          <a:lstStyle/>
          <a:p>
            <a:r>
              <a:rPr lang="ru-RU" dirty="0">
                <a:ln>
                  <a:gradFill>
                    <a:gsLst>
                      <a:gs pos="0">
                        <a:srgbClr val="C00000"/>
                      </a:gs>
                      <a:gs pos="10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</a:rPr>
              <a:t>В</a:t>
            </a:r>
            <a:r>
              <a:rPr lang="ru-RU" dirty="0" smtClean="0">
                <a:ln>
                  <a:gradFill>
                    <a:gsLst>
                      <a:gs pos="0">
                        <a:srgbClr val="C00000"/>
                      </a:gs>
                      <a:gs pos="10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</a:rPr>
              <a:t>о </a:t>
            </a:r>
            <a:r>
              <a:rPr lang="ru-RU" dirty="0">
                <a:ln>
                  <a:gradFill>
                    <a:gsLst>
                      <a:gs pos="0">
                        <a:srgbClr val="C00000"/>
                      </a:gs>
                      <a:gs pos="10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</a:rPr>
              <a:t>время войны каждый день погибало </a:t>
            </a:r>
            <a:r>
              <a:rPr lang="ru-RU" dirty="0">
                <a:ln>
                  <a:gradFill>
                    <a:gsLst>
                      <a:gs pos="0">
                        <a:srgbClr val="C00000"/>
                      </a:gs>
                      <a:gs pos="10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solidFill>
                  <a:srgbClr val="FF0000"/>
                </a:solidFill>
              </a:rPr>
              <a:t>9168 </a:t>
            </a:r>
            <a:r>
              <a:rPr lang="ru-RU" dirty="0">
                <a:ln>
                  <a:gradFill>
                    <a:gsLst>
                      <a:gs pos="0">
                        <a:srgbClr val="C00000"/>
                      </a:gs>
                      <a:gs pos="10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</a:rPr>
              <a:t>детей,</a:t>
            </a:r>
            <a:br>
              <a:rPr lang="ru-RU" dirty="0">
                <a:ln>
                  <a:gradFill>
                    <a:gsLst>
                      <a:gs pos="0">
                        <a:srgbClr val="C00000"/>
                      </a:gs>
                      <a:gs pos="10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</a:rPr>
            </a:br>
            <a:r>
              <a:rPr lang="ru-RU" dirty="0">
                <a:ln>
                  <a:gradFill>
                    <a:gsLst>
                      <a:gs pos="0">
                        <a:srgbClr val="C00000"/>
                      </a:gs>
                      <a:gs pos="10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</a:rPr>
              <a:t>Каждый час – </a:t>
            </a:r>
            <a:r>
              <a:rPr lang="ru-RU" dirty="0">
                <a:ln>
                  <a:gradFill>
                    <a:gsLst>
                      <a:gs pos="0">
                        <a:srgbClr val="C00000"/>
                      </a:gs>
                      <a:gs pos="10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solidFill>
                  <a:srgbClr val="FF0000"/>
                </a:solidFill>
              </a:rPr>
              <a:t>382</a:t>
            </a:r>
            <a:r>
              <a:rPr lang="ru-RU" dirty="0">
                <a:ln>
                  <a:gradFill>
                    <a:gsLst>
                      <a:gs pos="0">
                        <a:srgbClr val="C00000"/>
                      </a:gs>
                      <a:gs pos="10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</a:rPr>
              <a:t> ребенка,</a:t>
            </a:r>
            <a:br>
              <a:rPr lang="ru-RU" dirty="0">
                <a:ln>
                  <a:gradFill>
                    <a:gsLst>
                      <a:gs pos="0">
                        <a:srgbClr val="C00000"/>
                      </a:gs>
                      <a:gs pos="10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</a:rPr>
            </a:br>
            <a:r>
              <a:rPr lang="ru-RU" dirty="0">
                <a:ln>
                  <a:gradFill>
                    <a:gsLst>
                      <a:gs pos="0">
                        <a:srgbClr val="C00000"/>
                      </a:gs>
                      <a:gs pos="10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</a:rPr>
              <a:t>Каждую минуту – </a:t>
            </a:r>
            <a:r>
              <a:rPr lang="ru-RU" dirty="0">
                <a:ln>
                  <a:gradFill>
                    <a:gsLst>
                      <a:gs pos="0">
                        <a:srgbClr val="C00000"/>
                      </a:gs>
                      <a:gs pos="10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solidFill>
                  <a:srgbClr val="FF0000"/>
                </a:solidFill>
              </a:rPr>
              <a:t>6</a:t>
            </a:r>
            <a:r>
              <a:rPr lang="ru-RU" dirty="0">
                <a:ln>
                  <a:gradFill>
                    <a:gsLst>
                      <a:gs pos="0">
                        <a:srgbClr val="C00000"/>
                      </a:gs>
                      <a:gs pos="10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</a:rPr>
              <a:t> детей,</a:t>
            </a:r>
            <a:br>
              <a:rPr lang="ru-RU" dirty="0">
                <a:ln>
                  <a:gradFill>
                    <a:gsLst>
                      <a:gs pos="0">
                        <a:srgbClr val="C00000"/>
                      </a:gs>
                      <a:gs pos="10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</a:rPr>
            </a:br>
            <a:r>
              <a:rPr lang="ru-RU" dirty="0">
                <a:ln>
                  <a:gradFill>
                    <a:gsLst>
                      <a:gs pos="0">
                        <a:srgbClr val="C00000"/>
                      </a:gs>
                      <a:gs pos="10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</a:rPr>
              <a:t>Каждые 10 секунд – </a:t>
            </a:r>
            <a:r>
              <a:rPr lang="ru-RU" dirty="0">
                <a:ln>
                  <a:gradFill>
                    <a:gsLst>
                      <a:gs pos="0">
                        <a:srgbClr val="C00000"/>
                      </a:gs>
                      <a:gs pos="10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solidFill>
                  <a:srgbClr val="FF0000"/>
                </a:solidFill>
              </a:rPr>
              <a:t>1</a:t>
            </a:r>
            <a:r>
              <a:rPr lang="ru-RU" dirty="0">
                <a:ln>
                  <a:gradFill>
                    <a:gsLst>
                      <a:gs pos="0">
                        <a:srgbClr val="C00000"/>
                      </a:gs>
                      <a:gs pos="10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</a:rPr>
              <a:t> ребенок</a:t>
            </a:r>
            <a:r>
              <a:rPr lang="ru-RU" b="1" dirty="0">
                <a:ln>
                  <a:gradFill>
                    <a:gsLst>
                      <a:gs pos="0">
                        <a:srgbClr val="C00000"/>
                      </a:gs>
                      <a:gs pos="10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</a:rPr>
              <a:t>.</a:t>
            </a:r>
            <a:endParaRPr lang="ru-RU" dirty="0">
              <a:ln>
                <a:gradFill>
                  <a:gsLst>
                    <a:gs pos="0">
                      <a:srgbClr val="C00000"/>
                    </a:gs>
                    <a:gs pos="10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</a:endParaRPr>
          </a:p>
          <a:p>
            <a:endParaRPr lang="ru-RU" dirty="0">
              <a:ln>
                <a:gradFill>
                  <a:gsLst>
                    <a:gs pos="0">
                      <a:srgbClr val="C00000"/>
                    </a:gs>
                    <a:gs pos="10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3860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Цель работы: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36912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45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 </a:t>
            </a:r>
            <a:r>
              <a:rPr lang="ru-RU" sz="39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П</a:t>
            </a:r>
            <a:r>
              <a:rPr lang="ru-RU" sz="3900" b="1" dirty="0" smtClean="0">
                <a:latin typeface="Times New Roman" pitchFamily="18" charset="0"/>
                <a:cs typeface="Times New Roman" pitchFamily="18" charset="0"/>
              </a:rPr>
              <a:t>роанализировать личности пионеров-героев и их мужественные поступки во имя спасения человечества от фашизма и донести это до своих сверстников.</a:t>
            </a:r>
            <a:endParaRPr lang="ru-RU" sz="3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95536" y="4437112"/>
            <a:ext cx="8229600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75628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C00000"/>
                </a:solidFill>
              </a:rPr>
              <a:t>Задачи:</a:t>
            </a:r>
            <a:endParaRPr lang="ru-RU" sz="54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5515" y="1268761"/>
            <a:ext cx="8229600" cy="1440160"/>
          </a:xfrm>
        </p:spPr>
        <p:txBody>
          <a:bodyPr>
            <a:noAutofit/>
          </a:bodyPr>
          <a:lstStyle/>
          <a:p>
            <a:pPr lvl="0"/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пробудить интерес к пионерам-героям и событиям Великой Отечественной войны; </a:t>
            </a:r>
          </a:p>
          <a:p>
            <a:pPr lvl="0"/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расширить знания  о событиях 1941-1945 годов,</a:t>
            </a:r>
          </a:p>
          <a:p>
            <a:pPr lvl="0"/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познакомиться с книгами по данной теме;</a:t>
            </a:r>
          </a:p>
          <a:p>
            <a:pPr lvl="0"/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собрать информацию и подготовить альбом  о пионерах-героях Великой Отечественной войны.</a:t>
            </a:r>
            <a:endParaRPr lang="ru-RU" sz="2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62067" y="2564904"/>
            <a:ext cx="8229600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8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16934" y="3835967"/>
            <a:ext cx="8229600" cy="929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800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361256" y="4725144"/>
            <a:ext cx="8229600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4281080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1025" y="332656"/>
            <a:ext cx="2160240" cy="272290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260648"/>
            <a:ext cx="2303553" cy="28803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3925" y="366906"/>
            <a:ext cx="2179279" cy="26678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578" y="3560030"/>
            <a:ext cx="2306698" cy="25709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67086" y="3624089"/>
            <a:ext cx="4509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Мы помним . . .</a:t>
            </a:r>
            <a:endParaRPr lang="ru-RU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324751" y="4199159"/>
            <a:ext cx="4509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Мы гордимся . . .</a:t>
            </a:r>
            <a:endParaRPr lang="ru-RU" sz="3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878405" y="4725144"/>
            <a:ext cx="4509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Мы уважаем . . .</a:t>
            </a:r>
            <a:endParaRPr lang="ru-RU" sz="3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283968" y="5218802"/>
            <a:ext cx="4509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Мы преклоняемся. . .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21123100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549" y="0"/>
            <a:ext cx="9144000" cy="6858000"/>
          </a:xfrm>
          <a:prstGeom prst="rect">
            <a:avLst/>
          </a:prstGeom>
        </p:spPr>
      </p:pic>
      <p:pic>
        <p:nvPicPr>
          <p:cNvPr id="6" name="Татьяна_Ветрова_-_Отмените_войну_(минус_P-1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6416" y="620606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9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i="1" u="sng" dirty="0" smtClean="0">
                <a:solidFill>
                  <a:srgbClr val="C00000"/>
                </a:solidFill>
              </a:rPr>
              <a:t>Спасибо за внимание!!!</a:t>
            </a:r>
            <a:endParaRPr lang="ru-RU" sz="6000" b="1" i="1" u="sng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День Победы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55590B4D5E949459A146CDE48B5CC2E" ma:contentTypeVersion="0" ma:contentTypeDescription="Создание документа." ma:contentTypeScope="" ma:versionID="6ed44e2c2291ac397b2faeb42f4dc13f">
  <xsd:schema xmlns:xsd="http://www.w3.org/2001/XMLSchema" xmlns:xs="http://www.w3.org/2001/XMLSchema" xmlns:p="http://schemas.microsoft.com/office/2006/metadata/properties" xmlns:ns2="f3147fe7-8176-408f-93bd-a8e2f3df8503" targetNamespace="http://schemas.microsoft.com/office/2006/metadata/properties" ma:root="true" ma:fieldsID="cc39972692533422d5f8f22526dced21" ns2:_="">
    <xsd:import namespace="f3147fe7-8176-408f-93bd-a8e2f3df850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47fe7-8176-408f-93bd-a8e2f3df850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3147fe7-8176-408f-93bd-a8e2f3df8503">64X2PM5VDV2E-154-378</_dlc_DocId>
    <_dlc_DocIdUrl xmlns="f3147fe7-8176-408f-93bd-a8e2f3df8503">
      <Url>http://www.eduportal44.ru/Okt/_layouts/15/DocIdRedir.aspx?ID=64X2PM5VDV2E-154-378</Url>
      <Description>64X2PM5VDV2E-154-378</Description>
    </_dlc_DocIdUrl>
  </documentManagement>
</p:properties>
</file>

<file path=customXml/itemProps1.xml><?xml version="1.0" encoding="utf-8"?>
<ds:datastoreItem xmlns:ds="http://schemas.openxmlformats.org/officeDocument/2006/customXml" ds:itemID="{58C02B07-5D4D-4F4A-966A-0C9FC63E2DA6}"/>
</file>

<file path=customXml/itemProps2.xml><?xml version="1.0" encoding="utf-8"?>
<ds:datastoreItem xmlns:ds="http://schemas.openxmlformats.org/officeDocument/2006/customXml" ds:itemID="{85FB08AE-3AE2-47EF-BD73-085917FB5096}"/>
</file>

<file path=customXml/itemProps3.xml><?xml version="1.0" encoding="utf-8"?>
<ds:datastoreItem xmlns:ds="http://schemas.openxmlformats.org/officeDocument/2006/customXml" ds:itemID="{1959E12A-89BF-4B12-A57E-773F97403B03}"/>
</file>

<file path=customXml/itemProps4.xml><?xml version="1.0" encoding="utf-8"?>
<ds:datastoreItem xmlns:ds="http://schemas.openxmlformats.org/officeDocument/2006/customXml" ds:itemID="{3B5DC212-5F53-4D6F-8DC0-812DEE74541A}"/>
</file>

<file path=docProps/app.xml><?xml version="1.0" encoding="utf-8"?>
<Properties xmlns="http://schemas.openxmlformats.org/officeDocument/2006/extended-properties" xmlns:vt="http://schemas.openxmlformats.org/officeDocument/2006/docPropsVTypes">
  <Template>День Победы</Template>
  <TotalTime>367</TotalTime>
  <Words>86</Words>
  <Application>Microsoft Office PowerPoint</Application>
  <PresentationFormat>Экран (4:3)</PresentationFormat>
  <Paragraphs>16</Paragraphs>
  <Slides>9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День Победы</vt:lpstr>
      <vt:lpstr>Памяти 13 миллионов детей, погибших во Второй мировой войне  А. Молчанов Тринадцать миллионов детских жизней Сгорело в адском пламени войны. Их смех фонтанов радости не брызнет На мирное цветение весны.  Мечты их не взлетят волшебной стаей Над взрослыми серьезными людьми, И в чём-то человечество отстанет, И в чём-то обеднеет целый мир.  Им скорбный монумент воздвигнут в Польше, А в Ленинграде – каменный Цветок, Чтоб в памяти людей остался дольше Прошедших войн трагический итог.  Тринадцать миллионов детских жизней — Кровавый след коричневой чумы. Их мертвые глазёнки с укоризной Глядят нам в душу из могильной тьмы,  Из пепла Бухенвальда и Хатыни, Из бликов Пискарёвского огня: «Неужто память жгучая остынет? Неужто люди мир не сохранят?»  Их губы запеклись в последнем крике, В предсмертном зове милых мам своих… О, матери стран малых и великих! Услышьте их и помните о них! </vt:lpstr>
      <vt:lpstr>Слайд 2</vt:lpstr>
      <vt:lpstr>Проект «Маленькие герои большой Победы».</vt:lpstr>
      <vt:lpstr>Актуальность проекта.</vt:lpstr>
      <vt:lpstr>Цель работы:</vt:lpstr>
      <vt:lpstr>Задачи:</vt:lpstr>
      <vt:lpstr>Слайд 7</vt:lpstr>
      <vt:lpstr>Слайд 8</vt:lpstr>
      <vt:lpstr>Спасибо за внимание!!!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Учительницы литры</cp:lastModifiedBy>
  <cp:revision>42</cp:revision>
  <dcterms:created xsi:type="dcterms:W3CDTF">2014-03-31T18:31:58Z</dcterms:created>
  <dcterms:modified xsi:type="dcterms:W3CDTF">2021-03-25T08:05:41Z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0x010100D55590B4D5E949459A146CDE48B5CC2E</vt:lpwstr>
  </property>
  <property fmtid="{D5CDD505-2E9C-101B-9397-08002B2CF9AE}" pid="3" name="_dlc_DocIdItemGuid">
    <vt:lpwstr>a72facb5-6ad3-48b2-8025-b14080ec2d4e</vt:lpwstr>
  </property>
</Properties>
</file>