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70" r:id="rId9"/>
    <p:sldId id="264" r:id="rId10"/>
    <p:sldId id="265" r:id="rId11"/>
    <p:sldId id="271" r:id="rId12"/>
    <p:sldId id="272" r:id="rId13"/>
    <p:sldId id="273" r:id="rId14"/>
    <p:sldId id="267" r:id="rId15"/>
    <p:sldId id="268" r:id="rId16"/>
    <p:sldId id="26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660033"/>
    <a:srgbClr val="66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4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FFA8F8-C5E9-468A-BB37-211885F70928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2D8CF-1B66-4A43-8694-082EF23E25E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2D8CF-1B66-4A43-8694-082EF23E25E3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2D8CF-1B66-4A43-8694-082EF23E25E3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7;&#1083;&#1072;&#1074;&#1072;\Desktop\&#1082;&#1086;&#1085;&#1092;&#1077;&#1088;&#1077;&#1085;&#1094;&#1080;&#1103;\&#1052;&#1072;&#1088;&#1082;%20&#1041;&#1077;&#1088;&#1085;&#1077;&#1089;%20-%20&#1046;&#1091;&#1088;&#1072;&#1074;&#1083;&#1080;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2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 l="18971" t="18179" r="17043" b="67903"/>
          <a:stretch>
            <a:fillRect/>
          </a:stretch>
        </p:blipFill>
        <p:spPr bwMode="auto">
          <a:xfrm>
            <a:off x="0" y="0"/>
            <a:ext cx="9144000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i.pinimg.com/736x/ce/cc/0a/cecc0a037ae066b12d525e8a3212c6dd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173424" y="-112576"/>
            <a:ext cx="4797152" cy="914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s://sun9-74.userapi.com/c836130/v836130952/7a1aa/LDyaA3HBfl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2708920"/>
            <a:ext cx="6010868" cy="1512168"/>
          </a:xfrm>
          <a:prstGeom prst="rect">
            <a:avLst/>
          </a:prstGeom>
          <a:noFill/>
        </p:spPr>
      </p:pic>
      <p:pic>
        <p:nvPicPr>
          <p:cNvPr id="8" name="Рисунок 7" descr="https://sun9-74.userapi.com/c836130/v836130952/7a1aa/LDyaA3HBfl4.jpg"/>
          <p:cNvPicPr/>
          <p:nvPr/>
        </p:nvPicPr>
        <p:blipFill>
          <a:blip r:embed="rId5" cstate="print"/>
          <a:srcRect l="49893" b="62932"/>
          <a:stretch>
            <a:fillRect/>
          </a:stretch>
        </p:blipFill>
        <p:spPr bwMode="auto">
          <a:xfrm>
            <a:off x="1691680" y="4221088"/>
            <a:ext cx="597666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411760" y="4437112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800000"/>
                </a:solidFill>
                <a:latin typeface="Bookman Old Style" pitchFamily="18" charset="0"/>
              </a:rPr>
              <a:t>нашего класса</a:t>
            </a:r>
            <a:endParaRPr lang="ru-RU" sz="3600" b="1" i="1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pic>
        <p:nvPicPr>
          <p:cNvPr id="9" name="Марк Бернес - Журавл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316416" y="6309320"/>
            <a:ext cx="304800" cy="304800"/>
          </a:xfrm>
          <a:prstGeom prst="rect">
            <a:avLst/>
          </a:prstGeom>
        </p:spPr>
      </p:pic>
      <p:sp>
        <p:nvSpPr>
          <p:cNvPr id="10" name="TextBox 5"/>
          <p:cNvSpPr txBox="1"/>
          <p:nvPr/>
        </p:nvSpPr>
        <p:spPr>
          <a:xfrm>
            <a:off x="5543600" y="5373216"/>
            <a:ext cx="36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i="1" dirty="0" smtClean="0">
                <a:latin typeface="Consolas" pitchFamily="49" charset="0"/>
                <a:cs typeface="Consolas" pitchFamily="49" charset="0"/>
              </a:rPr>
              <a:t>Работу выполнила:</a:t>
            </a:r>
          </a:p>
          <a:p>
            <a:r>
              <a:rPr lang="ru-RU" sz="1600" b="1" i="1" dirty="0" smtClean="0">
                <a:latin typeface="Consolas" pitchFamily="49" charset="0"/>
                <a:cs typeface="Consolas" pitchFamily="49" charset="0"/>
              </a:rPr>
              <a:t>Лебедева Дарья,</a:t>
            </a:r>
            <a:endParaRPr lang="ru-RU" sz="1600" b="1" i="1" dirty="0" smtClean="0">
              <a:latin typeface="Consolas" pitchFamily="49" charset="0"/>
              <a:cs typeface="Consolas" pitchFamily="49" charset="0"/>
            </a:endParaRPr>
          </a:p>
          <a:p>
            <a:r>
              <a:rPr lang="ru-RU" sz="1600" b="1" i="1" dirty="0" smtClean="0">
                <a:latin typeface="Consolas" pitchFamily="49" charset="0"/>
                <a:cs typeface="Consolas" pitchFamily="49" charset="0"/>
              </a:rPr>
              <a:t>ученица 7-б класса</a:t>
            </a:r>
          </a:p>
          <a:p>
            <a:r>
              <a:rPr lang="ru-RU" sz="1600" b="1" i="1" dirty="0" smtClean="0">
                <a:latin typeface="Consolas" pitchFamily="49" charset="0"/>
                <a:cs typeface="Consolas" pitchFamily="49" charset="0"/>
              </a:rPr>
              <a:t>Руководитель: Герасимова И.В., классный руководитель</a:t>
            </a:r>
            <a:endParaRPr lang="ru-RU" sz="1600" b="1" i="1" dirty="0">
              <a:latin typeface="Consolas" pitchFamily="49" charset="0"/>
              <a:cs typeface="Consolas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pinimg.com/736x/ce/cc/0a/cecc0a037ae066b12d525e8a3212c6dd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Слава\Desktop\для Даши\f06jV8gG3D8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76672"/>
            <a:ext cx="3047535" cy="406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Users\Слава\Desktop\для Даши\DSCN35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476672"/>
            <a:ext cx="4204062" cy="3153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://kolos.smi44.ru/wp-content/uploads/2018/05/DSCN9215-e1525875641988-1068x64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3717032"/>
            <a:ext cx="4622989" cy="2518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pinimg.com/736x/ce/cc/0a/cecc0a037ae066b12d525e8a3212c6dd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 rot="10800000" flipV="1">
            <a:off x="971600" y="548680"/>
            <a:ext cx="6912105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ru-RU" b="1" i="1" dirty="0" smtClean="0">
              <a:solidFill>
                <a:srgbClr val="000000"/>
              </a:solidFill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ru-RU" i="1" dirty="0" smtClean="0">
              <a:solidFill>
                <a:srgbClr val="000000"/>
              </a:solidFill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ru-RU" sz="1400" dirty="0" smtClean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C:\Users\Слава\Desktop\МАТЕРИАЛ ДЛЯ  БЕССМЕРТНОГО ПОЛКА\Бессмертный полк 6-б класса\ZScJtInoqCk.jpg"/>
          <p:cNvPicPr/>
          <p:nvPr/>
        </p:nvPicPr>
        <p:blipFill>
          <a:blip r:embed="rId3" cstate="print"/>
          <a:srcRect l="15558" t="21111" r="4916" b="11970"/>
          <a:stretch>
            <a:fillRect/>
          </a:stretch>
        </p:blipFill>
        <p:spPr bwMode="auto">
          <a:xfrm>
            <a:off x="611560" y="692696"/>
            <a:ext cx="237626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403648" y="404664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Bookman Old Style" pitchFamily="18" charset="0"/>
              </a:rPr>
              <a:t> «Бессмертный полк» моей семьи</a:t>
            </a:r>
            <a:r>
              <a:rPr lang="ru-RU" i="1" dirty="0" smtClean="0">
                <a:latin typeface="Bookman Old Style" pitchFamily="18" charset="0"/>
              </a:rPr>
              <a:t/>
            </a:r>
            <a:br>
              <a:rPr lang="ru-RU" i="1" dirty="0" smtClean="0">
                <a:latin typeface="Bookman Old Style" pitchFamily="18" charset="0"/>
              </a:rPr>
            </a:b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4" cstate="print"/>
          <a:srcRect l="13642" t="35000" r="67323" b="24721"/>
          <a:stretch>
            <a:fillRect/>
          </a:stretch>
        </p:blipFill>
        <p:spPr bwMode="auto">
          <a:xfrm>
            <a:off x="5076056" y="908720"/>
            <a:ext cx="2554068" cy="44142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/>
          <p:nvPr/>
        </p:nvPicPr>
        <p:blipFill>
          <a:blip r:embed="rId5" cstate="print"/>
          <a:srcRect l="41058" t="10769" r="8208" b="16006"/>
          <a:stretch>
            <a:fillRect/>
          </a:stretch>
        </p:blipFill>
        <p:spPr bwMode="auto">
          <a:xfrm>
            <a:off x="1763688" y="3501008"/>
            <a:ext cx="1872208" cy="2418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/>
          <p:nvPr/>
        </p:nvPicPr>
        <p:blipFill>
          <a:blip r:embed="rId6" cstate="print"/>
          <a:srcRect l="47088" t="53277" r="32692" b="44348"/>
          <a:stretch>
            <a:fillRect/>
          </a:stretch>
        </p:blipFill>
        <p:spPr bwMode="auto">
          <a:xfrm>
            <a:off x="2555776" y="5589240"/>
            <a:ext cx="5945651" cy="942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7" cstate="print"/>
          <a:srcRect l="72123" t="40374" r="14098" b="28879"/>
          <a:stretch>
            <a:fillRect/>
          </a:stretch>
        </p:blipFill>
        <p:spPr bwMode="auto">
          <a:xfrm>
            <a:off x="3563888" y="1196752"/>
            <a:ext cx="1203507" cy="21179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pinimg.com/736x/ce/cc/0a/cecc0a037ae066b12d525e8a3212c6dd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 rot="10800000" flipV="1">
            <a:off x="1115616" y="3046607"/>
            <a:ext cx="691210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ru-RU" b="1" i="1" dirty="0" smtClean="0">
              <a:solidFill>
                <a:srgbClr val="000000"/>
              </a:solidFill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ru-RU" i="1" dirty="0" smtClean="0">
              <a:solidFill>
                <a:srgbClr val="000000"/>
              </a:solidFill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ru-RU" sz="1400" dirty="0" smtClean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E:\Data sep\6-Б КЛАСС\Бессмертный полк 6-б класса\BTpG_6Zd8Y0.jpg"/>
          <p:cNvPicPr/>
          <p:nvPr/>
        </p:nvPicPr>
        <p:blipFill>
          <a:blip r:embed="rId3" cstate="print"/>
          <a:srcRect l="15284" t="21295" r="6848" b="11965"/>
          <a:stretch>
            <a:fillRect/>
          </a:stretch>
        </p:blipFill>
        <p:spPr bwMode="auto">
          <a:xfrm>
            <a:off x="539552" y="404664"/>
            <a:ext cx="2448272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4" cstate="print"/>
          <a:srcRect l="10196" t="40650" r="66494" b="46613"/>
          <a:stretch>
            <a:fillRect/>
          </a:stretch>
        </p:blipFill>
        <p:spPr bwMode="auto">
          <a:xfrm>
            <a:off x="467544" y="3284984"/>
            <a:ext cx="2626618" cy="11493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>
            <a:lum bright="10000"/>
          </a:blip>
          <a:srcRect l="11441" t="26212" r="14354" b="8485"/>
          <a:stretch>
            <a:fillRect/>
          </a:stretch>
        </p:blipFill>
        <p:spPr bwMode="auto">
          <a:xfrm>
            <a:off x="5148064" y="548680"/>
            <a:ext cx="3588309" cy="2522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 cstate="print"/>
          <a:srcRect l="10528" t="40650" r="64086" b="35360"/>
          <a:stretch>
            <a:fillRect/>
          </a:stretch>
        </p:blipFill>
        <p:spPr bwMode="auto">
          <a:xfrm>
            <a:off x="539552" y="4581128"/>
            <a:ext cx="2520280" cy="18722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7" cstate="print">
            <a:lum bright="10000"/>
          </a:blip>
          <a:srcRect l="11563" t="10000" r="14475" b="21212"/>
          <a:stretch>
            <a:fillRect/>
          </a:stretch>
        </p:blipFill>
        <p:spPr bwMode="auto">
          <a:xfrm>
            <a:off x="5148064" y="3068960"/>
            <a:ext cx="3578260" cy="295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4" cstate="print"/>
          <a:srcRect l="22223" t="62060" r="38887" b="23848"/>
          <a:stretch>
            <a:fillRect/>
          </a:stretch>
        </p:blipFill>
        <p:spPr bwMode="auto">
          <a:xfrm>
            <a:off x="2843808" y="5733256"/>
            <a:ext cx="3387118" cy="975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Рисунок 10" descr="http://www.podvignaroda.ru/img/awards/new/Orden_Krasnoj_Zvezdy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548680"/>
            <a:ext cx="2183332" cy="2180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9" cstate="print"/>
          <a:srcRect l="12019" t="32620" r="68090" b="31818"/>
          <a:stretch>
            <a:fillRect/>
          </a:stretch>
        </p:blipFill>
        <p:spPr bwMode="auto">
          <a:xfrm>
            <a:off x="3347864" y="3068960"/>
            <a:ext cx="1440160" cy="1977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pinimg.com/736x/ce/cc/0a/cecc0a037ae066b12d525e8a3212c6dd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 rot="10800000" flipV="1">
            <a:off x="1115616" y="3046607"/>
            <a:ext cx="691210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ru-RU" b="1" i="1" dirty="0" smtClean="0">
              <a:solidFill>
                <a:srgbClr val="000000"/>
              </a:solidFill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ru-RU" i="1" dirty="0" smtClean="0">
              <a:solidFill>
                <a:srgbClr val="000000"/>
              </a:solidFill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ru-RU" sz="1400" dirty="0" smtClean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https://sun9-23.userapi.com/impf/KnnffaUCkWEov5eguVbGsd5rLDhSSKOGQUrF5A/9mggljj67Ww.jpg?size=864x1080&amp;quality=96&amp;sign=36f8a6b249a11368c9c00c1f6f596332&amp;type=album"/>
          <p:cNvPicPr/>
          <p:nvPr/>
        </p:nvPicPr>
        <p:blipFill>
          <a:blip r:embed="rId3" cstate="print"/>
          <a:srcRect l="14580" t="21287" r="3669" b="4759"/>
          <a:stretch>
            <a:fillRect/>
          </a:stretch>
        </p:blipFill>
        <p:spPr bwMode="auto">
          <a:xfrm>
            <a:off x="467544" y="548680"/>
            <a:ext cx="2376264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4" cstate="print"/>
          <a:srcRect l="10476" t="40517" r="65635" b="37042"/>
          <a:stretch>
            <a:fillRect/>
          </a:stretch>
        </p:blipFill>
        <p:spPr bwMode="auto">
          <a:xfrm>
            <a:off x="467544" y="3140968"/>
            <a:ext cx="2304256" cy="18722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/>
          <a:srcRect l="72123" t="40374" r="14098" b="28879"/>
          <a:stretch>
            <a:fillRect/>
          </a:stretch>
        </p:blipFill>
        <p:spPr bwMode="auto">
          <a:xfrm>
            <a:off x="3203848" y="2204864"/>
            <a:ext cx="1211762" cy="21236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print"/>
          <a:srcRect l="72123" t="40374" r="14098" b="28879"/>
          <a:stretch>
            <a:fillRect/>
          </a:stretch>
        </p:blipFill>
        <p:spPr bwMode="auto">
          <a:xfrm>
            <a:off x="3203848" y="4509120"/>
            <a:ext cx="1203507" cy="21179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 cstate="print"/>
          <a:srcRect l="44095" t="40086" r="31200" b="21983"/>
          <a:stretch>
            <a:fillRect/>
          </a:stretch>
        </p:blipFill>
        <p:spPr bwMode="auto">
          <a:xfrm>
            <a:off x="3203848" y="548680"/>
            <a:ext cx="1257300" cy="15435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7" cstate="print"/>
          <a:srcRect l="8639" t="56753" r="70111" b="27442"/>
          <a:stretch>
            <a:fillRect/>
          </a:stretch>
        </p:blipFill>
        <p:spPr bwMode="auto">
          <a:xfrm>
            <a:off x="467544" y="5157192"/>
            <a:ext cx="2304256" cy="13681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8" cstate="print">
            <a:lum bright="10000"/>
          </a:blip>
          <a:srcRect l="11620" t="26149" r="14441" b="47989"/>
          <a:stretch>
            <a:fillRect/>
          </a:stretch>
        </p:blipFill>
        <p:spPr bwMode="auto">
          <a:xfrm>
            <a:off x="4572000" y="1844824"/>
            <a:ext cx="439229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9" cstate="print">
            <a:lum bright="30000"/>
          </a:blip>
          <a:srcRect l="12419" t="26293" r="14233" b="13357"/>
          <a:stretch>
            <a:fillRect/>
          </a:stretch>
        </p:blipFill>
        <p:spPr bwMode="auto">
          <a:xfrm>
            <a:off x="5796136" y="188640"/>
            <a:ext cx="2963831" cy="1526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10" cstate="print">
            <a:lum bright="10000"/>
          </a:blip>
          <a:srcRect l="11389" t="35632" r="14556" b="19397"/>
          <a:stretch>
            <a:fillRect/>
          </a:stretch>
        </p:blipFill>
        <p:spPr bwMode="auto">
          <a:xfrm>
            <a:off x="4644008" y="3356992"/>
            <a:ext cx="425399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11" cstate="print">
            <a:lum bright="10000"/>
          </a:blip>
          <a:srcRect l="10358" t="61207" r="13179" b="25575"/>
          <a:stretch>
            <a:fillRect/>
          </a:stretch>
        </p:blipFill>
        <p:spPr bwMode="auto">
          <a:xfrm>
            <a:off x="4716016" y="5733256"/>
            <a:ext cx="420629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pinimg.com/736x/ce/cc/0a/cecc0a037ae066b12d525e8a3212c6dd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Слава\Desktop\для Даши\SaGvnq9srx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548680"/>
            <a:ext cx="355184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Слава\Desktop\для Даши\vkJ1MoJds2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1947" y="548680"/>
            <a:ext cx="384042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971600" y="3449905"/>
            <a:ext cx="684076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latin typeface="Bookman Old Style" pitchFamily="18" charset="0"/>
              </a:rPr>
              <a:t>Мы родились и выросли в мирное время. Мы никогда не слышали воя сирен воздушной тревоги. Мы не знаем, что такое холодное жилище и скудный военный паек… Мы лишь в фильмах видели разрушенные фашистскими бомбами дома и улицы. Нам трудно поверить, что человеческую жизнь оборвать так же просто, как утренний сон…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Война закончилась давно, а память о ней живет до сих пор. И будет жить всегда. Пока мы будем о ней говорить, писать и чтить память о погибших на этой войне, о воевавших за нашу мирную жизнь.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s://i.pinimg.com/736x/ce/cc/0a/cecc0a037ae066b12d525e8a3212c6dd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4932040" y="764704"/>
            <a:ext cx="381642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Прошла война,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Прошла страда,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Но боль взывает к людям: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Давайте, люди, никогда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Об этом не забудем!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Давно войны той нет,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Но в памяти она.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Бойцов таких, как дед,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Не забывай, страна!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7" name="Рисунок 6" descr="https://i.mycdn.me/i?r=AyH4iRPQ2q0otWIFepML2LxR0fWXsM6kc5JMzMibul3wIQ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356992"/>
            <a:ext cx="352839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s://i.mycdn.me/i?r=AyH4iRPQ2q0otWIFepML2LxRPmDX7pHpEU5tlaIHbhYmBg"/>
          <p:cNvPicPr/>
          <p:nvPr/>
        </p:nvPicPr>
        <p:blipFill>
          <a:blip r:embed="rId4" cstate="print"/>
          <a:srcRect l="3837" r="6211" b="8256"/>
          <a:stretch>
            <a:fillRect/>
          </a:stretch>
        </p:blipFill>
        <p:spPr bwMode="auto">
          <a:xfrm>
            <a:off x="4067944" y="3501008"/>
            <a:ext cx="3816424" cy="2435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ttps://i.mycdn.me/i?r=AyH4iRPQ2q0otWIFepML2LxRCoWDj0uX4rkcfS-Fkos3wA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548680"/>
            <a:ext cx="367240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s://i.pinimg.com/736x/ce/cc/0a/cecc0a037ae066b12d525e8a3212c6dd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144000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628800"/>
            <a:ext cx="6408712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Bookman Old Style" pitchFamily="18" charset="0"/>
              </a:rPr>
              <a:t/>
            </a:r>
            <a:br>
              <a:rPr lang="ru-RU" b="1" i="1" dirty="0" smtClean="0">
                <a:latin typeface="Bookman Old Style" pitchFamily="18" charset="0"/>
              </a:rPr>
            </a:br>
            <a:r>
              <a:rPr lang="ru-RU" b="1" i="1" dirty="0" smtClean="0">
                <a:latin typeface="Bookman Old Style" pitchFamily="18" charset="0"/>
              </a:rPr>
              <a:t/>
            </a:r>
            <a:br>
              <a:rPr lang="ru-RU" b="1" i="1" dirty="0" smtClean="0">
                <a:latin typeface="Bookman Old Style" pitchFamily="18" charset="0"/>
              </a:rPr>
            </a:br>
            <a:r>
              <a:rPr lang="ru-RU" b="1" i="1" dirty="0" smtClean="0">
                <a:latin typeface="Bookman Old Style" pitchFamily="18" charset="0"/>
              </a:rPr>
              <a:t/>
            </a:r>
            <a:br>
              <a:rPr lang="ru-RU" b="1" i="1" dirty="0" smtClean="0">
                <a:latin typeface="Bookman Old Style" pitchFamily="18" charset="0"/>
              </a:rPr>
            </a:br>
            <a:r>
              <a:rPr lang="ru-RU" b="1" i="1" dirty="0" smtClean="0">
                <a:latin typeface="Bookman Old Style" pitchFamily="18" charset="0"/>
              </a:rPr>
              <a:t>Спасибо за внимание</a:t>
            </a:r>
            <a:endParaRPr lang="ru-RU" b="1" i="1" dirty="0">
              <a:latin typeface="Bookman Old Style" pitchFamily="18" charset="0"/>
            </a:endParaRPr>
          </a:p>
        </p:txBody>
      </p:sp>
      <p:pic>
        <p:nvPicPr>
          <p:cNvPr id="5" name="Рисунок 4" descr="http://galich.smi44.ru/upload/iblock/82d/geroi_bessmertnogo_polka.jpg"/>
          <p:cNvPicPr/>
          <p:nvPr/>
        </p:nvPicPr>
        <p:blipFill>
          <a:blip r:embed="rId3" cstate="print"/>
          <a:srcRect b="61621"/>
          <a:stretch>
            <a:fillRect/>
          </a:stretch>
        </p:blipFill>
        <p:spPr bwMode="auto">
          <a:xfrm>
            <a:off x="0" y="0"/>
            <a:ext cx="9144000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https://i.pinimg.com/736x/ce/cc/0a/cecc0a037ae066b12d525e8a3212c6dd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331640" y="2420888"/>
            <a:ext cx="662473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Bookman Old Style" pitchFamily="18" charset="0"/>
              </a:rPr>
              <a:t>Актуальность темы в том, что            в 2021 году наша страна будет праздновать  76-летие со дня победы    в Великой Отечественной войне! </a:t>
            </a:r>
          </a:p>
          <a:p>
            <a:pPr algn="just"/>
            <a:r>
              <a:rPr lang="ru-RU" sz="2400" b="1" i="1" dirty="0" smtClean="0">
                <a:latin typeface="Bookman Old Style" pitchFamily="18" charset="0"/>
              </a:rPr>
              <a:t>Очень важно сохранить для будущих поколений события Великой Победы! 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12" name="Рисунок 11" descr="http://galich.smi44.ru/upload/iblock/82d/geroi_bessmertnogo_polka.jpg"/>
          <p:cNvPicPr/>
          <p:nvPr/>
        </p:nvPicPr>
        <p:blipFill>
          <a:blip r:embed="rId4" cstate="print"/>
          <a:srcRect b="61621"/>
          <a:stretch>
            <a:fillRect/>
          </a:stretch>
        </p:blipFill>
        <p:spPr bwMode="auto">
          <a:xfrm>
            <a:off x="0" y="0"/>
            <a:ext cx="9144000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pinimg.com/736x/ce/cc/0a/cecc0a037ae066b12d525e8a3212c6dd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 rot="10800000" flipV="1">
            <a:off x="1115616" y="353562"/>
            <a:ext cx="6912105" cy="750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Цель: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sz="1600" b="1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исследование движения «Бессмертный полк» как исторического феномена, а также выявление его роли и значения в духовной жизни людей;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  выпустить</a:t>
            </a:r>
            <a:r>
              <a:rPr kumimoji="0" lang="ru-RU" sz="1600" b="1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«Альбом памяти. Бессмертный полк нашего класса».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ru-RU" sz="1600" b="1" i="1" dirty="0" smtClean="0">
              <a:solidFill>
                <a:srgbClr val="000000"/>
              </a:solidFill>
              <a:latin typeface="Bookman Old Style" pitchFamily="18" charset="0"/>
              <a:cs typeface="Times New Roman" pitchFamily="18" charset="0"/>
            </a:endParaRPr>
          </a:p>
          <a:p>
            <a:r>
              <a:rPr lang="ru-RU" sz="1600" b="1" i="1" dirty="0" smtClean="0">
                <a:latin typeface="Bookman Old Style" pitchFamily="18" charset="0"/>
              </a:rPr>
              <a:t>Задачи:</a:t>
            </a:r>
          </a:p>
          <a:p>
            <a:r>
              <a:rPr lang="ru-RU" sz="1600" b="1" i="1" dirty="0" smtClean="0">
                <a:latin typeface="Bookman Old Style" pitchFamily="18" charset="0"/>
              </a:rPr>
              <a:t>1) обобщить имеющиеся знания о Великой Отечественной войне;</a:t>
            </a:r>
          </a:p>
          <a:p>
            <a:r>
              <a:rPr lang="ru-RU" sz="1600" b="1" i="1" dirty="0" smtClean="0">
                <a:latin typeface="Bookman Old Style" pitchFamily="18" charset="0"/>
              </a:rPr>
              <a:t>2)  познакомиться с историей и правилами акции «Бессмертный полк»;</a:t>
            </a:r>
          </a:p>
          <a:p>
            <a:r>
              <a:rPr lang="ru-RU" sz="1600" b="1" i="1" dirty="0" smtClean="0">
                <a:latin typeface="Bookman Old Style" pitchFamily="18" charset="0"/>
              </a:rPr>
              <a:t>3) изучить вместе с родителями семейные архивы и выяснить, кто из родственников воевал, кто трудился    в тылу;</a:t>
            </a:r>
          </a:p>
          <a:p>
            <a:r>
              <a:rPr lang="ru-RU" sz="1600" b="1" i="1" dirty="0" smtClean="0">
                <a:latin typeface="Bookman Old Style" pitchFamily="18" charset="0"/>
              </a:rPr>
              <a:t>4) обобщить и систематизировать собранные материалы, сделать выводы о трагическом прошлом нашего народа, о необходимости знать и помнить                      о героях военных лет и их подвигах;</a:t>
            </a:r>
          </a:p>
          <a:p>
            <a:r>
              <a:rPr lang="ru-RU" sz="1600" b="1" i="1" dirty="0" smtClean="0">
                <a:latin typeface="Bookman Old Style" pitchFamily="18" charset="0"/>
              </a:rPr>
              <a:t>5) собрать фотоматериал для создания альбома «Альбом памяти. Бессмертный полк нашего класса».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ru-RU" b="1" i="1" dirty="0" smtClean="0">
              <a:solidFill>
                <a:srgbClr val="000000"/>
              </a:solidFill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ru-RU" i="1" dirty="0" smtClean="0">
              <a:solidFill>
                <a:srgbClr val="000000"/>
              </a:solidFill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ru-RU" sz="1400" dirty="0" smtClean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3" descr="https://i.pinimg.com/736x/ce/cc/0a/cecc0a037ae066b12d525e8a3212c6dd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i.ytimg.com/vi/MGUr0rwgp8U/maxresdefaul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76672"/>
            <a:ext cx="2088232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419872" y="764704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491880" y="548680"/>
            <a:ext cx="47525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Они должны идти победным строем</a:t>
            </a:r>
            <a:endParaRPr kumimoji="0" lang="ru-RU" sz="1600" b="0" i="1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В любые дни, любые времена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…</a:t>
            </a:r>
            <a:endParaRPr kumimoji="0" lang="ru-RU" sz="1600" b="0" i="1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1196752"/>
            <a:ext cx="5391043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899592" y="4653136"/>
            <a:ext cx="7200800" cy="1781725"/>
          </a:xfrm>
        </p:spPr>
        <p:txBody>
          <a:bodyPr>
            <a:normAutofit/>
          </a:bodyPr>
          <a:lstStyle/>
          <a:p>
            <a:pPr algn="just"/>
            <a:r>
              <a:rPr lang="ru-RU" sz="1600" b="1" i="1" cap="none" dirty="0" smtClean="0">
                <a:latin typeface="Bookman Old Style" pitchFamily="18" charset="0"/>
                <a:cs typeface="Rod" pitchFamily="49" charset="-79"/>
              </a:rPr>
              <a:t>Бессмертный полк – это общественная акция, которая проводится в </a:t>
            </a:r>
            <a:r>
              <a:rPr lang="ru-RU" sz="1600" b="1" i="1" cap="none" dirty="0">
                <a:latin typeface="Bookman Old Style" pitchFamily="18" charset="0"/>
                <a:cs typeface="Rod" pitchFamily="49" charset="-79"/>
              </a:rPr>
              <a:t>Р</a:t>
            </a:r>
            <a:r>
              <a:rPr lang="ru-RU" sz="1600" b="1" i="1" cap="none" dirty="0" smtClean="0">
                <a:latin typeface="Bookman Old Style" pitchFamily="18" charset="0"/>
                <a:cs typeface="Rod" pitchFamily="49" charset="-79"/>
              </a:rPr>
              <a:t>оссии в День </a:t>
            </a:r>
            <a:r>
              <a:rPr lang="ru-RU" sz="1600" b="1" i="1" dirty="0">
                <a:latin typeface="Bookman Old Style" pitchFamily="18" charset="0"/>
                <a:cs typeface="Rod" pitchFamily="49" charset="-79"/>
              </a:rPr>
              <a:t>П</a:t>
            </a:r>
            <a:r>
              <a:rPr lang="ru-RU" sz="1600" b="1" i="1" cap="none" dirty="0" smtClean="0">
                <a:latin typeface="Bookman Old Style" pitchFamily="18" charset="0"/>
                <a:cs typeface="Rod" pitchFamily="49" charset="-79"/>
              </a:rPr>
              <a:t>обеды, в ходе которой участники идут колонной и несут плакаты с фотографиями своих родственников, участвовавших в Великой </a:t>
            </a:r>
            <a:r>
              <a:rPr lang="ru-RU" sz="1600" b="1" i="1" dirty="0">
                <a:latin typeface="Bookman Old Style" pitchFamily="18" charset="0"/>
                <a:cs typeface="Rod" pitchFamily="49" charset="-79"/>
              </a:rPr>
              <a:t>О</a:t>
            </a:r>
            <a:r>
              <a:rPr lang="ru-RU" sz="1600" b="1" i="1" cap="none" dirty="0" smtClean="0">
                <a:latin typeface="Bookman Old Style" pitchFamily="18" charset="0"/>
                <a:cs typeface="Rod" pitchFamily="49" charset="-79"/>
              </a:rPr>
              <a:t>течественной войне и Второй </a:t>
            </a:r>
            <a:r>
              <a:rPr lang="ru-RU" sz="1600" b="1" i="1" cap="none" smtClean="0">
                <a:latin typeface="Bookman Old Style" pitchFamily="18" charset="0"/>
                <a:cs typeface="Rod" pitchFamily="49" charset="-79"/>
              </a:rPr>
              <a:t>мировой войне.</a:t>
            </a:r>
            <a:endParaRPr lang="ru-RU" sz="1600" b="1" i="1" cap="none" dirty="0">
              <a:latin typeface="Bookman Old Style" pitchFamily="18" charset="0"/>
              <a:cs typeface="Rod" pitchFamily="49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pinimg.com/736x/ce/cc/0a/cecc0a037ae066b12d525e8a3212c6dd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620688"/>
            <a:ext cx="6330887" cy="3653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043608" y="4365104"/>
            <a:ext cx="6877272" cy="2021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Times New Roman" panose="02020603050405020304" pitchFamily="18" charset="0"/>
              </a:rPr>
              <a:t>Датой рождения «Бессмертного полка» считается 9 мая 2012 года,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Times New Roman" panose="02020603050405020304" pitchFamily="18" charset="0"/>
              </a:rPr>
              <a:t> когда во время празднования Дня Победы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Times New Roman" panose="02020603050405020304" pitchFamily="18" charset="0"/>
              </a:rPr>
              <a:t>в Томске прошло первое шествие 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pinimg.com/736x/ce/cc/0a/cecc0a037ae066b12d525e8a3212c6dd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424" y="4005064"/>
            <a:ext cx="4732056" cy="2686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71600" y="548680"/>
            <a:ext cx="6840760" cy="1752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Times New Roman" panose="02020603050405020304" pitchFamily="18" charset="0"/>
              </a:rPr>
              <a:t>9 мая 2015 года акция «Бессмертный полк» впервые в истории прошла по улицам Москвы и Красной площади после военного парада к 70-летию Победы. В акции приняли участие более 500 тысяч человек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http://galich.smi44.ru/upload/iblock/82d/geroi_bessmertnogo_polka.jpg"/>
          <p:cNvPicPr/>
          <p:nvPr/>
        </p:nvPicPr>
        <p:blipFill>
          <a:blip r:embed="rId4" cstate="print"/>
          <a:srcRect t="25974"/>
          <a:stretch>
            <a:fillRect/>
          </a:stretch>
        </p:blipFill>
        <p:spPr bwMode="auto">
          <a:xfrm>
            <a:off x="971600" y="1844824"/>
            <a:ext cx="432048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pinimg.com/736x/ce/cc/0a/cecc0a037ae066b12d525e8a3212c6dd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9144000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475656" y="2276872"/>
            <a:ext cx="6048672" cy="3620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i="1" dirty="0">
                <a:latin typeface="Bookman Old Style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 </a:t>
            </a:r>
            <a:r>
              <a:rPr lang="ru-RU" sz="1600" b="1" i="1" dirty="0" smtClean="0">
                <a:latin typeface="Bookman Old Style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акции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i="1" dirty="0" smtClean="0">
                <a:latin typeface="Bookman Old Style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Порядок </a:t>
            </a:r>
            <a:r>
              <a:rPr lang="ru-RU" sz="1600" b="1" i="1" dirty="0">
                <a:latin typeface="Bookman Old Style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акции определяется уставом общественного движения «Бессмертный полк», согласно которому главной задачей движения является сохранение в каждой семье личной памяти о поколении Великой Отечественной войны. Участие в движении – сугубо добровольное и подразумевает, что участники акции выходят на нее с целью почтить память своего родственника – ветерана армии и флота, партизана, подпольщика, бойца Сопротивления, труженика тыла, узника концлагеря, блокадника или ребёнка войны.</a:t>
            </a:r>
            <a:endParaRPr lang="ru-RU" sz="1600" b="1" i="1" dirty="0">
              <a:effectLst/>
              <a:latin typeface="Bookman Old Style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://galich.smi44.ru/upload/iblock/82d/geroi_bessmertnogo_polka.jpg"/>
          <p:cNvPicPr/>
          <p:nvPr/>
        </p:nvPicPr>
        <p:blipFill>
          <a:blip r:embed="rId3" cstate="print"/>
          <a:srcRect b="61621"/>
          <a:stretch>
            <a:fillRect/>
          </a:stretch>
        </p:blipFill>
        <p:spPr bwMode="auto">
          <a:xfrm>
            <a:off x="0" y="0"/>
            <a:ext cx="9144000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pinimg.com/736x/ce/cc/0a/cecc0a037ae066b12d525e8a3212c6dd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 l="10421" t="12121" r="11262" b="6883"/>
          <a:stretch>
            <a:fillRect/>
          </a:stretch>
        </p:blipFill>
        <p:spPr bwMode="auto">
          <a:xfrm>
            <a:off x="971600" y="476672"/>
            <a:ext cx="3186487" cy="2640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4" cstate="print"/>
          <a:srcRect l="1758" t="9524" r="2536" b="8382"/>
          <a:stretch>
            <a:fillRect/>
          </a:stretch>
        </p:blipFill>
        <p:spPr bwMode="auto">
          <a:xfrm>
            <a:off x="4211960" y="620688"/>
            <a:ext cx="3704932" cy="2517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5" cstate="print"/>
          <a:srcRect t="9524" r="1559" b="3896"/>
          <a:stretch>
            <a:fillRect/>
          </a:stretch>
        </p:blipFill>
        <p:spPr bwMode="auto">
          <a:xfrm>
            <a:off x="4427984" y="3501008"/>
            <a:ext cx="3486882" cy="2472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 cstate="print"/>
          <a:srcRect t="9957" r="2426" b="5411"/>
          <a:stretch>
            <a:fillRect/>
          </a:stretch>
        </p:blipFill>
        <p:spPr bwMode="auto">
          <a:xfrm>
            <a:off x="899592" y="3429000"/>
            <a:ext cx="316835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s://i.pinimg.com/736x/ce/cc/0a/cecc0a037ae066b12d525e8a3212c6dd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  </a:t>
            </a:r>
            <a:r>
              <a:rPr lang="ru-RU" sz="2000" b="1" i="1" dirty="0" smtClean="0">
                <a:latin typeface="Bookman Old Style" pitchFamily="18" charset="0"/>
              </a:rPr>
              <a:t>Акция «Бессмертный полк» в нашем селе</a:t>
            </a:r>
            <a:r>
              <a:rPr lang="ru-RU" sz="2000" i="1" dirty="0" smtClean="0">
                <a:latin typeface="Bookman Old Style" pitchFamily="18" charset="0"/>
              </a:rPr>
              <a:t/>
            </a:r>
            <a:br>
              <a:rPr lang="ru-RU" sz="2000" i="1" dirty="0" smtClean="0">
                <a:latin typeface="Bookman Old Style" pitchFamily="18" charset="0"/>
              </a:rPr>
            </a:br>
            <a:endParaRPr lang="ru-RU" sz="2000" i="1" dirty="0">
              <a:latin typeface="Bookman Old Style" pitchFamily="18" charset="0"/>
            </a:endParaRPr>
          </a:p>
        </p:txBody>
      </p:sp>
      <p:pic>
        <p:nvPicPr>
          <p:cNvPr id="5" name="Рисунок 4" descr="http://kolos.smi44.ru/wp-content/uploads/2019/06/DSCN7208-e1561028870284-752x4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124744"/>
            <a:ext cx="4388563" cy="2568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://kolos.smi44.ru/wp-content/uploads/2018/05/1-2-1-752x440.jpg"/>
          <p:cNvPicPr/>
          <p:nvPr/>
        </p:nvPicPr>
        <p:blipFill>
          <a:blip r:embed="rId4" cstate="print"/>
          <a:srcRect l="22535" t="6509" r="3638"/>
          <a:stretch>
            <a:fillRect/>
          </a:stretch>
        </p:blipFill>
        <p:spPr bwMode="auto">
          <a:xfrm>
            <a:off x="3707904" y="3140968"/>
            <a:ext cx="4142873" cy="2825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55590B4D5E949459A146CDE48B5CC2E" ma:contentTypeVersion="0" ma:contentTypeDescription="Создание документа." ma:contentTypeScope="" ma:versionID="6ed44e2c2291ac397b2faeb42f4dc13f">
  <xsd:schema xmlns:xsd="http://www.w3.org/2001/XMLSchema" xmlns:xs="http://www.w3.org/2001/XMLSchema" xmlns:p="http://schemas.microsoft.com/office/2006/metadata/properties" xmlns:ns2="f3147fe7-8176-408f-93bd-a8e2f3df8503" targetNamespace="http://schemas.microsoft.com/office/2006/metadata/properties" ma:root="true" ma:fieldsID="cc39972692533422d5f8f22526dced21" ns2:_="">
    <xsd:import namespace="f3147fe7-8176-408f-93bd-a8e2f3df850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47fe7-8176-408f-93bd-a8e2f3df850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3147fe7-8176-408f-93bd-a8e2f3df8503">64X2PM5VDV2E-154-363</_dlc_DocId>
    <_dlc_DocIdUrl xmlns="f3147fe7-8176-408f-93bd-a8e2f3df8503">
      <Url>http://www.eduportal44.ru/Okt/_layouts/15/DocIdRedir.aspx?ID=64X2PM5VDV2E-154-363</Url>
      <Description>64X2PM5VDV2E-154-363</Description>
    </_dlc_DocIdUrl>
  </documentManagement>
</p:properties>
</file>

<file path=customXml/itemProps1.xml><?xml version="1.0" encoding="utf-8"?>
<ds:datastoreItem xmlns:ds="http://schemas.openxmlformats.org/officeDocument/2006/customXml" ds:itemID="{18530550-042E-40DB-A7BB-3E561AB51ADB}"/>
</file>

<file path=customXml/itemProps2.xml><?xml version="1.0" encoding="utf-8"?>
<ds:datastoreItem xmlns:ds="http://schemas.openxmlformats.org/officeDocument/2006/customXml" ds:itemID="{35435EEA-7D28-478A-B2AD-985AEA2BE34E}"/>
</file>

<file path=customXml/itemProps3.xml><?xml version="1.0" encoding="utf-8"?>
<ds:datastoreItem xmlns:ds="http://schemas.openxmlformats.org/officeDocument/2006/customXml" ds:itemID="{C2803008-E360-4DC5-B786-99503F15C867}"/>
</file>

<file path=customXml/itemProps4.xml><?xml version="1.0" encoding="utf-8"?>
<ds:datastoreItem xmlns:ds="http://schemas.openxmlformats.org/officeDocument/2006/customXml" ds:itemID="{0DC08BAA-DBCC-41E7-A493-9B5D72497E97}"/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521</Words>
  <Application>Microsoft Office PowerPoint</Application>
  <PresentationFormat>Экран (4:3)</PresentationFormat>
  <Paragraphs>68</Paragraphs>
  <Slides>16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Бессмертный полк – это общественная акция, которая проводится в России в День Победы, в ходе которой участники идут колонной и несут плакаты с фотографиями своих родственников, участвовавших в Великой Отечественной войне и Второй мировой войне.</vt:lpstr>
      <vt:lpstr>Слайд 5</vt:lpstr>
      <vt:lpstr>Слайд 6</vt:lpstr>
      <vt:lpstr>Слайд 7</vt:lpstr>
      <vt:lpstr>Слайд 8</vt:lpstr>
      <vt:lpstr>  Акция «Бессмертный полк» в нашем селе </vt:lpstr>
      <vt:lpstr>Слайд 10</vt:lpstr>
      <vt:lpstr>Слайд 11</vt:lpstr>
      <vt:lpstr>Слайд 12</vt:lpstr>
      <vt:lpstr>Слайд 13</vt:lpstr>
      <vt:lpstr>Слайд 14</vt:lpstr>
      <vt:lpstr>Слайд 15</vt:lpstr>
      <vt:lpstr>   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Слава</dc:creator>
  <cp:lastModifiedBy>Слава</cp:lastModifiedBy>
  <cp:revision>23</cp:revision>
  <dcterms:created xsi:type="dcterms:W3CDTF">2021-03-19T19:27:17Z</dcterms:created>
  <dcterms:modified xsi:type="dcterms:W3CDTF">2021-03-23T20:02:53Z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0x010100D55590B4D5E949459A146CDE48B5CC2E</vt:lpwstr>
  </property>
  <property fmtid="{D5CDD505-2E9C-101B-9397-08002B2CF9AE}" pid="3" name="_dlc_DocIdItemGuid">
    <vt:lpwstr>e5c7fbe4-4f20-4123-8ecd-a15c3432b811</vt:lpwstr>
  </property>
</Properties>
</file>