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8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comments/comment1.xml" ContentType="application/vnd.openxmlformats-officedocument.presentationml.comment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5" r:id="rId3"/>
    <p:sldId id="284" r:id="rId4"/>
    <p:sldId id="276" r:id="rId5"/>
    <p:sldId id="277" r:id="rId6"/>
    <p:sldId id="265" r:id="rId7"/>
    <p:sldId id="272" r:id="rId8"/>
    <p:sldId id="273" r:id="rId9"/>
    <p:sldId id="266" r:id="rId10"/>
    <p:sldId id="269" r:id="rId11"/>
    <p:sldId id="274" r:id="rId12"/>
    <p:sldId id="271" r:id="rId13"/>
    <p:sldId id="262" r:id="rId14"/>
    <p:sldId id="282" r:id="rId15"/>
    <p:sldId id="263" r:id="rId16"/>
    <p:sldId id="264" r:id="rId17"/>
    <p:sldId id="278" r:id="rId18"/>
    <p:sldId id="279" r:id="rId19"/>
    <p:sldId id="286" r:id="rId20"/>
    <p:sldId id="283" r:id="rId21"/>
    <p:sldId id="287" r:id="rId22"/>
    <p:sldId id="261" r:id="rId23"/>
    <p:sldId id="280" r:id="rId24"/>
    <p:sldId id="281" r:id="rId25"/>
    <p:sldId id="258" r:id="rId26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Pack by Diakov" initials="RbD" lastIdx="1" clrIdx="0">
    <p:extLst>
      <p:ext uri="{19B8F6BF-5375-455C-9EA6-DF929625EA0E}">
        <p15:presenceInfo xmlns:p15="http://schemas.microsoft.com/office/powerpoint/2012/main" xmlns="" userId="RePack by Diak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CC"/>
    <a:srgbClr val="08080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35" Type="http://schemas.openxmlformats.org/officeDocument/2006/relationships/customXml" Target="../customXml/item4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22T19:08:04.911" idx="1">
    <p:pos x="5513" y="765"/>
    <p:text/>
    <p:extLst>
      <p:ext uri="{C676402C-5697-4E1C-873F-D02D1690AC5C}">
        <p15:threadingInfo xmlns:p15="http://schemas.microsoft.com/office/powerpoint/2012/main" xmlns="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096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283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769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541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900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106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5824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05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36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925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287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398A-3912-452A-A356-E725FF57E15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45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/url?sa=i&amp;url=https://ru.wikipedia.org/wiki/%D0%A0%D0%BE%D0%BA%D0%BE%D1%81%D1%81%D0%BE%D0%B2%D1%81%D0%BA%D0%B8%D0%B9,_%D0%9A%D0%BE%D0%BD%D1%81%D1%82%D0%B0%D0%BD%D1%82%D0%B8%D0%BD_%D0%9A%D0%BE%D0%BD%D1%81%D1%82%D0%B0%D0%BD%D1%82%D0%B8%D0%BD%D0%BE%D0%B2%D0%B8%D1%87&amp;psig=AOvVaw0JOPFl9O83pPReVgUNzLZP&amp;ust=1584295211004000&amp;source=images&amp;cd=vfe&amp;ved=0CA0QjhxqFwoTCPDq49vFmugCFQAAAAAdAAAAABAI" TargetMode="External"/><Relationship Id="rId5" Type="http://schemas.openxmlformats.org/officeDocument/2006/relationships/hyperlink" Target="https://ru.wikipedia.org/wiki/%D0%A0%D0%BE%D0%BA%D0%BE%D1%81%D1%81%D0%BE%D0%B2%D1%81%D0%BA%D0%B8%D0%B9,_%D0%9A%D0%BE%D0%BD%D1%81%D1%82%D0%B0%D0%BD%D1%82%D0%B8%D0%BD_%D0%9A%D0%BE%D0%BD%D1%81%D1%82%D0%B0%D0%BD%D1%82%D0%B8%D0%BD%D0%BE%D0%B2%D0%B8%D1%87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2028904"/>
            <a:ext cx="6660232" cy="4185761"/>
          </a:xfrm>
          <a:prstGeom prst="rect">
            <a:avLst/>
          </a:prstGeom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7780" cmpd="sng">
                  <a:noFill/>
                  <a:prstDash val="solid"/>
                  <a:miter lim="800000"/>
                </a:ln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 </a:t>
            </a:r>
          </a:p>
          <a:p>
            <a:pPr algn="ctr"/>
            <a:r>
              <a:rPr lang="ru-RU" sz="4000" b="1" dirty="0">
                <a:ln w="17780" cmpd="sng">
                  <a:noFill/>
                  <a:prstDash val="solid"/>
                  <a:miter lim="800000"/>
                </a:ln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 по истории</a:t>
            </a:r>
          </a:p>
          <a:p>
            <a:pPr algn="ctr"/>
            <a:r>
              <a:rPr lang="ru-RU" sz="5400" b="1" i="1" dirty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400" b="1" i="1" dirty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</a:rPr>
              <a:t>«История парадов Великой Отечественной войны и их значение»</a:t>
            </a:r>
          </a:p>
          <a:p>
            <a:pPr algn="ctr"/>
            <a:r>
              <a:rPr lang="ru-RU" sz="4400" b="1" i="1" dirty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ru-RU" sz="5400" b="1" i="1" dirty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5736" y="5429835"/>
            <a:ext cx="6660232" cy="1569660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endParaRPr lang="ru-RU" sz="1200" dirty="0">
              <a:solidFill>
                <a:schemeClr val="tx1"/>
              </a:solidFill>
            </a:endParaRPr>
          </a:p>
          <a:p>
            <a:r>
              <a:rPr lang="ru-RU" dirty="0"/>
              <a:t>Выполнил: Демаков Алексей </a:t>
            </a:r>
            <a:r>
              <a:rPr lang="ru-RU" dirty="0" smtClean="0"/>
              <a:t>9б </a:t>
            </a:r>
            <a:r>
              <a:rPr lang="ru-RU" dirty="0"/>
              <a:t>класс</a:t>
            </a:r>
          </a:p>
          <a:p>
            <a:r>
              <a:rPr lang="ru-RU" dirty="0"/>
              <a:t>Руководитель:  Вохмянина Ольга Алексеевна, учитель истории </a:t>
            </a:r>
          </a:p>
          <a:p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D87F663-F6A9-494D-B8C8-35C6EC629F3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980728"/>
            <a:ext cx="1178930" cy="117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887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89B4E11-8899-42B1-AC4C-5F306C493F8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2795" y="3284984"/>
            <a:ext cx="4854837" cy="32365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E02428-1ABD-4D82-8AA0-62D04A631309}"/>
              </a:ext>
            </a:extLst>
          </p:cNvPr>
          <p:cNvSpPr txBox="1"/>
          <p:nvPr/>
        </p:nvSpPr>
        <p:spPr>
          <a:xfrm>
            <a:off x="277743" y="231377"/>
            <a:ext cx="48548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                                   </a:t>
            </a:r>
            <a:r>
              <a:rPr lang="ru-RU" b="1" dirty="0" err="1">
                <a:solidFill>
                  <a:srgbClr val="C00000"/>
                </a:solidFill>
              </a:rPr>
              <a:t>Повержение</a:t>
            </a:r>
            <a:r>
              <a:rPr lang="ru-RU" b="1" dirty="0">
                <a:solidFill>
                  <a:srgbClr val="C00000"/>
                </a:solidFill>
              </a:rPr>
              <a:t> вражеских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                                знамён.  Наступила минутная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               пауза. Тишину нарушила сухая дробь 80 барабанов. Их звуки заполнили всю площадь. Под бой барабанов на площадь вступила необычная колонна — 200 воинов несли 200 знамен. Древки знамен были опущены, полотнища почти касались мокрой брусчатки и словно мели площадь. Это были знамена побежденного врага. Металлические ленты, прикрепленные к древкам, звенели похоронным звоном.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F26D365-D437-4244-B961-B389880D699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48268" y="615349"/>
            <a:ext cx="3617989" cy="22513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AC43F22-3B45-4C80-B3A8-8BA37EF8F79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7672" y="3965402"/>
            <a:ext cx="4146254" cy="22384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6DF6247-D75F-455D-A5E4-E47F4ED655B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57717" y="169541"/>
            <a:ext cx="891617" cy="8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5451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B76B0D2-120C-47FD-A4FF-3FC38C6575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66" y="177223"/>
            <a:ext cx="4122188" cy="292803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4EA9674-7210-4190-9395-420624D0CCA1}"/>
              </a:ext>
            </a:extLst>
          </p:cNvPr>
          <p:cNvSpPr/>
          <p:nvPr/>
        </p:nvSpPr>
        <p:spPr>
          <a:xfrm>
            <a:off x="277582" y="3501008"/>
            <a:ext cx="5446546" cy="286232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воинами Красной Армии по брусчатке Красной площади прошли и их питомцы – боевые собаки, активно принимавшие участие в боевых действиях. Одного пса, овчарку по кличке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Джульбарс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воины несли на руках, на шинели самого Сталина.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Джульбарс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обладатель почетной медали «За боевые заслуги», обнаружил более 7000 мин во время проведения сложнейших и опаснейших работ по разминированию городов Венгрии, Румынии, Австрии, Чехословакии.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886B0F6-743A-4959-853D-D58CBB6F106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3975" y="91048"/>
            <a:ext cx="4650581" cy="31003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CE18DBF-35EC-44F3-B56B-9006C3BD43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90423" y="3501008"/>
            <a:ext cx="3133265" cy="21602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A195D5-368F-4334-AB7A-00BE106708E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45400" y="64708"/>
            <a:ext cx="891617" cy="8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9199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AEE1439-AFF8-474C-B8CC-891A412EDA4C}"/>
              </a:ext>
            </a:extLst>
          </p:cNvPr>
          <p:cNvSpPr/>
          <p:nvPr/>
        </p:nvSpPr>
        <p:spPr>
          <a:xfrm>
            <a:off x="233573" y="982612"/>
            <a:ext cx="3330316" cy="3473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«Состоявшийся 24 июня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с.г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парад Победы войск действующей армии, Военно-Морского Флота и частей Московского гарнизона показал хорошую организованность, слаженность и строевую выучку всех войск, участвовавших на параде. Объявляю благодарность маршалам, генералам, офицерам, сержантам и рядовым — участникам парада Победы</a:t>
            </a:r>
            <a:r>
              <a:rPr lang="ru-RU" sz="12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350"/>
              </a:lnSpc>
              <a:spcAft>
                <a:spcPts val="6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 особая благодарность Сталина организаторам праздника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B946287-A658-438C-BB71-A1EEB3E14D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5444" y="266581"/>
            <a:ext cx="5130229" cy="32235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9381A87-F75D-4779-8455-9BDAE6A860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642356"/>
            <a:ext cx="4336401" cy="280841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964F98B-9533-4933-B344-8F04B17A6665}"/>
              </a:ext>
            </a:extLst>
          </p:cNvPr>
          <p:cNvSpPr/>
          <p:nvPr/>
        </p:nvSpPr>
        <p:spPr>
          <a:xfrm>
            <a:off x="366545" y="4996551"/>
            <a:ext cx="3906379" cy="120032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23 часа из 100 аэростатов, поднятых зенитчиками, залпами полетели 20 тыс. ракет. Так завершился этот великий день.  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9870E05-CC3E-419A-A790-4E097F5ACF2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90995"/>
            <a:ext cx="891617" cy="8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4468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5858125-0896-46D1-A3C9-D6B9B73BC2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887" y="980728"/>
            <a:ext cx="2970984" cy="20471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26DF998-2D66-4765-8152-2CEFA6E8E7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164488"/>
            <a:ext cx="5575177" cy="24101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C732170-9F7E-4C11-889A-CDAD310824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42502" y="266078"/>
            <a:ext cx="5155707" cy="22314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C1930C1-482D-4883-B8B0-7E7824D5E84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79790" y="2852936"/>
            <a:ext cx="1688707" cy="31726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4B1DE56-5658-4980-8E75-B8441ABA20C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10836" y="205549"/>
            <a:ext cx="891617" cy="89161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9E17525-AF15-460D-999D-CDBC94CB55AE}"/>
              </a:ext>
            </a:extLst>
          </p:cNvPr>
          <p:cNvSpPr/>
          <p:nvPr/>
        </p:nvSpPr>
        <p:spPr>
          <a:xfrm>
            <a:off x="309888" y="2967335"/>
            <a:ext cx="6750780" cy="120032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После 1945 года парады в честь Дня Победы не проводились 20 лет, до 1965 года. Печатались открытки, марки с изображением Парада Победы 1945 года, поздравляли ветеранов, проводили концерты.   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7739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C627462-CC39-48F4-A7D7-DC92EBB5C5F2}"/>
              </a:ext>
            </a:extLst>
          </p:cNvPr>
          <p:cNvSpPr/>
          <p:nvPr/>
        </p:nvSpPr>
        <p:spPr>
          <a:xfrm>
            <a:off x="4103441" y="3573016"/>
            <a:ext cx="5040559" cy="317009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</a:rPr>
              <a:t>В соответствии с Указом Президиума Верховного Совета СССР от 25 апреля 1965 года День Победы снова стал нерабочим днем и всенародным праздником. На этом параде на Красную площадь впервые было вынесено Знамя Победы. Его нес Герой Советского Союза полковник Самсонов, а ассистентами знаменосца были Герои Советского Союза Михаил Егоров и Мелитон Кантария.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CCE2FC9-5F40-4741-A7D0-DEF0C2FCBA4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260648"/>
            <a:ext cx="4264990" cy="27889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8EC2C06-5792-4664-97F7-B6F94F06D4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79512" y="1916832"/>
            <a:ext cx="3809648" cy="472514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535441E-131B-4AE4-B4EB-09DB88AC4D44}"/>
              </a:ext>
            </a:extLst>
          </p:cNvPr>
          <p:cNvSpPr/>
          <p:nvPr/>
        </p:nvSpPr>
        <p:spPr>
          <a:xfrm>
            <a:off x="258227" y="1124744"/>
            <a:ext cx="3809648" cy="6463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Парад принимал министр обороны СССР маршал СССР Малиновский.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C70B744-5D12-4A63-B34D-13A0BD93DE61}"/>
              </a:ext>
            </a:extLst>
          </p:cNvPr>
          <p:cNvSpPr/>
          <p:nvPr/>
        </p:nvSpPr>
        <p:spPr>
          <a:xfrm>
            <a:off x="1403648" y="187055"/>
            <a:ext cx="4824536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Парад Победы 9 мая 1965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F605C79-787D-4A1A-BB33-FEF0408DA50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75919" y="119341"/>
            <a:ext cx="890093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9056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0F3E916-CC7E-4E25-9004-D50FD51EC3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4365" y="1196752"/>
            <a:ext cx="4807273" cy="36289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811C58C-2D6F-4E52-8FE5-4A11386723F6}"/>
              </a:ext>
            </a:extLst>
          </p:cNvPr>
          <p:cNvSpPr txBox="1"/>
          <p:nvPr/>
        </p:nvSpPr>
        <p:spPr>
          <a:xfrm>
            <a:off x="5572957" y="1389910"/>
            <a:ext cx="31545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Парад ветеранов 50-летие Победы 1995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E4F6C40-298E-4A04-8241-590520F50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7837" y="2580769"/>
            <a:ext cx="2990931" cy="2993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3AC5C5-7ADB-48E5-9413-65437B3347EA}"/>
              </a:ext>
            </a:extLst>
          </p:cNvPr>
          <p:cNvSpPr txBox="1"/>
          <p:nvPr/>
        </p:nvSpPr>
        <p:spPr>
          <a:xfrm>
            <a:off x="1259632" y="5450759"/>
            <a:ext cx="472661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Монета Банка России серии «Великая Отечественная война»,</a:t>
            </a:r>
          </a:p>
          <a:p>
            <a:r>
              <a:rPr lang="ru-RU" sz="1350" dirty="0"/>
              <a:t> изготовлена на 50-летие Победы, 1995 год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D18FB14-0478-4AEE-8B72-99A038624B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123597"/>
            <a:ext cx="891617" cy="8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0571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01AF827-263F-4B60-941C-7751030276F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762" y="945377"/>
            <a:ext cx="9086238" cy="56064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2F4AB4-090F-4607-BF84-5B0DC73E435D}"/>
              </a:ext>
            </a:extLst>
          </p:cNvPr>
          <p:cNvSpPr txBox="1"/>
          <p:nvPr/>
        </p:nvSpPr>
        <p:spPr>
          <a:xfrm>
            <a:off x="166456" y="1043680"/>
            <a:ext cx="794909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/>
              <a:t>Военный парад в честь 70-й годовщины Победы, 2015 год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1B5602E-3B69-4B5F-B8E4-C0A7D5B9F7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94621" y="857251"/>
            <a:ext cx="891617" cy="8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981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2A093C1-37CE-4F5B-AB9D-7BD1763835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7490" r="970" b="1"/>
          <a:stretch/>
        </p:blipFill>
        <p:spPr>
          <a:xfrm>
            <a:off x="539552" y="620688"/>
            <a:ext cx="8256233" cy="51592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1D014DF-A8D9-477A-BD50-3C958F4788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00392" y="153513"/>
            <a:ext cx="891617" cy="89161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FF60869-E1CC-4E06-81E4-44AEF7A4ACE1}"/>
              </a:ext>
            </a:extLst>
          </p:cNvPr>
          <p:cNvSpPr/>
          <p:nvPr/>
        </p:nvSpPr>
        <p:spPr>
          <a:xfrm>
            <a:off x="836080" y="5914146"/>
            <a:ext cx="6688248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Выпускники </a:t>
            </a:r>
            <a:r>
              <a:rPr lang="ru-RU" sz="2000" b="1" dirty="0" err="1">
                <a:solidFill>
                  <a:srgbClr val="C00000"/>
                </a:solidFill>
              </a:rPr>
              <a:t>Боговаровской</a:t>
            </a:r>
            <a:r>
              <a:rPr lang="ru-RU" sz="2000" b="1" dirty="0">
                <a:solidFill>
                  <a:srgbClr val="C00000"/>
                </a:solidFill>
              </a:rPr>
              <a:t> школы, курсанты военных училищ и институтов. Подготовка к Параду Победы. </a:t>
            </a:r>
          </a:p>
        </p:txBody>
      </p:sp>
    </p:spTree>
    <p:extLst>
      <p:ext uri="{BB962C8B-B14F-4D97-AF65-F5344CB8AC3E}">
        <p14:creationId xmlns:p14="http://schemas.microsoft.com/office/powerpoint/2010/main" xmlns="" val="1720438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59F566A-73E3-4655-9C93-B06353099A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4800" y="764704"/>
            <a:ext cx="3748545" cy="49980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9B16365-B0C5-4690-BC28-37EF69FBB4F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316" y="116632"/>
            <a:ext cx="891617" cy="8916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EA59ADC-DB6E-4938-8BD0-9DF6980BCD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01" t="6951" b="12201"/>
          <a:stretch/>
        </p:blipFill>
        <p:spPr>
          <a:xfrm>
            <a:off x="395536" y="775736"/>
            <a:ext cx="4061822" cy="49870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6C6355-22DB-4412-AA26-36BEB93404DC}"/>
              </a:ext>
            </a:extLst>
          </p:cNvPr>
          <p:cNvSpPr txBox="1"/>
          <p:nvPr/>
        </p:nvSpPr>
        <p:spPr>
          <a:xfrm>
            <a:off x="-43302" y="5877272"/>
            <a:ext cx="453315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Афанасов Дмитрий и Тихонов Денис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перед Парадом  Победы .</a:t>
            </a:r>
          </a:p>
          <a:p>
            <a:endParaRPr lang="ru-RU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764BB88-57D0-4B45-9C14-8A7E216BE560}"/>
              </a:ext>
            </a:extLst>
          </p:cNvPr>
          <p:cNvSpPr txBox="1"/>
          <p:nvPr/>
        </p:nvSpPr>
        <p:spPr>
          <a:xfrm>
            <a:off x="4430426" y="5762763"/>
            <a:ext cx="453315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Баев Егор, Галкин Иван и Леонтьев Юрий  перед Парадом  Победы .</a:t>
            </a:r>
          </a:p>
          <a:p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xmlns="" val="1982489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F65EA89-0B1F-4761-97D3-E10884C437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156" t="-1" b="-2279"/>
          <a:stretch/>
        </p:blipFill>
        <p:spPr>
          <a:xfrm>
            <a:off x="6444208" y="320488"/>
            <a:ext cx="2376264" cy="5700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911A266-C271-494A-BADC-A63B3AFFE6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60" y="1268760"/>
            <a:ext cx="3240360" cy="23775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0544704-F064-4B2E-BD52-0E1C04288F56}"/>
              </a:ext>
            </a:extLst>
          </p:cNvPr>
          <p:cNvSpPr txBox="1"/>
          <p:nvPr/>
        </p:nvSpPr>
        <p:spPr>
          <a:xfrm>
            <a:off x="-82575" y="3717032"/>
            <a:ext cx="34933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Медаль Герасимова Вячеслава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 за участие в Параде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 на 70-летин Победы.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9 мая 2019г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873E463-EEF4-4066-9C3A-CEED137812A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8297" y="332656"/>
            <a:ext cx="2895911" cy="5540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EE87782-A1A1-456E-8746-CFADFC1F1A75}"/>
              </a:ext>
            </a:extLst>
          </p:cNvPr>
          <p:cNvSpPr txBox="1"/>
          <p:nvPr/>
        </p:nvSpPr>
        <p:spPr>
          <a:xfrm>
            <a:off x="971600" y="6033456"/>
            <a:ext cx="597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Канин Даниил и Герасимов Вячеслав- участники Парада Победы,  выпускники школы 2017г </a:t>
            </a:r>
          </a:p>
        </p:txBody>
      </p:sp>
    </p:spTree>
    <p:extLst>
      <p:ext uri="{BB962C8B-B14F-4D97-AF65-F5344CB8AC3E}">
        <p14:creationId xmlns:p14="http://schemas.microsoft.com/office/powerpoint/2010/main" xmlns="" val="603156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25668"/>
          </a:xfrm>
        </p:spPr>
        <p:txBody>
          <a:bodyPr>
            <a:noAutofit/>
          </a:bodyPr>
          <a:lstStyle/>
          <a:p>
            <a:r>
              <a:rPr lang="ru-RU" sz="3200" b="1" dirty="0"/>
              <a:t>Объект исследования: </a:t>
            </a:r>
            <a:r>
              <a:rPr lang="ru-RU" sz="3200" dirty="0"/>
              <a:t>Парад 1941 года и Парад Победы 1945 года на Красной площади.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3840171"/>
          </a:xfrm>
        </p:spPr>
        <p:txBody>
          <a:bodyPr>
            <a:normAutofit/>
          </a:bodyPr>
          <a:lstStyle/>
          <a:p>
            <a:r>
              <a:rPr lang="ru-RU" b="1" dirty="0"/>
              <a:t>Цели исследования:</a:t>
            </a:r>
            <a:r>
              <a:rPr lang="ru-RU" dirty="0"/>
              <a:t> - значение двух важнейших Парадов на Красной Площади</a:t>
            </a:r>
          </a:p>
          <a:p>
            <a:r>
              <a:rPr lang="ru-RU" b="1" u="sng" dirty="0"/>
              <a:t>Практическая значимость</a:t>
            </a:r>
            <a:r>
              <a:rPr lang="ru-RU" dirty="0"/>
              <a:t> исследовательской работы: собранный материал можно использовать на классных часах, внеклассных мероприятиях, уроках  истории.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C8F75C8-EE0D-4551-8878-0429A6CEBA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0392" y="116632"/>
            <a:ext cx="896190" cy="8900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8B770FD-4C95-412B-B8C4-345E25F0B77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418" y="190610"/>
            <a:ext cx="5184576" cy="32383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83D36CF-2372-49AA-A3FD-6709745CE8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0921" t="5653" r="9178" b="21898"/>
          <a:stretch/>
        </p:blipFill>
        <p:spPr>
          <a:xfrm rot="5400000">
            <a:off x="4493965" y="2067111"/>
            <a:ext cx="3756941" cy="5184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F2E55B-E21C-450B-9AF8-59E30658C7C2}"/>
              </a:ext>
            </a:extLst>
          </p:cNvPr>
          <p:cNvSpPr txBox="1"/>
          <p:nvPr/>
        </p:nvSpPr>
        <p:spPr>
          <a:xfrm>
            <a:off x="245363" y="4077072"/>
            <a:ext cx="34102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Медаль Афанасова Дмитрия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 за участие в Параде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 на 70-летин Победы.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9 мая 2015г</a:t>
            </a:r>
          </a:p>
        </p:txBody>
      </p:sp>
    </p:spTree>
    <p:extLst>
      <p:ext uri="{BB962C8B-B14F-4D97-AF65-F5344CB8AC3E}">
        <p14:creationId xmlns:p14="http://schemas.microsoft.com/office/powerpoint/2010/main" xmlns="" val="1943101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73BF181-7CD7-4D7A-A32F-6F776A8ECC8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88640"/>
            <a:ext cx="8229195" cy="617500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A4D9A89-D915-4FAD-BBC6-FD0E11CA2860}"/>
              </a:ext>
            </a:extLst>
          </p:cNvPr>
          <p:cNvSpPr/>
          <p:nvPr/>
        </p:nvSpPr>
        <p:spPr>
          <a:xfrm>
            <a:off x="899592" y="5877272"/>
            <a:ext cx="6688248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Выпускники </a:t>
            </a:r>
            <a:r>
              <a:rPr lang="ru-RU" sz="2000" b="1" dirty="0" err="1">
                <a:solidFill>
                  <a:srgbClr val="C00000"/>
                </a:solidFill>
              </a:rPr>
              <a:t>Боговаровской</a:t>
            </a:r>
            <a:r>
              <a:rPr lang="ru-RU" sz="2000" b="1" dirty="0">
                <a:solidFill>
                  <a:srgbClr val="C00000"/>
                </a:solidFill>
              </a:rPr>
              <a:t> школы, курсанты военных училищ и институтов. Подготовка к Параду Победы. </a:t>
            </a:r>
          </a:p>
        </p:txBody>
      </p:sp>
    </p:spTree>
    <p:extLst>
      <p:ext uri="{BB962C8B-B14F-4D97-AF65-F5344CB8AC3E}">
        <p14:creationId xmlns:p14="http://schemas.microsoft.com/office/powerpoint/2010/main" xmlns="" val="2365838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2709A6A-B839-4964-8351-B8AD1A2959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275"/>
          <a:stretch/>
        </p:blipFill>
        <p:spPr>
          <a:xfrm>
            <a:off x="95157" y="1066060"/>
            <a:ext cx="4695002" cy="36090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07191DA-D241-47A2-93BA-5A37DEF106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7332" r="4653" b="7358"/>
          <a:stretch/>
        </p:blipFill>
        <p:spPr>
          <a:xfrm>
            <a:off x="4787462" y="1066059"/>
            <a:ext cx="4558905" cy="36090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8A00A00-1D26-42D0-B283-F9BA06C0B8AB}"/>
              </a:ext>
            </a:extLst>
          </p:cNvPr>
          <p:cNvSpPr txBox="1"/>
          <p:nvPr/>
        </p:nvSpPr>
        <p:spPr>
          <a:xfrm>
            <a:off x="148380" y="4856203"/>
            <a:ext cx="4394857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Поездка в Москву.  Август 2019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У памятника Маршалу Жукову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 у Красной площади.</a:t>
            </a:r>
          </a:p>
          <a:p>
            <a:endParaRPr lang="ru-RU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28F299-2274-4BDC-BA44-7B28A7C7EEAC}"/>
              </a:ext>
            </a:extLst>
          </p:cNvPr>
          <p:cNvSpPr txBox="1"/>
          <p:nvPr/>
        </p:nvSpPr>
        <p:spPr>
          <a:xfrm>
            <a:off x="5508104" y="4829321"/>
            <a:ext cx="3310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Поездка в Москву.  Август 2019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На Поклонной горе.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B675359-E688-407C-A75D-9BEE4116FD8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72400" y="83920"/>
            <a:ext cx="891617" cy="8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1410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E9AE430-DB28-4902-AE33-4AD5CE6B2261}"/>
              </a:ext>
            </a:extLst>
          </p:cNvPr>
          <p:cNvSpPr/>
          <p:nvPr/>
        </p:nvSpPr>
        <p:spPr>
          <a:xfrm>
            <a:off x="130793" y="4913454"/>
            <a:ext cx="8743779" cy="1263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Полководец Георгий Жуков  изображён верхом на своём коне  Кумире, топчущем копытами штандарты нацистской Германии. Скульптор представил маршала привставшим на стременах во время торжественного парада Победы 24 июня 1945 года. </a:t>
            </a:r>
            <a:endParaRPr lang="ru-RU" sz="1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828ECF0-7B9A-4854-A063-40C50B6308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254" r="37712" b="24419"/>
          <a:stretch/>
        </p:blipFill>
        <p:spPr>
          <a:xfrm>
            <a:off x="148701" y="1071643"/>
            <a:ext cx="4013029" cy="36274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796326-D6FC-4C08-A663-56A8FB739D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9249"/>
          <a:stretch/>
        </p:blipFill>
        <p:spPr>
          <a:xfrm>
            <a:off x="4422441" y="1071643"/>
            <a:ext cx="4572859" cy="35730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ED966B4-DA01-4C0D-9FE3-03CB538FE81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6872" y="857251"/>
            <a:ext cx="891617" cy="8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7826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B11624F-A7F3-4571-A8EE-329322E768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19" y="955876"/>
            <a:ext cx="4489882" cy="25255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2A9F76F-145C-43BC-B611-2B1F8ADC4B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46148" y="905522"/>
            <a:ext cx="3815734" cy="286180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DB7E996-67C4-45BB-9D88-D0C6CEE5D14D}"/>
              </a:ext>
            </a:extLst>
          </p:cNvPr>
          <p:cNvSpPr/>
          <p:nvPr/>
        </p:nvSpPr>
        <p:spPr>
          <a:xfrm>
            <a:off x="5303925" y="3895738"/>
            <a:ext cx="37001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Памятник «Трагедия народов»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в память о жертвах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фашистского геноцида.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DD6D921-02F1-4FF6-81D8-EE64B2F40479}"/>
              </a:ext>
            </a:extLst>
          </p:cNvPr>
          <p:cNvSpPr/>
          <p:nvPr/>
        </p:nvSpPr>
        <p:spPr>
          <a:xfrm>
            <a:off x="900630" y="3481434"/>
            <a:ext cx="36396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Вечный огонь у Музея Победы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3B96F2D-8350-4285-BCAE-A4E1417874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-1" t="23639" r="491"/>
          <a:stretch/>
        </p:blipFill>
        <p:spPr>
          <a:xfrm>
            <a:off x="183682" y="3946679"/>
            <a:ext cx="4530191" cy="195544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D044CC1-9000-425C-8898-494E6244122D}"/>
              </a:ext>
            </a:extLst>
          </p:cNvPr>
          <p:cNvSpPr/>
          <p:nvPr/>
        </p:nvSpPr>
        <p:spPr>
          <a:xfrm>
            <a:off x="5075536" y="5113480"/>
            <a:ext cx="25385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Аллея «Годы войны»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34C2CA7-7DF0-4419-A46C-04D94A3B8502}"/>
              </a:ext>
            </a:extLst>
          </p:cNvPr>
          <p:cNvSpPr/>
          <p:nvPr/>
        </p:nvSpPr>
        <p:spPr>
          <a:xfrm>
            <a:off x="3036580" y="149680"/>
            <a:ext cx="319266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Парк Победы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A7DDFCC-A6AF-4EF4-A783-6D15CCE6654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64633" y="165301"/>
            <a:ext cx="891617" cy="8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3848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FA5ABC4-326C-4491-BF45-D9762B95F55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3507187" cy="44447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A4B78B5-3F20-445B-BD0F-E74DE353022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2062" y="188640"/>
            <a:ext cx="4860540" cy="32403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05ABD78-9029-48CD-A085-7C2C066B22C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74361" y="3538764"/>
            <a:ext cx="4878241" cy="301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0402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/>
              <a:t>Гипотеза: </a:t>
            </a:r>
            <a:r>
              <a:rPr lang="ru-RU" sz="2800" dirty="0"/>
              <a:t>Парад1941 и Парад Победы 1945  - символ патриотизма народа, а его участники  - пример для подражания подрастающего поколения.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/>
              <a:t>Задачи исследования:</a:t>
            </a:r>
            <a:endParaRPr lang="ru-RU" dirty="0"/>
          </a:p>
          <a:p>
            <a:r>
              <a:rPr lang="ru-RU" sz="2200" dirty="0"/>
              <a:t>-изучить документальные свидетельства и художественную литературу о Парадах Победы;</a:t>
            </a:r>
          </a:p>
          <a:p>
            <a:r>
              <a:rPr lang="ru-RU" sz="2200" dirty="0"/>
              <a:t>- выявить особенности двух важнейших Парадов на Красной Площади;</a:t>
            </a:r>
          </a:p>
          <a:p>
            <a:r>
              <a:rPr lang="ru-RU" sz="2200" dirty="0"/>
              <a:t> - воссоздать по историческим документам историю проведения Парадов Победы; </a:t>
            </a:r>
          </a:p>
          <a:p>
            <a:r>
              <a:rPr lang="ru-RU" sz="2200" dirty="0"/>
              <a:t>-выяснить, кто из выпускников нашей школы принимал участие в парадах Победы.</a:t>
            </a:r>
          </a:p>
          <a:p>
            <a:endParaRPr lang="ru-RU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/>
              <a:t>методы исследования: </a:t>
            </a:r>
            <a:endParaRPr lang="ru-RU" dirty="0"/>
          </a:p>
          <a:p>
            <a:pPr lvl="0"/>
            <a:r>
              <a:rPr lang="ru-RU" dirty="0"/>
              <a:t>Работа с интернет документами.</a:t>
            </a:r>
          </a:p>
          <a:p>
            <a:pPr lvl="0"/>
            <a:r>
              <a:rPr lang="ru-RU" dirty="0"/>
              <a:t>Чтение газетных публикаций.</a:t>
            </a:r>
          </a:p>
          <a:p>
            <a:pPr lvl="0"/>
            <a:r>
              <a:rPr lang="ru-RU" dirty="0"/>
              <a:t>Систематизация собранного материала</a:t>
            </a:r>
          </a:p>
          <a:p>
            <a:pPr lvl="0"/>
            <a:r>
              <a:rPr lang="ru-RU" dirty="0"/>
              <a:t>Подготовка и оформление проекта, презентации.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35E0951-CAF9-411C-9533-13D8CC7F63E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37" y="1121429"/>
            <a:ext cx="3929063" cy="27860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F2F7A52-D79F-4A1E-99E4-F9058E82DA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7930" y="172240"/>
            <a:ext cx="892206" cy="89220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A39B7E-056E-47AB-A11F-AAB307F2053C}"/>
              </a:ext>
            </a:extLst>
          </p:cNvPr>
          <p:cNvSpPr/>
          <p:nvPr/>
        </p:nvSpPr>
        <p:spPr>
          <a:xfrm>
            <a:off x="2250828" y="92686"/>
            <a:ext cx="380322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Легендарный парад</a:t>
            </a:r>
          </a:p>
          <a:p>
            <a:r>
              <a:rPr lang="ru-RU" sz="3200" b="1" dirty="0">
                <a:solidFill>
                  <a:srgbClr val="C00000"/>
                </a:solidFill>
              </a:rPr>
              <a:t> 7 ноября 1941 года</a:t>
            </a:r>
            <a:r>
              <a:rPr lang="ru-RU" sz="2000" dirty="0"/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22B84B5-1917-4368-BAB6-F9AB4318103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964" y="3833664"/>
            <a:ext cx="5139917" cy="302433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9B8A225-00AA-4ED1-A7E2-989B0A7ABF70}"/>
              </a:ext>
            </a:extLst>
          </p:cNvPr>
          <p:cNvSpPr/>
          <p:nvPr/>
        </p:nvSpPr>
        <p:spPr>
          <a:xfrm>
            <a:off x="5081958" y="1012771"/>
            <a:ext cx="3929061" cy="563231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2000" b="1" dirty="0"/>
              <a:t>Принимал парад легендарный полководец времен Гражданской войны - маршал Семен Буденный.</a:t>
            </a:r>
          </a:p>
          <a:p>
            <a:r>
              <a:rPr lang="ru-RU" sz="2000" b="1" dirty="0"/>
              <a:t>Всего в параде участвовало 28 467 человек, в том числе: 19 044 пехотинцев, 546 кавалеристов , 732 стрелка и пулеметчика , 2165 артиллеристов, 450 танкистов, 5520 ополченцев . Вооружение и военная техника были представлены 296 пулеметами, 18 минометами, 12 зенитными пулеметами, 12 малокалиберными и 128 орудиями средней и большой мощности, 160 танками , 16 тачанками. </a:t>
            </a:r>
          </a:p>
        </p:txBody>
      </p:sp>
    </p:spTree>
    <p:extLst>
      <p:ext uri="{BB962C8B-B14F-4D97-AF65-F5344CB8AC3E}">
        <p14:creationId xmlns:p14="http://schemas.microsoft.com/office/powerpoint/2010/main" xmlns="" val="3387141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85C4482-36EF-46DB-B88B-8190475DA5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1777"/>
          <a:stretch/>
        </p:blipFill>
        <p:spPr>
          <a:xfrm>
            <a:off x="172226" y="699669"/>
            <a:ext cx="4522323" cy="25365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2A33D0-C17C-4B55-AE02-7A451616D9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7071"/>
          <a:stretch/>
        </p:blipFill>
        <p:spPr>
          <a:xfrm>
            <a:off x="4903151" y="526887"/>
            <a:ext cx="4068623" cy="23925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3C6D0D6-E77E-43F6-B7D9-C19AFC50112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5567" y="3315119"/>
            <a:ext cx="4248472" cy="30125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EDBD8BA-50CC-48B5-B0D0-3970835C5F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38243" y="131176"/>
            <a:ext cx="891617" cy="89161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10DC986-69CD-41AE-A5E2-051625764356}"/>
              </a:ext>
            </a:extLst>
          </p:cNvPr>
          <p:cNvSpPr/>
          <p:nvPr/>
        </p:nvSpPr>
        <p:spPr>
          <a:xfrm>
            <a:off x="5004048" y="3298344"/>
            <a:ext cx="3731908" cy="230832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Снежок ноябрьский белой дымкой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Припорошил кремлёвский сад.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Враг у Москвы. В осаде Химки,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Но мы выходим на парад.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Чеканя шаг у Мавзолея,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Идут ударные полки,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Гремят по камням батареи,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Сверкают каски и штыки…</a:t>
            </a:r>
          </a:p>
        </p:txBody>
      </p:sp>
    </p:spTree>
    <p:extLst>
      <p:ext uri="{BB962C8B-B14F-4D97-AF65-F5344CB8AC3E}">
        <p14:creationId xmlns:p14="http://schemas.microsoft.com/office/powerpoint/2010/main" xmlns="" val="4071511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4B38A6-213D-4574-88C2-D3A812CD2207}"/>
              </a:ext>
            </a:extLst>
          </p:cNvPr>
          <p:cNvSpPr txBox="1"/>
          <p:nvPr/>
        </p:nvSpPr>
        <p:spPr>
          <a:xfrm>
            <a:off x="1636068" y="415327"/>
            <a:ext cx="58718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Парад Победы на Красной площади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 24 июня 1945 года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22D36BD-F3A6-42BB-8CA8-4FB80FCC10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21288" y="1484784"/>
            <a:ext cx="4449726" cy="29048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46E3A0-F3E9-4BBE-A505-38CCD970C57F}"/>
              </a:ext>
            </a:extLst>
          </p:cNvPr>
          <p:cNvSpPr txBox="1"/>
          <p:nvPr/>
        </p:nvSpPr>
        <p:spPr>
          <a:xfrm>
            <a:off x="5296592" y="4522985"/>
            <a:ext cx="3249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Пропуск на парад, 1945 год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A0A6353-1450-4C14-99BB-EB6571E324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120793" y="1484784"/>
            <a:ext cx="4317674" cy="323825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8E334ED-C179-488D-9EF3-1180B6D34B6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120213"/>
            <a:ext cx="891617" cy="89161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37F1E64-91A8-48BD-BF2D-CF4C9575164F}"/>
              </a:ext>
            </a:extLst>
          </p:cNvPr>
          <p:cNvSpPr/>
          <p:nvPr/>
        </p:nvSpPr>
        <p:spPr>
          <a:xfrm>
            <a:off x="899592" y="505640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Такое площадь знала лишь однажды,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Однажды только видела земля: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Солдаты волокли знамена вражьи,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Чтоб бросить их к подножию Кремля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236085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CCEAB0F-556E-47BB-9583-8727543F5CE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7014" y="836712"/>
            <a:ext cx="6233511" cy="35634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08D854A-F3FE-406D-8456-C5FDEE0BDBE3}"/>
              </a:ext>
            </a:extLst>
          </p:cNvPr>
          <p:cNvSpPr/>
          <p:nvPr/>
        </p:nvSpPr>
        <p:spPr>
          <a:xfrm>
            <a:off x="438056" y="4520922"/>
            <a:ext cx="6366191" cy="163121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куранты Кремля пробили десять, в Спасских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воротах появились гарцующие на белых конях маршалы Жуков и Рокоссовский. По площади прокатилось громогласное перекатное «ура!». Начался Парад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92C953A-890E-4389-9DBA-49E34FE13E3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7" y="728927"/>
            <a:ext cx="1591194" cy="250110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5493E06-552D-4759-84E3-F56650620416}"/>
              </a:ext>
            </a:extLst>
          </p:cNvPr>
          <p:cNvSpPr/>
          <p:nvPr/>
        </p:nvSpPr>
        <p:spPr>
          <a:xfrm>
            <a:off x="6491410" y="3266183"/>
            <a:ext cx="2373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Георгий Константинович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  Жуков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B8AFEBC-9EBE-4174-95A0-050E6AD2A26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31386" y="3825558"/>
            <a:ext cx="1571625" cy="199310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AA75986-B275-4AE9-9E45-CC4786D482ED}"/>
              </a:ext>
            </a:extLst>
          </p:cNvPr>
          <p:cNvSpPr/>
          <p:nvPr/>
        </p:nvSpPr>
        <p:spPr>
          <a:xfrm>
            <a:off x="5056826" y="5904336"/>
            <a:ext cx="3971472" cy="5463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dirty="0">
                <a:hlinkClick r:id="rId5"/>
              </a:rPr>
              <a:t/>
            </a:r>
            <a:br>
              <a:rPr lang="ru-RU" sz="1350" dirty="0">
                <a:hlinkClick r:id="rId5"/>
              </a:rPr>
            </a:br>
            <a:r>
              <a:rPr lang="ru-RU" sz="1600" b="1" dirty="0">
                <a:solidFill>
                  <a:srgbClr val="C0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Рокоссовский Константин Константинович</a:t>
            </a:r>
            <a:endParaRPr lang="ru-RU" sz="135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B4C89F-7FD5-4205-A226-883F1BBFDAF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57203" y="147718"/>
            <a:ext cx="891617" cy="8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2755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6BE6334-E57E-482C-8111-3EB24FDFAE8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3550868" cy="483722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20FB97D-8381-481F-9BEE-74A21BF3BA99}"/>
              </a:ext>
            </a:extLst>
          </p:cNvPr>
          <p:cNvSpPr/>
          <p:nvPr/>
        </p:nvSpPr>
        <p:spPr>
          <a:xfrm>
            <a:off x="4211960" y="1010390"/>
            <a:ext cx="4070906" cy="156966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</a:rPr>
              <a:t>Сохранилась парадная речь Маршала Жукова. На ней стоят очень интересные пометки, которые показывают профессиональную работу над рукописью. В парадной речи помечены интонации.</a:t>
            </a:r>
            <a:endParaRPr lang="ru-RU" sz="16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42231E4-B01E-40F8-B49A-3BB2DC36376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00392" y="123549"/>
            <a:ext cx="891617" cy="8916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5743316-AE0F-4C47-9211-0276BCF4488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3749" y="2737351"/>
            <a:ext cx="4621799" cy="30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207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0766EFF-496A-4053-9000-05D78C6F804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946" y="334392"/>
            <a:ext cx="4331054" cy="28873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D524540-E501-4A0A-8BBD-7C23E4A0442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103" y="327600"/>
            <a:ext cx="4468658" cy="29791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DEDB842-7813-4B1C-9482-A775B13E3B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6800" y="116632"/>
            <a:ext cx="891617" cy="89161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FF513AD-70ED-41B2-9FA7-041F3611D92C}"/>
              </a:ext>
            </a:extLst>
          </p:cNvPr>
          <p:cNvSpPr/>
          <p:nvPr/>
        </p:nvSpPr>
        <p:spPr>
          <a:xfrm>
            <a:off x="240947" y="3420067"/>
            <a:ext cx="86515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</a:rPr>
              <a:t>Первым по площади прошел сводный полк барабанщиков-суворовцев. Затем сводные полки фронтов: Карельского, Ленинградского, 1-го и 2-го Прибалтийского, 3-го, 2-го и 1-го Белорусских, 1-го, 2-го, 3-го и 4-го Украинских, сводный полк Военно-Морского флота. В каждом полку свыше 1 тысячи человек. Знаменосцы несли по 36 боевых знамён, наиболее отличившихся в боях соединений и частей каждого фронта. В Параде Победы участвовал сводный военный оркестр в составе 1400 человек. В параде участвовали 24 маршала, 249 генералов, 2536 офицеров, 31 116 рядовых, сержантов. По Красной площади прошло более 1850 единиц военной техники.</a:t>
            </a:r>
          </a:p>
        </p:txBody>
      </p:sp>
    </p:spTree>
    <p:extLst>
      <p:ext uri="{BB962C8B-B14F-4D97-AF65-F5344CB8AC3E}">
        <p14:creationId xmlns:p14="http://schemas.microsoft.com/office/powerpoint/2010/main" xmlns="" val="1680218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3147fe7-8176-408f-93bd-a8e2f3df8503">64X2PM5VDV2E-154-357</_dlc_DocId>
    <_dlc_DocIdUrl xmlns="f3147fe7-8176-408f-93bd-a8e2f3df8503">
      <Url>http://www.eduportal44.ru/Okt/_layouts/15/DocIdRedir.aspx?ID=64X2PM5VDV2E-154-357</Url>
      <Description>64X2PM5VDV2E-154-357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55590B4D5E949459A146CDE48B5CC2E" ma:contentTypeVersion="0" ma:contentTypeDescription="Создание документа." ma:contentTypeScope="" ma:versionID="6ed44e2c2291ac397b2faeb42f4dc13f">
  <xsd:schema xmlns:xsd="http://www.w3.org/2001/XMLSchema" xmlns:xs="http://www.w3.org/2001/XMLSchema" xmlns:p="http://schemas.microsoft.com/office/2006/metadata/properties" xmlns:ns2="f3147fe7-8176-408f-93bd-a8e2f3df8503" targetNamespace="http://schemas.microsoft.com/office/2006/metadata/properties" ma:root="true" ma:fieldsID="cc39972692533422d5f8f22526dced21" ns2:_="">
    <xsd:import namespace="f3147fe7-8176-408f-93bd-a8e2f3df850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7fe7-8176-408f-93bd-a8e2f3df850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1CA2E2-516E-4402-B1F6-2E7CB579B1D8}"/>
</file>

<file path=customXml/itemProps2.xml><?xml version="1.0" encoding="utf-8"?>
<ds:datastoreItem xmlns:ds="http://schemas.openxmlformats.org/officeDocument/2006/customXml" ds:itemID="{AF8D4DA7-CC32-4EDA-8D2E-843959DB9730}"/>
</file>

<file path=customXml/itemProps3.xml><?xml version="1.0" encoding="utf-8"?>
<ds:datastoreItem xmlns:ds="http://schemas.openxmlformats.org/officeDocument/2006/customXml" ds:itemID="{964A4E71-C635-43D0-B40F-C46AD2AF44F6}"/>
</file>

<file path=customXml/itemProps4.xml><?xml version="1.0" encoding="utf-8"?>
<ds:datastoreItem xmlns:ds="http://schemas.openxmlformats.org/officeDocument/2006/customXml" ds:itemID="{8DDD5A7E-C2EE-4E2A-92AD-D3C87CDA679C}"/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962</Words>
  <Application>Microsoft Office PowerPoint</Application>
  <PresentationFormat>Экран (4:3)</PresentationFormat>
  <Paragraphs>87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Объект исследования: Парад 1941 года и Парад Победы 1945 года на Красной площади. </vt:lpstr>
      <vt:lpstr>Гипотеза: Парад1941 и Парад Победы 1945  - символ патриотизма народа, а его участники  - пример для подражания подрастающего поколения.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Интернат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Пользователь</cp:lastModifiedBy>
  <cp:revision>17</cp:revision>
  <cp:lastPrinted>2021-03-25T19:36:22Z</cp:lastPrinted>
  <dcterms:created xsi:type="dcterms:W3CDTF">2015-02-17T08:35:42Z</dcterms:created>
  <dcterms:modified xsi:type="dcterms:W3CDTF">2021-03-26T06:00:50Z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0x010100D55590B4D5E949459A146CDE48B5CC2E</vt:lpwstr>
  </property>
  <property fmtid="{D5CDD505-2E9C-101B-9397-08002B2CF9AE}" pid="3" name="_dlc_DocIdItemGuid">
    <vt:lpwstr>1aa68e4f-4bb5-40a3-929f-7b2c4d416c7b</vt:lpwstr>
  </property>
</Properties>
</file>