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4" r:id="rId3"/>
    <p:sldId id="262" r:id="rId4"/>
    <p:sldId id="261" r:id="rId5"/>
    <p:sldId id="260" r:id="rId6"/>
    <p:sldId id="300" r:id="rId7"/>
    <p:sldId id="286" r:id="rId8"/>
    <p:sldId id="274" r:id="rId9"/>
    <p:sldId id="288" r:id="rId10"/>
    <p:sldId id="289" r:id="rId11"/>
    <p:sldId id="290" r:id="rId12"/>
    <p:sldId id="292" r:id="rId13"/>
    <p:sldId id="272" r:id="rId14"/>
    <p:sldId id="301" r:id="rId15"/>
    <p:sldId id="291" r:id="rId16"/>
    <p:sldId id="294" r:id="rId17"/>
    <p:sldId id="297" r:id="rId18"/>
    <p:sldId id="296" r:id="rId19"/>
    <p:sldId id="295" r:id="rId20"/>
    <p:sldId id="298" r:id="rId21"/>
    <p:sldId id="299" r:id="rId22"/>
    <p:sldId id="281" r:id="rId23"/>
    <p:sldId id="271" r:id="rId24"/>
    <p:sldId id="302" r:id="rId25"/>
    <p:sldId id="276" r:id="rId26"/>
    <p:sldId id="275" r:id="rId27"/>
    <p:sldId id="265" r:id="rId28"/>
    <p:sldId id="293" r:id="rId29"/>
    <p:sldId id="273" r:id="rId30"/>
    <p:sldId id="270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A6AD5-9802-451D-849F-354602714FF6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4F1F2-FF05-4A14-A27A-F3B16A9F41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5070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A6AD5-9802-451D-849F-354602714FF6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4F1F2-FF05-4A14-A27A-F3B16A9F41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58081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A6AD5-9802-451D-849F-354602714FF6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4F1F2-FF05-4A14-A27A-F3B16A9F41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0710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A6AD5-9802-451D-849F-354602714FF6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4F1F2-FF05-4A14-A27A-F3B16A9F41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0433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A6AD5-9802-451D-849F-354602714FF6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4F1F2-FF05-4A14-A27A-F3B16A9F41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793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A6AD5-9802-451D-849F-354602714FF6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4F1F2-FF05-4A14-A27A-F3B16A9F41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666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A6AD5-9802-451D-849F-354602714FF6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4F1F2-FF05-4A14-A27A-F3B16A9F41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3783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A6AD5-9802-451D-849F-354602714FF6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4F1F2-FF05-4A14-A27A-F3B16A9F41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0971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A6AD5-9802-451D-849F-354602714FF6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4F1F2-FF05-4A14-A27A-F3B16A9F41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6830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A6AD5-9802-451D-849F-354602714FF6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4F1F2-FF05-4A14-A27A-F3B16A9F41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855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A6AD5-9802-451D-849F-354602714FF6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4F1F2-FF05-4A14-A27A-F3B16A9F41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026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DA6AD5-9802-451D-849F-354602714FF6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34F1F2-FF05-4A14-A27A-F3B16A9F41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588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601" y="272989"/>
            <a:ext cx="4434939" cy="6335627"/>
          </a:xfrm>
          <a:prstGeom prst="rect">
            <a:avLst/>
          </a:prstGeom>
          <a:ln w="2286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59" y="1962347"/>
            <a:ext cx="2850078" cy="2850078"/>
          </a:xfrm>
          <a:prstGeom prst="rect">
            <a:avLst/>
          </a:prstGeom>
          <a:ln w="2286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601" y="1962347"/>
            <a:ext cx="2801671" cy="2956909"/>
          </a:xfrm>
          <a:prstGeom prst="rect">
            <a:avLst/>
          </a:prstGeom>
          <a:ln w="2286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866657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891" y="237645"/>
            <a:ext cx="4548249" cy="6382710"/>
          </a:xfrm>
          <a:prstGeom prst="rect">
            <a:avLst/>
          </a:prstGeom>
          <a:ln w="889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5531921" y="237645"/>
            <a:ext cx="6096000" cy="16730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Симбирске местному иконописцу были заказаны 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портреты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самозванца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которые оставили в истории подлинный облик предводителя восстания.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09558" y="2013600"/>
            <a:ext cx="3764477" cy="4606756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12627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7045" y="149564"/>
            <a:ext cx="5165766" cy="6543304"/>
          </a:xfrm>
          <a:prstGeom prst="rect">
            <a:avLst/>
          </a:prstGeom>
          <a:ln w="889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33548" y="1383913"/>
            <a:ext cx="5656613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Он сидел, скованный по рукам и ногам, внутри железной клетки на высокой повозке.</a:t>
            </a:r>
            <a:endParaRPr lang="ru-RU" sz="44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141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46" y="89559"/>
            <a:ext cx="10620499" cy="6637812"/>
          </a:xfrm>
          <a:prstGeom prst="rect">
            <a:avLst/>
          </a:prstGeom>
          <a:ln w="889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379840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38898" y="896218"/>
            <a:ext cx="6210794" cy="4622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России с крестьян драли три шкуры, но если бы не Болотников, Разин, Булавин, Пугачёв – содрали бы </a:t>
            </a:r>
            <a:r>
              <a:rPr lang="ru-RU" sz="36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всe</a:t>
            </a: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десять»,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отмечал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историк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Натан Яковлевич Эйдельман.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76" t="5377" r="26988"/>
          <a:stretch/>
        </p:blipFill>
        <p:spPr>
          <a:xfrm>
            <a:off x="391885" y="534389"/>
            <a:ext cx="4880759" cy="5684337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31252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591" y="178128"/>
            <a:ext cx="4153295" cy="6437449"/>
          </a:xfrm>
          <a:prstGeom prst="rect">
            <a:avLst/>
          </a:prstGeom>
          <a:ln w="889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5803" y="178128"/>
            <a:ext cx="3894657" cy="6437449"/>
          </a:xfrm>
          <a:prstGeom prst="rect">
            <a:avLst/>
          </a:prstGeom>
          <a:ln w="889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5566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лава 2 «Вожатый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651" y="258085"/>
            <a:ext cx="10126156" cy="4894310"/>
          </a:xfrm>
          <a:prstGeom prst="rect">
            <a:avLst/>
          </a:prstGeom>
          <a:ln w="889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36270" y="5152395"/>
            <a:ext cx="1109155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2 «Вожатый».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Пушкин показывает природные качества человека, ещё «не играющего роль». Гринёв поражён его загадочной силой.</a:t>
            </a:r>
          </a:p>
        </p:txBody>
      </p:sp>
    </p:spTree>
    <p:extLst>
      <p:ext uri="{BB962C8B-B14F-4D97-AF65-F5344CB8AC3E}">
        <p14:creationId xmlns:p14="http://schemas.microsoft.com/office/powerpoint/2010/main" val="4030109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533" y="736270"/>
            <a:ext cx="6629168" cy="5009777"/>
          </a:xfrm>
          <a:prstGeom prst="rect">
            <a:avLst/>
          </a:prstGeom>
          <a:ln w="889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7386452" y="736270"/>
            <a:ext cx="445324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6 «Пугачёвщина». 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Пугачёв – «злодей и самозванец», производящий «грабежи и смертные убийства». Гринёв смотрит на него глазами смертного врага.</a:t>
            </a:r>
          </a:p>
        </p:txBody>
      </p:sp>
    </p:spTree>
    <p:extLst>
      <p:ext uri="{BB962C8B-B14F-4D97-AF65-F5344CB8AC3E}">
        <p14:creationId xmlns:p14="http://schemas.microsoft.com/office/powerpoint/2010/main" val="761701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258" y="945023"/>
            <a:ext cx="7897089" cy="4978277"/>
          </a:xfrm>
          <a:prstGeom prst="rect">
            <a:avLst/>
          </a:prstGeom>
          <a:ln w="889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8496793" y="1325034"/>
            <a:ext cx="3449783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Пугачёвцы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не шайка, а «конные толпы». Поведение Пугачёва говорит о его смелости и мужестве.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46929" y="180500"/>
            <a:ext cx="41257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</a:t>
            </a:r>
            <a:r>
              <a:rPr lang="ru-RU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«Приступ»</a:t>
            </a:r>
            <a:endParaRPr lang="ru-RU" sz="36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9167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Эпизод после взятия крепос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9423" y="213159"/>
            <a:ext cx="7849589" cy="4441914"/>
          </a:xfrm>
          <a:prstGeom prst="rect">
            <a:avLst/>
          </a:prstGeom>
          <a:ln w="889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533" y="4653631"/>
            <a:ext cx="1058091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</a:t>
            </a:r>
            <a:r>
              <a:rPr lang="ru-RU" sz="32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«Приступ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r>
              <a:rPr lang="ru-RU" sz="32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Эпизод после взятия крепости. 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Пугачёв 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вершит «суд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расправу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ведёт себя как император, но щадит Гринёва. Значит, сохранилось в душе злодея что-то человеческое.</a:t>
            </a:r>
          </a:p>
        </p:txBody>
      </p:sp>
    </p:spTree>
    <p:extLst>
      <p:ext uri="{BB962C8B-B14F-4D97-AF65-F5344CB8AC3E}">
        <p14:creationId xmlns:p14="http://schemas.microsoft.com/office/powerpoint/2010/main" val="230275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979" t="828" b="6583"/>
          <a:stretch/>
        </p:blipFill>
        <p:spPr>
          <a:xfrm>
            <a:off x="223892" y="1328618"/>
            <a:ext cx="7685075" cy="5339538"/>
          </a:xfrm>
          <a:prstGeom prst="rect">
            <a:avLst/>
          </a:prstGeom>
          <a:ln w="889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8146473" y="777066"/>
            <a:ext cx="395448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Пушкин изображает 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сборище убийц и насильников, а молодые и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красивые 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лица. Люди просты в обращении, смелы и решительны.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438929" y="3136613"/>
            <a:ext cx="184731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endParaRPr lang="ru-RU" sz="32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65018" y="32357"/>
            <a:ext cx="657892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8 </a:t>
            </a:r>
          </a:p>
          <a:p>
            <a:pPr algn="ctr"/>
            <a:r>
              <a:rPr lang="ru-RU" sz="32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«Незваный гость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 </a:t>
            </a:r>
            <a:endParaRPr lang="ru-RU" sz="32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5083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252" y="471790"/>
            <a:ext cx="3834823" cy="4047307"/>
          </a:xfrm>
          <a:prstGeom prst="rect">
            <a:avLst/>
          </a:prstGeom>
          <a:ln w="2286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88" y="771896"/>
            <a:ext cx="3611985" cy="4815980"/>
          </a:xfrm>
          <a:prstGeom prst="rect">
            <a:avLst/>
          </a:prstGeom>
          <a:ln w="2286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2099" y="2880303"/>
            <a:ext cx="3467595" cy="3467595"/>
          </a:xfrm>
          <a:prstGeom prst="rect">
            <a:avLst/>
          </a:prstGeom>
          <a:ln w="2286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105635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055" y="338075"/>
            <a:ext cx="4467225" cy="6229350"/>
          </a:xfrm>
          <a:prstGeom prst="rect">
            <a:avLst/>
          </a:prstGeom>
          <a:ln w="889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5836533" y="1367641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sz="36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Тяга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справедливости, стремление защитить обиженных. Величественный и трагический образ.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73287" y="599332"/>
            <a:ext cx="58224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11 «Мятежная слобода»</a:t>
            </a:r>
            <a:endParaRPr lang="ru-RU" sz="32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8934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31786" y="1364167"/>
            <a:ext cx="6096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Последний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штрих в создании образа мощной, героической и трагической фигуры.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793026" y="228927"/>
            <a:ext cx="5038760" cy="3734419"/>
          </a:xfrm>
          <a:prstGeom prst="rect">
            <a:avLst/>
          </a:prstGeom>
          <a:ln w="889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146" name="Picture 2" descr="Глава 14 «Суд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681" y="2838824"/>
            <a:ext cx="2700462" cy="3823855"/>
          </a:xfrm>
          <a:prstGeom prst="rect">
            <a:avLst/>
          </a:prstGeom>
          <a:ln w="889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350826" y="629392"/>
            <a:ext cx="32365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14 «Суд»</a:t>
            </a:r>
            <a:endParaRPr lang="ru-RU" sz="36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023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943134"/>
              </p:ext>
            </p:extLst>
          </p:nvPr>
        </p:nvGraphicFramePr>
        <p:xfrm>
          <a:off x="308758" y="834376"/>
          <a:ext cx="11245933" cy="5609590"/>
        </p:xfrm>
        <a:graphic>
          <a:graphicData uri="http://schemas.openxmlformats.org/drawingml/2006/table">
            <a:tbl>
              <a:tblPr firstRow="1" firstCol="1" bandRow="1"/>
              <a:tblGrid>
                <a:gridCol w="4589687"/>
                <a:gridCol w="6656246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Глава</a:t>
                      </a: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Характеристика Е. Пугачева</a:t>
                      </a: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Глава 2 «Вожатый»</a:t>
                      </a: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Пушкин показывает природные качества человека, ещё «не играющего роль». Гринёв поражён его загадочной силой.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Глава 6 «Пугачевщина»</a:t>
                      </a: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Пугачёв – «злодей и самозванец», производящий «грабежи и смертные убийства». Гринёв смотрит на него глазами смертного врага.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Глава 7 «Приступ»</a:t>
                      </a: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Пугачёв вершит «суд и расправу», ведёт себя как император, но щадит Гринёва. Значит, сохранилось в душе злодея что-то человеческое.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Глава 8 «Незваный гость»</a:t>
                      </a: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Пушкин изображает не сборище убийц и насильников, а молодые и красивые лица. Люди просты в обращении, смелы и решительны.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Глава 11 «Мятежная слобода»</a:t>
                      </a: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Тяга к справедливости, стремление защитить обиженных. Величественный и трагический образ.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Глава 14. «Суд»</a:t>
                      </a: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Последний штрих в создании образа мощной, героической и трагической фигуры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624448" y="0"/>
            <a:ext cx="710144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6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Заполнение сводной таблицы</a:t>
            </a:r>
            <a:endParaRPr kumimoji="0" lang="ru-RU" altLang="ru-RU" sz="36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265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82" t="866" r="2120" b="3896"/>
          <a:stretch/>
        </p:blipFill>
        <p:spPr>
          <a:xfrm>
            <a:off x="605644" y="487795"/>
            <a:ext cx="3568794" cy="5984258"/>
          </a:xfrm>
          <a:prstGeom prst="rect">
            <a:avLst/>
          </a:prstGeom>
          <a:ln w="889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9345" y="712911"/>
            <a:ext cx="6924675" cy="5534025"/>
          </a:xfrm>
          <a:prstGeom prst="rect">
            <a:avLst/>
          </a:prstGeom>
          <a:ln w="889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05594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15044" y="521019"/>
            <a:ext cx="9013371" cy="5837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750"/>
              </a:spcAft>
            </a:pPr>
            <a:r>
              <a:rPr lang="ru-RU" sz="40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 урока:</a:t>
            </a:r>
            <a:r>
              <a:rPr lang="ru-RU" sz="40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>
              <a:lnSpc>
                <a:spcPct val="150000"/>
              </a:lnSpc>
              <a:spcAft>
                <a:spcPts val="750"/>
              </a:spcAft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рассмотреть образ Пугачёва как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историческую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личность и литературный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персонаж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50000"/>
              </a:lnSpc>
              <a:spcAft>
                <a:spcPts val="750"/>
              </a:spcAft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ответить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вопрос: </a:t>
            </a: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Пугачёв – народный защитник или злодей</a:t>
            </a:r>
            <a: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3993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32665" y="973778"/>
            <a:ext cx="5767449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Пугачев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Пушкина многолик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противоречив.</a:t>
            </a:r>
          </a:p>
          <a:p>
            <a:pPr algn="ctr"/>
            <a:endParaRPr lang="ru-RU" sz="36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Сложность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характера Пугачева вызвана временем, когда социальные противоречия заставляли народ встать на путь борьбы.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81" t="8569" r="2078" b="10603"/>
          <a:stretch/>
        </p:blipFill>
        <p:spPr>
          <a:xfrm>
            <a:off x="712519" y="1143315"/>
            <a:ext cx="4866381" cy="5240846"/>
          </a:xfrm>
          <a:prstGeom prst="rect">
            <a:avLst/>
          </a:prstGeom>
          <a:ln w="889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TextBox 3"/>
          <p:cNvSpPr txBox="1"/>
          <p:nvPr/>
        </p:nvSpPr>
        <p:spPr>
          <a:xfrm>
            <a:off x="2011934" y="93807"/>
            <a:ext cx="93056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Пугачев – народный защитник или злодей?</a:t>
            </a:r>
            <a:endParaRPr lang="ru-RU" sz="360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943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92919" y="516132"/>
            <a:ext cx="4599277" cy="5734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750"/>
              </a:spcAft>
            </a:pP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Пушкин в своем Пугачеве дал нам неразрешимую загадку: злодеяния – и чистого сердца. Пушкин в Пугачеве дал нам доброго разбойника. </a:t>
            </a:r>
            <a:endParaRPr lang="ru-RU" sz="4000" b="1" i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750"/>
              </a:spcAft>
            </a:pP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М. Цветаева)</a:t>
            </a:r>
            <a:endParaRPr lang="ru-RU" sz="4000" dirty="0">
              <a:solidFill>
                <a:schemeClr val="accent2">
                  <a:lumMod val="7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382" y="702388"/>
            <a:ext cx="6943537" cy="5548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09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48051" y="794150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</a:t>
            </a:r>
          </a:p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письменно ответить на вопрос: Емельян Пугачёв – кровавый убийца или народный герой?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6285" y="3429000"/>
            <a:ext cx="2914403" cy="2914403"/>
          </a:xfrm>
          <a:prstGeom prst="rect">
            <a:avLst/>
          </a:prstGeom>
        </p:spPr>
      </p:pic>
      <p:pic>
        <p:nvPicPr>
          <p:cNvPr id="6" name="Picture 2" descr="Идеален ли герой, созданный Пушкины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127" y="522091"/>
            <a:ext cx="4420924" cy="5813818"/>
          </a:xfrm>
          <a:prstGeom prst="rect">
            <a:avLst/>
          </a:prstGeom>
          <a:ln w="889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961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8951"/>
            <a:ext cx="12192000" cy="520136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63833" y="190005"/>
            <a:ext cx="57797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 на Болотную площадь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3512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" t="173" r="52120" b="4243"/>
          <a:stretch/>
        </p:blipFill>
        <p:spPr>
          <a:xfrm>
            <a:off x="1941300" y="339265"/>
            <a:ext cx="4021469" cy="6120912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3513" y="339264"/>
            <a:ext cx="4925136" cy="6148212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5464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8754" y="190004"/>
            <a:ext cx="11887200" cy="5775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75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 ком идёт речь?</a:t>
            </a:r>
          </a:p>
          <a:p>
            <a:pPr algn="ctr">
              <a:spcAft>
                <a:spcPts val="750"/>
              </a:spcAft>
            </a:pP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Пушкин изображает … как талантливого, смелого руководителя крестьянского восстания; подчёркивает его ум, сметливость, храбрость, гуманность, связь с народом.</a:t>
            </a:r>
          </a:p>
          <a:p>
            <a:pPr algn="ctr">
              <a:spcAft>
                <a:spcPts val="750"/>
              </a:spcAft>
            </a:pP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С. М. Петров</a:t>
            </a:r>
          </a:p>
          <a:p>
            <a:pPr algn="ctr">
              <a:spcAft>
                <a:spcPts val="750"/>
              </a:spcAft>
            </a:pPr>
            <a:endParaRPr lang="ru-RU" sz="3200" b="1" dirty="0" smtClean="0"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750"/>
              </a:spcAft>
            </a:pPr>
            <a:r>
              <a:rPr lang="ru-RU" sz="3200" b="1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- изверг, вне законов рождённый, ибо в естестве его не было и малейшей меры добра, того благого начала, той духовной части, которые разумное творение отличают.</a:t>
            </a:r>
          </a:p>
          <a:p>
            <a:pPr algn="ctr">
              <a:spcAft>
                <a:spcPts val="750"/>
              </a:spcAft>
            </a:pP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В. Б. </a:t>
            </a:r>
            <a:r>
              <a:rPr lang="ru-RU" sz="3200" b="1" dirty="0" err="1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Броневский</a:t>
            </a:r>
            <a:endParaRPr lang="ru-RU" sz="3200" dirty="0" smtClean="0"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693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53" y="190006"/>
            <a:ext cx="6840188" cy="1774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750"/>
              </a:spcAft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Емельян Пугачев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предводитель </a:t>
            </a:r>
          </a:p>
          <a:p>
            <a:pPr lvl="0" algn="ctr">
              <a:spcAft>
                <a:spcPts val="750"/>
              </a:spcAft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народного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восстания 1773—1775 годов  </a:t>
            </a:r>
          </a:p>
          <a:p>
            <a:pPr algn="ctr"/>
            <a:endParaRPr lang="ru-RU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034" y="2080197"/>
            <a:ext cx="3215429" cy="4010930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040" y="904539"/>
            <a:ext cx="3525807" cy="2683824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29" t="3381" r="20953" b="344"/>
          <a:stretch/>
        </p:blipFill>
        <p:spPr>
          <a:xfrm>
            <a:off x="7196447" y="3764478"/>
            <a:ext cx="4141400" cy="2855877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53" y="2080197"/>
            <a:ext cx="3277589" cy="4010930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1498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7965" y="427512"/>
            <a:ext cx="10200905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</a:t>
            </a:r>
          </a:p>
          <a:p>
            <a:pPr algn="ctr">
              <a:lnSpc>
                <a:spcPct val="150000"/>
              </a:lnSpc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Народный защитник или злодей?</a:t>
            </a:r>
          </a:p>
          <a:p>
            <a:pPr algn="ctr">
              <a:lnSpc>
                <a:spcPct val="150000"/>
              </a:lnSpc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Емельян Пугачев – историческая личность и литературный персонаж»</a:t>
            </a:r>
          </a:p>
          <a:p>
            <a:pPr algn="ctr">
              <a:lnSpc>
                <a:spcPct val="150000"/>
              </a:lnSpc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8214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15044" y="521019"/>
            <a:ext cx="9013371" cy="5837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750"/>
              </a:spcAft>
            </a:pPr>
            <a:r>
              <a:rPr lang="ru-RU" sz="40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 урока:</a:t>
            </a:r>
            <a:r>
              <a:rPr lang="ru-RU" sz="40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>
              <a:lnSpc>
                <a:spcPct val="150000"/>
              </a:lnSpc>
              <a:spcAft>
                <a:spcPts val="750"/>
              </a:spcAft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рассмотреть образ Пугачёва как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историческую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личность и литературный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персонаж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50000"/>
              </a:lnSpc>
              <a:spcAft>
                <a:spcPts val="750"/>
              </a:spcAft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ответить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вопрос: </a:t>
            </a: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Пугачёв – народный защитник или злодей</a:t>
            </a:r>
            <a: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425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237017" y="707736"/>
            <a:ext cx="6733309" cy="6011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750"/>
              </a:spcAft>
            </a:pPr>
            <a:r>
              <a:rPr lang="ru-RU" sz="4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Емельян Пугачёв — предводитель народного восстания 1773—1775 </a:t>
            </a:r>
            <a:r>
              <a:rPr lang="ru-RU" sz="4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годов  </a:t>
            </a:r>
            <a:endParaRPr lang="ru-RU" sz="4800" b="1" dirty="0" smtClean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750"/>
              </a:spcAft>
            </a:pPr>
            <a:r>
              <a:rPr lang="ru-RU" sz="60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6000" dirty="0" smtClean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80" t="2577" r="25818" b="3293"/>
          <a:stretch/>
        </p:blipFill>
        <p:spPr>
          <a:xfrm>
            <a:off x="593765" y="371744"/>
            <a:ext cx="4381995" cy="626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54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415" y="175161"/>
            <a:ext cx="8720446" cy="6540335"/>
          </a:xfrm>
          <a:prstGeom prst="rect">
            <a:avLst/>
          </a:prstGeom>
          <a:ln w="889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426384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96769" y="184778"/>
            <a:ext cx="428066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Емельян Пугачев</a:t>
            </a:r>
            <a:endParaRPr lang="ru-RU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495" y="1903533"/>
            <a:ext cx="3215429" cy="4010930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6747" y="892664"/>
            <a:ext cx="3525807" cy="2683824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29" t="3381" r="20953" b="344"/>
          <a:stretch/>
        </p:blipFill>
        <p:spPr>
          <a:xfrm>
            <a:off x="7338951" y="3776353"/>
            <a:ext cx="4141400" cy="2855877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1903533"/>
            <a:ext cx="3277589" cy="4010930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50787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14" y="142504"/>
            <a:ext cx="3818458" cy="6632496"/>
          </a:xfrm>
          <a:prstGeom prst="rect">
            <a:avLst/>
          </a:prstGeom>
          <a:ln w="889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5114306" y="1346996"/>
            <a:ext cx="6096000" cy="42126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перевозки Пугачёва была изготовлена </a:t>
            </a: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тесная клетка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установленная на двухколёсную арбу, в которой, закованный по рукам и ногам, тот не мог даже повернуться. 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250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1099</TotalTime>
  <Words>585</Words>
  <Application>Microsoft Office PowerPoint</Application>
  <PresentationFormat>Широкоэкранный</PresentationFormat>
  <Paragraphs>63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5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Серж</dc:creator>
  <cp:lastModifiedBy>Серж</cp:lastModifiedBy>
  <cp:revision>64</cp:revision>
  <dcterms:created xsi:type="dcterms:W3CDTF">2017-11-10T20:08:08Z</dcterms:created>
  <dcterms:modified xsi:type="dcterms:W3CDTF">2018-04-09T10:04:44Z</dcterms:modified>
</cp:coreProperties>
</file>