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1"/>
  </p:notesMasterIdLst>
  <p:sldIdLst>
    <p:sldId id="256" r:id="rId2"/>
    <p:sldId id="272" r:id="rId3"/>
    <p:sldId id="274" r:id="rId4"/>
    <p:sldId id="285" r:id="rId5"/>
    <p:sldId id="294" r:id="rId6"/>
    <p:sldId id="287" r:id="rId7"/>
    <p:sldId id="288" r:id="rId8"/>
    <p:sldId id="289" r:id="rId9"/>
    <p:sldId id="290" r:id="rId10"/>
    <p:sldId id="292" r:id="rId11"/>
    <p:sldId id="293" r:id="rId12"/>
    <p:sldId id="295" r:id="rId13"/>
    <p:sldId id="298" r:id="rId14"/>
    <p:sldId id="297" r:id="rId15"/>
    <p:sldId id="296" r:id="rId16"/>
    <p:sldId id="284" r:id="rId17"/>
    <p:sldId id="299" r:id="rId18"/>
    <p:sldId id="300" r:id="rId19"/>
    <p:sldId id="301" r:id="rId20"/>
    <p:sldId id="302" r:id="rId21"/>
    <p:sldId id="269" r:id="rId22"/>
    <p:sldId id="259" r:id="rId23"/>
    <p:sldId id="275" r:id="rId24"/>
    <p:sldId id="303" r:id="rId25"/>
    <p:sldId id="276" r:id="rId26"/>
    <p:sldId id="305" r:id="rId27"/>
    <p:sldId id="304" r:id="rId28"/>
    <p:sldId id="270" r:id="rId29"/>
    <p:sldId id="306"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90" autoAdjust="0"/>
    <p:restoredTop sz="92086" autoAdjust="0"/>
  </p:normalViewPr>
  <p:slideViewPr>
    <p:cSldViewPr>
      <p:cViewPr>
        <p:scale>
          <a:sx n="91" d="100"/>
          <a:sy n="91" d="100"/>
        </p:scale>
        <p:origin x="-504" y="-31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57450B-5CD2-4286-B95F-96CD7FB8E49F}" type="datetimeFigureOut">
              <a:rPr lang="ru-RU" smtClean="0"/>
              <a:pPr/>
              <a:t>14.03.2024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79FFDB-51C4-475D-9940-85ACA52EAD3C}" type="slidenum">
              <a:rPr lang="ru-RU" smtClean="0"/>
              <a:pPr/>
              <a:t>‹#›</a:t>
            </a:fld>
            <a:endParaRPr lang="ru-RU"/>
          </a:p>
        </p:txBody>
      </p:sp>
    </p:spTree>
    <p:extLst>
      <p:ext uri="{BB962C8B-B14F-4D97-AF65-F5344CB8AC3E}">
        <p14:creationId xmlns="" xmlns:p14="http://schemas.microsoft.com/office/powerpoint/2010/main" val="24688664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5C9DAE8A-3D4E-4B9B-869A-BB71E093768F}" type="datetimeFigureOut">
              <a:rPr lang="ru-RU" smtClean="0"/>
              <a:pPr/>
              <a:t>14.03.2024</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B2CDB687-EF47-490D-9690-8BB933800B34}"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C9DAE8A-3D4E-4B9B-869A-BB71E093768F}" type="datetimeFigureOut">
              <a:rPr lang="ru-RU" smtClean="0"/>
              <a:pPr/>
              <a:t>14.03.2024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2CDB687-EF47-490D-9690-8BB933800B3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C9DAE8A-3D4E-4B9B-869A-BB71E093768F}" type="datetimeFigureOut">
              <a:rPr lang="ru-RU" smtClean="0"/>
              <a:pPr/>
              <a:t>14.03.2024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2CDB687-EF47-490D-9690-8BB933800B34}"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C9DAE8A-3D4E-4B9B-869A-BB71E093768F}" type="datetimeFigureOut">
              <a:rPr lang="ru-RU" smtClean="0"/>
              <a:pPr/>
              <a:t>14.03.2024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2CDB687-EF47-490D-9690-8BB933800B34}"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C9DAE8A-3D4E-4B9B-869A-BB71E093768F}" type="datetimeFigureOut">
              <a:rPr lang="ru-RU" smtClean="0"/>
              <a:pPr/>
              <a:t>14.03.2024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B2CDB687-EF47-490D-9690-8BB933800B34}"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C9DAE8A-3D4E-4B9B-869A-BB71E093768F}" type="datetimeFigureOut">
              <a:rPr lang="ru-RU" smtClean="0"/>
              <a:pPr/>
              <a:t>14.03.2024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2CDB687-EF47-490D-9690-8BB933800B34}"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C9DAE8A-3D4E-4B9B-869A-BB71E093768F}" type="datetimeFigureOut">
              <a:rPr lang="ru-RU" smtClean="0"/>
              <a:pPr/>
              <a:t>14.03.2024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2CDB687-EF47-490D-9690-8BB933800B34}"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C9DAE8A-3D4E-4B9B-869A-BB71E093768F}" type="datetimeFigureOut">
              <a:rPr lang="ru-RU" smtClean="0"/>
              <a:pPr/>
              <a:t>14.03.2024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2CDB687-EF47-490D-9690-8BB933800B3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C9DAE8A-3D4E-4B9B-869A-BB71E093768F}" type="datetimeFigureOut">
              <a:rPr lang="ru-RU" smtClean="0"/>
              <a:pPr/>
              <a:t>14.03.2024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2CDB687-EF47-490D-9690-8BB933800B3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C9DAE8A-3D4E-4B9B-869A-BB71E093768F}" type="datetimeFigureOut">
              <a:rPr lang="ru-RU" smtClean="0"/>
              <a:pPr/>
              <a:t>14.03.2024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2CDB687-EF47-490D-9690-8BB933800B3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C9DAE8A-3D4E-4B9B-869A-BB71E093768F}" type="datetimeFigureOut">
              <a:rPr lang="ru-RU" smtClean="0"/>
              <a:pPr/>
              <a:t>14.03.2024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2CDB687-EF47-490D-9690-8BB933800B34}"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5C9DAE8A-3D4E-4B9B-869A-BB71E093768F}" type="datetimeFigureOut">
              <a:rPr lang="ru-RU" smtClean="0"/>
              <a:pPr/>
              <a:t>14.03.2024</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B2CDB687-EF47-490D-9690-8BB933800B34}"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2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346918" y="3675429"/>
            <a:ext cx="5472608" cy="2308324"/>
          </a:xfrm>
          <a:prstGeom prst="rect">
            <a:avLst/>
          </a:prstGeom>
          <a:noFill/>
        </p:spPr>
        <p:txBody>
          <a:bodyPr wrap="square" rtlCol="0">
            <a:spAutoFit/>
          </a:bodyPr>
          <a:lstStyle/>
          <a:p>
            <a:endParaRPr lang="ru-RU" sz="2400" b="1" i="1" dirty="0" smtClean="0">
              <a:solidFill>
                <a:srgbClr val="FF0000"/>
              </a:solidFill>
              <a:latin typeface="Consolas" pitchFamily="49" charset="0"/>
              <a:cs typeface="Consolas" pitchFamily="49" charset="0"/>
            </a:endParaRPr>
          </a:p>
          <a:p>
            <a:endParaRPr lang="ru-RU" sz="2400" b="1" i="1" dirty="0" smtClean="0">
              <a:solidFill>
                <a:srgbClr val="FF0000"/>
              </a:solidFill>
              <a:latin typeface="Consolas" pitchFamily="49" charset="0"/>
              <a:cs typeface="Consolas" pitchFamily="49" charset="0"/>
            </a:endParaRPr>
          </a:p>
          <a:p>
            <a:r>
              <a:rPr lang="ru-RU" sz="2400" b="1" i="1" dirty="0" smtClean="0">
                <a:solidFill>
                  <a:srgbClr val="FF0000"/>
                </a:solidFill>
                <a:latin typeface="Consolas" pitchFamily="49" charset="0"/>
                <a:cs typeface="Consolas" pitchFamily="49" charset="0"/>
              </a:rPr>
              <a:t>Боль </a:t>
            </a:r>
            <a:r>
              <a:rPr lang="ru-RU" sz="2400" b="1" i="1" dirty="0">
                <a:solidFill>
                  <a:srgbClr val="FF0000"/>
                </a:solidFill>
                <a:latin typeface="Consolas" pitchFamily="49" charset="0"/>
                <a:cs typeface="Consolas" pitchFamily="49" charset="0"/>
              </a:rPr>
              <a:t>войны - неподъёмная кладь.</a:t>
            </a:r>
            <a:br>
              <a:rPr lang="ru-RU" sz="2400" b="1" i="1" dirty="0">
                <a:solidFill>
                  <a:srgbClr val="FF0000"/>
                </a:solidFill>
                <a:latin typeface="Consolas" pitchFamily="49" charset="0"/>
                <a:cs typeface="Consolas" pitchFamily="49" charset="0"/>
              </a:rPr>
            </a:br>
            <a:r>
              <a:rPr lang="ru-RU" sz="2400" b="1" i="1" dirty="0">
                <a:solidFill>
                  <a:srgbClr val="FF0000"/>
                </a:solidFill>
                <a:latin typeface="Consolas" pitchFamily="49" charset="0"/>
                <a:cs typeface="Consolas" pitchFamily="49" charset="0"/>
              </a:rPr>
              <a:t>И большая людская беда!</a:t>
            </a:r>
            <a:br>
              <a:rPr lang="ru-RU" sz="2400" b="1" i="1" dirty="0">
                <a:solidFill>
                  <a:srgbClr val="FF0000"/>
                </a:solidFill>
                <a:latin typeface="Consolas" pitchFamily="49" charset="0"/>
                <a:cs typeface="Consolas" pitchFamily="49" charset="0"/>
              </a:rPr>
            </a:br>
            <a:r>
              <a:rPr lang="ru-RU" sz="2400" b="1" i="1" dirty="0">
                <a:solidFill>
                  <a:srgbClr val="FF0000"/>
                </a:solidFill>
                <a:latin typeface="Consolas" pitchFamily="49" charset="0"/>
                <a:cs typeface="Consolas" pitchFamily="49" charset="0"/>
              </a:rPr>
              <a:t>Эту память у нас не отнять:</a:t>
            </a:r>
            <a:br>
              <a:rPr lang="ru-RU" sz="2400" b="1" i="1" dirty="0">
                <a:solidFill>
                  <a:srgbClr val="FF0000"/>
                </a:solidFill>
                <a:latin typeface="Consolas" pitchFamily="49" charset="0"/>
                <a:cs typeface="Consolas" pitchFamily="49" charset="0"/>
              </a:rPr>
            </a:br>
            <a:r>
              <a:rPr lang="ru-RU" sz="2400" b="1" i="1" dirty="0">
                <a:solidFill>
                  <a:srgbClr val="FF0000"/>
                </a:solidFill>
                <a:latin typeface="Consolas" pitchFamily="49" charset="0"/>
                <a:cs typeface="Consolas" pitchFamily="49" charset="0"/>
              </a:rPr>
              <a:t>Никому! Ни за что! Никогда</a:t>
            </a:r>
            <a:r>
              <a:rPr lang="ru-RU" sz="2400" b="1" i="1" dirty="0" smtClean="0">
                <a:solidFill>
                  <a:srgbClr val="FF0000"/>
                </a:solidFill>
                <a:latin typeface="Consolas" pitchFamily="49" charset="0"/>
                <a:cs typeface="Consolas" pitchFamily="49" charset="0"/>
              </a:rPr>
              <a:t>!</a:t>
            </a:r>
            <a:endParaRPr lang="ru-RU" sz="2400" dirty="0">
              <a:solidFill>
                <a:srgbClr val="FF0000"/>
              </a:solidFill>
              <a:latin typeface="Consolas" pitchFamily="49" charset="0"/>
              <a:cs typeface="Consolas" pitchFamily="49" charset="0"/>
            </a:endParaRPr>
          </a:p>
        </p:txBody>
      </p:sp>
      <p:pic>
        <p:nvPicPr>
          <p:cNvPr id="12" name="Рисунок 1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419872" y="332656"/>
            <a:ext cx="2343389" cy="2450221"/>
          </a:xfrm>
          <a:prstGeom prst="rect">
            <a:avLst/>
          </a:prstGeom>
          <a:ln>
            <a:noFill/>
          </a:ln>
          <a:effectLst>
            <a:softEdge rad="112500"/>
          </a:effectLst>
        </p:spPr>
      </p:pic>
      <p:sp>
        <p:nvSpPr>
          <p:cNvPr id="13" name="Прямоугольник 12"/>
          <p:cNvSpPr/>
          <p:nvPr/>
        </p:nvSpPr>
        <p:spPr>
          <a:xfrm>
            <a:off x="1739606" y="1096101"/>
            <a:ext cx="1428404" cy="923330"/>
          </a:xfrm>
          <a:prstGeom prst="rect">
            <a:avLst/>
          </a:prstGeom>
          <a:noFill/>
        </p:spPr>
        <p:txBody>
          <a:bodyPr wrap="none" lIns="91440" tIns="45720" rIns="91440" bIns="45720">
            <a:spAutoFit/>
          </a:bodyPr>
          <a:lstStyle/>
          <a:p>
            <a:pPr algn="ctr"/>
            <a:r>
              <a:rPr lang="ru-RU"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1941</a:t>
            </a:r>
            <a:endParaRPr lang="ru-RU"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4" name="Прямоугольник 13"/>
          <p:cNvSpPr/>
          <p:nvPr/>
        </p:nvSpPr>
        <p:spPr>
          <a:xfrm>
            <a:off x="6083222" y="1096101"/>
            <a:ext cx="1482393" cy="923330"/>
          </a:xfrm>
          <a:prstGeom prst="rect">
            <a:avLst/>
          </a:prstGeom>
          <a:noFill/>
        </p:spPr>
        <p:txBody>
          <a:bodyPr wrap="none" lIns="91440" tIns="45720" rIns="91440" bIns="45720">
            <a:spAutoFit/>
          </a:bodyPr>
          <a:lstStyle/>
          <a:p>
            <a:pPr algn="ctr"/>
            <a:r>
              <a:rPr lang="ru-RU"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1945</a:t>
            </a:r>
            <a:endParaRPr lang="ru-RU"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5" name="Прямоугольник 14"/>
          <p:cNvSpPr/>
          <p:nvPr/>
        </p:nvSpPr>
        <p:spPr>
          <a:xfrm>
            <a:off x="291532" y="2782877"/>
            <a:ext cx="8600067" cy="892552"/>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ru-RU" sz="2600" b="1" i="1" cap="none" spc="0" dirty="0" smtClean="0">
                <a:ln w="50800"/>
                <a:solidFill>
                  <a:schemeClr val="bg1"/>
                </a:solidFill>
                <a:effectLst/>
                <a:latin typeface="Consolas" pitchFamily="49" charset="0"/>
                <a:cs typeface="Consolas" pitchFamily="49" charset="0"/>
              </a:rPr>
              <a:t>«</a:t>
            </a:r>
            <a:r>
              <a:rPr lang="ru-RU" sz="2600" b="1" i="1" dirty="0">
                <a:solidFill>
                  <a:schemeClr val="bg1"/>
                </a:solidFill>
                <a:latin typeface="Consolas" pitchFamily="49" charset="0"/>
                <a:cs typeface="Consolas" pitchFamily="49" charset="0"/>
              </a:rPr>
              <a:t>Герои Великой Отечественной войны. </a:t>
            </a:r>
            <a:endParaRPr lang="ru-RU" sz="2600" b="1" i="1" dirty="0" smtClean="0">
              <a:solidFill>
                <a:schemeClr val="bg1"/>
              </a:solidFill>
              <a:latin typeface="Consolas" pitchFamily="49" charset="0"/>
              <a:cs typeface="Consolas" pitchFamily="49" charset="0"/>
            </a:endParaRPr>
          </a:p>
          <a:p>
            <a:pPr algn="ctr"/>
            <a:r>
              <a:rPr lang="ru-RU" sz="2600" b="1" i="1" dirty="0" smtClean="0">
                <a:solidFill>
                  <a:schemeClr val="bg1"/>
                </a:solidFill>
                <a:latin typeface="Consolas" pitchFamily="49" charset="0"/>
                <a:cs typeface="Consolas" pitchFamily="49" charset="0"/>
              </a:rPr>
              <a:t>Их </a:t>
            </a:r>
            <a:r>
              <a:rPr lang="ru-RU" sz="2600" b="1" i="1" dirty="0">
                <a:solidFill>
                  <a:schemeClr val="bg1"/>
                </a:solidFill>
                <a:latin typeface="Consolas" pitchFamily="49" charset="0"/>
                <a:cs typeface="Consolas" pitchFamily="49" charset="0"/>
              </a:rPr>
              <a:t>именами названы улицы в </a:t>
            </a:r>
            <a:r>
              <a:rPr lang="ru-RU" sz="2600" b="1" i="1" dirty="0" smtClean="0">
                <a:solidFill>
                  <a:schemeClr val="bg1"/>
                </a:solidFill>
                <a:latin typeface="Consolas" pitchFamily="49" charset="0"/>
                <a:cs typeface="Consolas" pitchFamily="49" charset="0"/>
              </a:rPr>
              <a:t>Костроме</a:t>
            </a:r>
            <a:r>
              <a:rPr lang="ru-RU" sz="2600" b="1" i="1" cap="none" spc="0" dirty="0" smtClean="0">
                <a:ln w="50800"/>
                <a:solidFill>
                  <a:schemeClr val="bg1"/>
                </a:solidFill>
                <a:effectLst/>
                <a:latin typeface="Consolas" pitchFamily="49" charset="0"/>
                <a:cs typeface="Consolas" pitchFamily="49" charset="0"/>
              </a:rPr>
              <a:t>»</a:t>
            </a:r>
            <a:endParaRPr lang="ru-RU" sz="2600" b="1" i="1" cap="none" spc="0" dirty="0">
              <a:ln w="50800"/>
              <a:solidFill>
                <a:schemeClr val="bg1"/>
              </a:solidFill>
              <a:effectLst/>
              <a:latin typeface="Consolas" pitchFamily="49" charset="0"/>
              <a:cs typeface="Consolas" pitchFamily="49" charset="0"/>
            </a:endParaRPr>
          </a:p>
        </p:txBody>
      </p:sp>
    </p:spTree>
    <p:extLst>
      <p:ext uri="{BB962C8B-B14F-4D97-AF65-F5344CB8AC3E}">
        <p14:creationId xmlns="" xmlns:p14="http://schemas.microsoft.com/office/powerpoint/2010/main" val="18622619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p:nvPr/>
        </p:nvPicPr>
        <p:blipFill>
          <a:blip r:embed="rId2" cstate="print"/>
          <a:srcRect l="18403" t="52751" r="42095" b="15063"/>
          <a:stretch>
            <a:fillRect/>
          </a:stretch>
        </p:blipFill>
        <p:spPr bwMode="auto">
          <a:xfrm>
            <a:off x="5292080" y="620688"/>
            <a:ext cx="3672408" cy="2592288"/>
          </a:xfrm>
          <a:prstGeom prst="rect">
            <a:avLst/>
          </a:prstGeom>
          <a:ln>
            <a:noFill/>
          </a:ln>
          <a:effectLst>
            <a:softEdge rad="112500"/>
          </a:effectLst>
        </p:spPr>
      </p:pic>
      <p:sp>
        <p:nvSpPr>
          <p:cNvPr id="6" name="Прямоугольник 5"/>
          <p:cNvSpPr/>
          <p:nvPr/>
        </p:nvSpPr>
        <p:spPr>
          <a:xfrm>
            <a:off x="0" y="116632"/>
            <a:ext cx="8928992" cy="646331"/>
          </a:xfrm>
          <a:prstGeom prst="rect">
            <a:avLst/>
          </a:prstGeom>
        </p:spPr>
        <p:txBody>
          <a:bodyPr wrap="square">
            <a:spAutoFit/>
          </a:bodyPr>
          <a:lstStyle/>
          <a:p>
            <a:pPr algn="ctr" fontAlgn="base"/>
            <a:r>
              <a:rPr lang="ru-RU" b="1" i="1" dirty="0" smtClean="0">
                <a:solidFill>
                  <a:schemeClr val="bg1"/>
                </a:solidFill>
                <a:latin typeface="Consolas" pitchFamily="49" charset="0"/>
                <a:cs typeface="Consolas" pitchFamily="49" charset="0"/>
              </a:rPr>
              <a:t>Открытие мемориальной доски на доме, в котором жил </a:t>
            </a:r>
          </a:p>
          <a:p>
            <a:pPr algn="ctr" fontAlgn="base"/>
            <a:r>
              <a:rPr lang="ru-RU" b="1" i="1" dirty="0" smtClean="0">
                <a:solidFill>
                  <a:schemeClr val="bg1"/>
                </a:solidFill>
                <a:latin typeface="Consolas" pitchFamily="49" charset="0"/>
                <a:cs typeface="Consolas" pitchFamily="49" charset="0"/>
              </a:rPr>
              <a:t>Герой Советского Союза Князев Вадим Васильевич</a:t>
            </a:r>
            <a:endParaRPr lang="ru-RU" b="1" i="1" dirty="0">
              <a:solidFill>
                <a:schemeClr val="bg1"/>
              </a:solidFill>
              <a:effectLst/>
              <a:latin typeface="Consolas" pitchFamily="49" charset="0"/>
              <a:cs typeface="Consolas" pitchFamily="49" charset="0"/>
            </a:endParaRPr>
          </a:p>
        </p:txBody>
      </p:sp>
      <p:pic>
        <p:nvPicPr>
          <p:cNvPr id="7" name="Рисунок 6"/>
          <p:cNvPicPr/>
          <p:nvPr/>
        </p:nvPicPr>
        <p:blipFill>
          <a:blip r:embed="rId3" cstate="print"/>
          <a:srcRect l="17722" t="43305" r="41091" b="12762"/>
          <a:stretch>
            <a:fillRect/>
          </a:stretch>
        </p:blipFill>
        <p:spPr bwMode="auto">
          <a:xfrm>
            <a:off x="1115616" y="764704"/>
            <a:ext cx="3528392" cy="2520280"/>
          </a:xfrm>
          <a:prstGeom prst="rect">
            <a:avLst/>
          </a:prstGeom>
          <a:ln>
            <a:noFill/>
          </a:ln>
          <a:effectLst>
            <a:softEdge rad="112500"/>
          </a:effectLst>
        </p:spPr>
      </p:pic>
      <p:pic>
        <p:nvPicPr>
          <p:cNvPr id="8" name="Рисунок 7"/>
          <p:cNvPicPr/>
          <p:nvPr/>
        </p:nvPicPr>
        <p:blipFill>
          <a:blip r:embed="rId4" cstate="print"/>
          <a:srcRect l="26601" t="10460" r="27042" b="3975"/>
          <a:stretch>
            <a:fillRect/>
          </a:stretch>
        </p:blipFill>
        <p:spPr bwMode="auto">
          <a:xfrm>
            <a:off x="4211960" y="3356992"/>
            <a:ext cx="2376264" cy="3501008"/>
          </a:xfrm>
          <a:prstGeom prst="rect">
            <a:avLst/>
          </a:prstGeom>
          <a:ln>
            <a:noFill/>
          </a:ln>
          <a:effectLst>
            <a:softEdge rad="112500"/>
          </a:effectLst>
        </p:spPr>
      </p:pic>
      <p:pic>
        <p:nvPicPr>
          <p:cNvPr id="45061" name="Picture 5" descr="1376920506_sm"/>
          <p:cNvPicPr>
            <a:picLocks noChangeAspect="1" noChangeArrowheads="1"/>
          </p:cNvPicPr>
          <p:nvPr/>
        </p:nvPicPr>
        <p:blipFill>
          <a:blip r:embed="rId5" cstate="print"/>
          <a:srcRect/>
          <a:stretch>
            <a:fillRect/>
          </a:stretch>
        </p:blipFill>
        <p:spPr bwMode="auto">
          <a:xfrm>
            <a:off x="323528" y="3284984"/>
            <a:ext cx="3240358" cy="2592288"/>
          </a:xfrm>
          <a:prstGeom prst="rect">
            <a:avLst/>
          </a:prstGeom>
          <a:ln>
            <a:noFill/>
          </a:ln>
          <a:effectLst>
            <a:softEdge rad="112500"/>
          </a:effectLst>
        </p:spPr>
      </p:pic>
      <p:sp>
        <p:nvSpPr>
          <p:cNvPr id="10" name="Прямоугольник 9"/>
          <p:cNvSpPr/>
          <p:nvPr/>
        </p:nvSpPr>
        <p:spPr>
          <a:xfrm>
            <a:off x="-180528" y="5733256"/>
            <a:ext cx="4392488" cy="923330"/>
          </a:xfrm>
          <a:prstGeom prst="rect">
            <a:avLst/>
          </a:prstGeom>
        </p:spPr>
        <p:txBody>
          <a:bodyPr wrap="square">
            <a:spAutoFit/>
          </a:bodyPr>
          <a:lstStyle/>
          <a:p>
            <a:pPr algn="ctr"/>
            <a:r>
              <a:rPr lang="ru-RU" b="1" i="1" dirty="0" smtClean="0">
                <a:solidFill>
                  <a:schemeClr val="bg1"/>
                </a:solidFill>
                <a:latin typeface="Consolas" pitchFamily="49" charset="0"/>
                <a:cs typeface="Consolas" pitchFamily="49" charset="0"/>
              </a:rPr>
              <a:t>Доска на памятнике</a:t>
            </a:r>
          </a:p>
          <a:p>
            <a:pPr algn="ctr"/>
            <a:r>
              <a:rPr lang="ru-RU" b="1" i="1" dirty="0" smtClean="0">
                <a:solidFill>
                  <a:schemeClr val="bg1"/>
                </a:solidFill>
                <a:latin typeface="Consolas" pitchFamily="49" charset="0"/>
                <a:cs typeface="Consolas" pitchFamily="49" charset="0"/>
              </a:rPr>
              <a:t>в пос. Рассвет</a:t>
            </a:r>
          </a:p>
          <a:p>
            <a:pPr algn="ctr"/>
            <a:r>
              <a:rPr lang="ru-RU" b="1" i="1" dirty="0" smtClean="0">
                <a:solidFill>
                  <a:schemeClr val="bg1"/>
                </a:solidFill>
                <a:latin typeface="Consolas" pitchFamily="49" charset="0"/>
                <a:cs typeface="Consolas" pitchFamily="49" charset="0"/>
              </a:rPr>
              <a:t>Калининградской области</a:t>
            </a:r>
            <a:endParaRPr lang="ru-RU" b="1" i="1" dirty="0">
              <a:solidFill>
                <a:schemeClr val="bg1"/>
              </a:solidFill>
              <a:latin typeface="Consolas" pitchFamily="49" charset="0"/>
              <a:cs typeface="Consolas" pitchFamily="49" charset="0"/>
            </a:endParaRPr>
          </a:p>
        </p:txBody>
      </p:sp>
      <p:sp>
        <p:nvSpPr>
          <p:cNvPr id="11" name="Прямоугольник 10"/>
          <p:cNvSpPr/>
          <p:nvPr/>
        </p:nvSpPr>
        <p:spPr>
          <a:xfrm>
            <a:off x="6444208" y="4653136"/>
            <a:ext cx="2699792" cy="1200329"/>
          </a:xfrm>
          <a:prstGeom prst="rect">
            <a:avLst/>
          </a:prstGeom>
        </p:spPr>
        <p:txBody>
          <a:bodyPr wrap="square">
            <a:spAutoFit/>
          </a:bodyPr>
          <a:lstStyle/>
          <a:p>
            <a:pPr algn="ctr"/>
            <a:r>
              <a:rPr lang="ru-RU" b="1" i="1" dirty="0" smtClean="0">
                <a:solidFill>
                  <a:schemeClr val="bg1"/>
                </a:solidFill>
                <a:latin typeface="Consolas" pitchFamily="49" charset="0"/>
                <a:cs typeface="Consolas" pitchFamily="49" charset="0"/>
              </a:rPr>
              <a:t>Мемориальная доска на здании средней школы 26 </a:t>
            </a:r>
          </a:p>
          <a:p>
            <a:pPr algn="ctr"/>
            <a:r>
              <a:rPr lang="ru-RU" b="1" i="1" dirty="0" smtClean="0">
                <a:solidFill>
                  <a:schemeClr val="bg1"/>
                </a:solidFill>
                <a:latin typeface="Consolas" pitchFamily="49" charset="0"/>
                <a:cs typeface="Consolas" pitchFamily="49" charset="0"/>
              </a:rPr>
              <a:t>города Костромы</a:t>
            </a:r>
            <a:endParaRPr lang="ru-RU" b="1" i="1" dirty="0">
              <a:solidFill>
                <a:schemeClr val="bg1"/>
              </a:solidFill>
              <a:latin typeface="Consolas" pitchFamily="49" charset="0"/>
              <a:cs typeface="Consolas" pitchFamily="49" charset="0"/>
            </a:endParaRPr>
          </a:p>
        </p:txBody>
      </p:sp>
    </p:spTree>
    <p:extLst>
      <p:ext uri="{BB962C8B-B14F-4D97-AF65-F5344CB8AC3E}">
        <p14:creationId xmlns="" xmlns:p14="http://schemas.microsoft.com/office/powerpoint/2010/main" val="11516854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www.prussia39.ru/phsight/1387726412.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l="1879" t="10021" r="19202" b="7302"/>
          <a:stretch>
            <a:fillRect/>
          </a:stretch>
        </p:blipFill>
        <p:spPr bwMode="auto">
          <a:xfrm>
            <a:off x="4103440" y="2492896"/>
            <a:ext cx="5040560" cy="3960440"/>
          </a:xfrm>
          <a:prstGeom prst="rect">
            <a:avLst/>
          </a:prstGeom>
          <a:noFill/>
          <a:effectLst>
            <a:softEdge rad="635000"/>
          </a:effectLst>
          <a:extLst>
            <a:ext uri="{909E8E84-426E-40DD-AFC4-6F175D3DCCD1}">
              <a14:hiddenFill xmlns="" xmlns:a14="http://schemas.microsoft.com/office/drawing/2010/main">
                <a:solidFill>
                  <a:srgbClr val="FFFFFF"/>
                </a:solidFill>
              </a14:hiddenFill>
            </a:ext>
          </a:extLst>
        </p:spPr>
      </p:pic>
      <p:pic>
        <p:nvPicPr>
          <p:cNvPr id="3" name="Picture 2" descr="доска почета князева.jpg"/>
          <p:cNvPicPr>
            <a:picLocks noChangeAspect="1" noChangeArrowheads="1"/>
          </p:cNvPicPr>
          <p:nvPr/>
        </p:nvPicPr>
        <p:blipFill>
          <a:blip r:embed="rId3" cstate="print"/>
          <a:srcRect/>
          <a:stretch>
            <a:fillRect/>
          </a:stretch>
        </p:blipFill>
        <p:spPr bwMode="auto">
          <a:xfrm>
            <a:off x="179512" y="2996952"/>
            <a:ext cx="3919155" cy="2808311"/>
          </a:xfrm>
          <a:prstGeom prst="rect">
            <a:avLst/>
          </a:prstGeom>
          <a:ln>
            <a:noFill/>
          </a:ln>
          <a:effectLst>
            <a:softEdge rad="112500"/>
          </a:effectLst>
        </p:spPr>
      </p:pic>
      <p:sp>
        <p:nvSpPr>
          <p:cNvPr id="4" name="TextBox 3"/>
          <p:cNvSpPr txBox="1"/>
          <p:nvPr/>
        </p:nvSpPr>
        <p:spPr>
          <a:xfrm>
            <a:off x="251520" y="260648"/>
            <a:ext cx="8640960" cy="2031325"/>
          </a:xfrm>
          <a:prstGeom prst="rect">
            <a:avLst/>
          </a:prstGeom>
          <a:noFill/>
        </p:spPr>
        <p:txBody>
          <a:bodyPr wrap="square" rtlCol="0">
            <a:spAutoFit/>
          </a:bodyPr>
          <a:lstStyle/>
          <a:p>
            <a:pPr algn="just"/>
            <a:r>
              <a:rPr lang="ru-RU" b="1" i="1" dirty="0" smtClean="0">
                <a:solidFill>
                  <a:schemeClr val="bg1"/>
                </a:solidFill>
                <a:latin typeface="Consolas" pitchFamily="49" charset="0"/>
                <a:cs typeface="Consolas" pitchFamily="49" charset="0"/>
              </a:rPr>
              <a:t>Улица Князева в историческом центре Костромы, проходит, как часть охватывающего центр города полукольца, в продолжение Пятницкой улицы, от улицы Ленина до улицы </a:t>
            </a:r>
            <a:r>
              <a:rPr lang="ru-RU" b="1" i="1" dirty="0" err="1" smtClean="0">
                <a:solidFill>
                  <a:schemeClr val="bg1"/>
                </a:solidFill>
                <a:latin typeface="Consolas" pitchFamily="49" charset="0"/>
                <a:cs typeface="Consolas" pitchFamily="49" charset="0"/>
              </a:rPr>
              <a:t>Шагова</a:t>
            </a:r>
            <a:r>
              <a:rPr lang="ru-RU" b="1" i="1" dirty="0" smtClean="0">
                <a:solidFill>
                  <a:schemeClr val="bg1"/>
                </a:solidFill>
                <a:latin typeface="Consolas" pitchFamily="49" charset="0"/>
                <a:cs typeface="Consolas" pitchFamily="49" charset="0"/>
              </a:rPr>
              <a:t>, за которой продолжается улицей Долматова  </a:t>
            </a:r>
            <a:r>
              <a:rPr lang="ru-RU" dirty="0" smtClean="0">
                <a:solidFill>
                  <a:schemeClr val="bg1"/>
                </a:solidFill>
              </a:rPr>
              <a:t> </a:t>
            </a:r>
            <a:r>
              <a:rPr lang="ru-RU" b="1" i="1" dirty="0" smtClean="0">
                <a:solidFill>
                  <a:schemeClr val="bg1"/>
                </a:solidFill>
                <a:latin typeface="Consolas" pitchFamily="49" charset="0"/>
                <a:cs typeface="Consolas" pitchFamily="49" charset="0"/>
              </a:rPr>
              <a:t>названа именем Вадима Князева, костромича, Героя Советского Союза, погибшего в годы Великой Отечественной войны; прежде она называлась Банковской.</a:t>
            </a:r>
            <a:r>
              <a:rPr lang="ru-RU" dirty="0" smtClean="0">
                <a:solidFill>
                  <a:schemeClr val="bg1"/>
                </a:solidFill>
              </a:rPr>
              <a:t> </a:t>
            </a:r>
            <a:r>
              <a:rPr lang="ru-RU" b="1" i="1" dirty="0" smtClean="0">
                <a:solidFill>
                  <a:schemeClr val="bg1"/>
                </a:solidFill>
                <a:latin typeface="Consolas" pitchFamily="49" charset="0"/>
                <a:cs typeface="Consolas" pitchFamily="49" charset="0"/>
              </a:rPr>
              <a:t> Он ходил по этой улице в школу № 26, а жил на улице </a:t>
            </a:r>
            <a:r>
              <a:rPr lang="ru-RU" b="1" i="1" dirty="0" err="1" smtClean="0">
                <a:solidFill>
                  <a:schemeClr val="bg1"/>
                </a:solidFill>
                <a:latin typeface="Consolas" pitchFamily="49" charset="0"/>
                <a:cs typeface="Consolas" pitchFamily="49" charset="0"/>
              </a:rPr>
              <a:t>Марьинской</a:t>
            </a:r>
            <a:r>
              <a:rPr lang="ru-RU" b="1" i="1" dirty="0" smtClean="0">
                <a:solidFill>
                  <a:schemeClr val="bg1"/>
                </a:solidFill>
                <a:latin typeface="Consolas" pitchFamily="49" charset="0"/>
                <a:cs typeface="Consolas" pitchFamily="49" charset="0"/>
              </a:rPr>
              <a:t> (ныне — </a:t>
            </a:r>
            <a:r>
              <a:rPr lang="ru-RU" b="1" i="1" dirty="0" err="1" smtClean="0">
                <a:solidFill>
                  <a:schemeClr val="bg1"/>
                </a:solidFill>
                <a:latin typeface="Consolas" pitchFamily="49" charset="0"/>
                <a:cs typeface="Consolas" pitchFamily="49" charset="0"/>
              </a:rPr>
              <a:t>Шагова</a:t>
            </a:r>
            <a:r>
              <a:rPr lang="ru-RU" b="1" i="1" dirty="0" smtClean="0">
                <a:solidFill>
                  <a:schemeClr val="bg1"/>
                </a:solidFill>
                <a:latin typeface="Consolas" pitchFamily="49" charset="0"/>
                <a:cs typeface="Consolas" pitchFamily="49" charset="0"/>
              </a:rPr>
              <a:t>) в доме №14.</a:t>
            </a:r>
            <a:endParaRPr lang="ru-RU" b="1" i="1" dirty="0">
              <a:solidFill>
                <a:schemeClr val="bg1"/>
              </a:solidFill>
              <a:latin typeface="Consolas" pitchFamily="49" charset="0"/>
              <a:cs typeface="Consolas" pitchFamily="49"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2" name="Picture 6" descr="wLjlsd1nI9M"/>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1520" y="1268760"/>
            <a:ext cx="2448272" cy="3107617"/>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5" name="Прямоугольник 4"/>
          <p:cNvSpPr/>
          <p:nvPr/>
        </p:nvSpPr>
        <p:spPr>
          <a:xfrm>
            <a:off x="2987824" y="1268760"/>
            <a:ext cx="5832648" cy="4401205"/>
          </a:xfrm>
          <a:prstGeom prst="rect">
            <a:avLst/>
          </a:prstGeom>
        </p:spPr>
        <p:txBody>
          <a:bodyPr wrap="square">
            <a:spAutoFit/>
          </a:bodyPr>
          <a:lstStyle/>
          <a:p>
            <a:pPr algn="just" fontAlgn="base"/>
            <a:r>
              <a:rPr lang="ru-RU" sz="2000" dirty="0"/>
              <a:t> </a:t>
            </a:r>
            <a:r>
              <a:rPr lang="ru-RU" sz="2000" b="1" i="1" dirty="0" smtClean="0">
                <a:latin typeface="Consolas" pitchFamily="49" charset="0"/>
                <a:cs typeface="Consolas" pitchFamily="49" charset="0"/>
              </a:rPr>
              <a:t>Главный Маршал </a:t>
            </a:r>
            <a:r>
              <a:rPr lang="ru-RU" sz="2000" b="1" i="1" dirty="0">
                <a:latin typeface="Consolas" pitchFamily="49" charset="0"/>
                <a:cs typeface="Consolas" pitchFamily="49" charset="0"/>
              </a:rPr>
              <a:t>авиации Советского </a:t>
            </a:r>
            <a:r>
              <a:rPr lang="ru-RU" sz="2000" b="1" i="1" dirty="0" smtClean="0">
                <a:latin typeface="Consolas" pitchFamily="49" charset="0"/>
                <a:cs typeface="Consolas" pitchFamily="49" charset="0"/>
              </a:rPr>
              <a:t>Союза, Дважды </a:t>
            </a:r>
            <a:r>
              <a:rPr lang="ru-RU" sz="2000" b="1" i="1" dirty="0">
                <a:latin typeface="Consolas" pitchFamily="49" charset="0"/>
                <a:cs typeface="Consolas" pitchFamily="49" charset="0"/>
              </a:rPr>
              <a:t>Герой Советского </a:t>
            </a:r>
            <a:r>
              <a:rPr lang="ru-RU" sz="2000" b="1" i="1" dirty="0" smtClean="0">
                <a:latin typeface="Consolas" pitchFamily="49" charset="0"/>
                <a:cs typeface="Consolas" pitchFamily="49" charset="0"/>
              </a:rPr>
              <a:t>Союза, </a:t>
            </a:r>
            <a:r>
              <a:rPr lang="ru-RU" sz="2000" b="1" i="1" dirty="0">
                <a:latin typeface="Consolas" pitchFamily="49" charset="0"/>
                <a:cs typeface="Consolas" pitchFamily="49" charset="0"/>
              </a:rPr>
              <a:t>был награжден 12 орденами (Ленина, Красного Знамени, Суворова, Кутузова, Трудового Красного Знамени, Красной Звезды), медалями, а также иностранными орденами.</a:t>
            </a:r>
          </a:p>
          <a:p>
            <a:pPr algn="just" fontAlgn="base"/>
            <a:r>
              <a:rPr lang="ru-RU" sz="2000" b="1" i="1" dirty="0">
                <a:latin typeface="Consolas" pitchFamily="49" charset="0"/>
                <a:cs typeface="Consolas" pitchFamily="49" charset="0"/>
              </a:rPr>
              <a:t>На жизнь Александра Александровича выпало много страданий. Из-за конфликтов Александра Александровича с Василием Сталиным лишили всяческих </a:t>
            </a:r>
            <a:r>
              <a:rPr lang="ru-RU" sz="2000" b="1" i="1" dirty="0" smtClean="0">
                <a:latin typeface="Consolas" pitchFamily="49" charset="0"/>
                <a:cs typeface="Consolas" pitchFamily="49" charset="0"/>
              </a:rPr>
              <a:t>наград, </a:t>
            </a:r>
            <a:r>
              <a:rPr lang="ru-RU" sz="2000" b="1" i="1" dirty="0">
                <a:latin typeface="Consolas" pitchFamily="49" charset="0"/>
                <a:cs typeface="Consolas" pitchFamily="49" charset="0"/>
              </a:rPr>
              <a:t>и был осужден на 5 лет. Но после смерти Сталина И. В. был полностью реабилитирован.</a:t>
            </a:r>
          </a:p>
        </p:txBody>
      </p:sp>
      <p:sp>
        <p:nvSpPr>
          <p:cNvPr id="6" name="Прямоугольник 5"/>
          <p:cNvSpPr/>
          <p:nvPr/>
        </p:nvSpPr>
        <p:spPr>
          <a:xfrm>
            <a:off x="755576" y="188640"/>
            <a:ext cx="7776864" cy="861774"/>
          </a:xfrm>
          <a:prstGeom prst="rect">
            <a:avLst/>
          </a:prstGeom>
        </p:spPr>
        <p:txBody>
          <a:bodyPr wrap="square">
            <a:spAutoFit/>
          </a:bodyPr>
          <a:lstStyle/>
          <a:p>
            <a:pPr algn="ctr" fontAlgn="base"/>
            <a:r>
              <a:rPr lang="ru-RU" sz="3200" b="1" i="1" dirty="0" smtClean="0">
                <a:solidFill>
                  <a:schemeClr val="bg1"/>
                </a:solidFill>
                <a:latin typeface="Consolas" pitchFamily="49" charset="0"/>
                <a:cs typeface="Consolas" pitchFamily="49" charset="0"/>
              </a:rPr>
              <a:t>Новиков Александр Александрович </a:t>
            </a:r>
          </a:p>
          <a:p>
            <a:pPr algn="ctr" fontAlgn="base"/>
            <a:r>
              <a:rPr lang="ru-RU" b="1" i="1" dirty="0" smtClean="0">
                <a:solidFill>
                  <a:schemeClr val="bg1"/>
                </a:solidFill>
                <a:latin typeface="Consolas" pitchFamily="49" charset="0"/>
                <a:cs typeface="Consolas" pitchFamily="49" charset="0"/>
              </a:rPr>
              <a:t>(19.11.1900 – 03.12.1976)</a:t>
            </a:r>
            <a:endParaRPr lang="ru-RU" b="1" i="1" dirty="0">
              <a:solidFill>
                <a:schemeClr val="bg1"/>
              </a:solidFill>
              <a:effectLst/>
              <a:latin typeface="Consolas" pitchFamily="49" charset="0"/>
              <a:cs typeface="Consolas" pitchFamily="49" charset="0"/>
            </a:endParaRPr>
          </a:p>
        </p:txBody>
      </p:sp>
    </p:spTree>
    <p:extLst>
      <p:ext uri="{BB962C8B-B14F-4D97-AF65-F5344CB8AC3E}">
        <p14:creationId xmlns="" xmlns:p14="http://schemas.microsoft.com/office/powerpoint/2010/main" val="21436533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p:nvPr/>
        </p:nvPicPr>
        <p:blipFill>
          <a:blip r:embed="rId2" cstate="print"/>
          <a:srcRect l="2390" t="33198" r="34311" b="28455"/>
          <a:stretch>
            <a:fillRect/>
          </a:stretch>
        </p:blipFill>
        <p:spPr bwMode="auto">
          <a:xfrm>
            <a:off x="179512" y="332656"/>
            <a:ext cx="8657443" cy="5256584"/>
          </a:xfrm>
          <a:prstGeom prst="rect">
            <a:avLst/>
          </a:prstGeom>
          <a:ln>
            <a:noFill/>
          </a:ln>
          <a:effectLst>
            <a:softEdge rad="112500"/>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p:nvPr/>
        </p:nvPicPr>
        <p:blipFill>
          <a:blip r:embed="rId2" cstate="print"/>
          <a:srcRect l="11390" t="25475" r="11566" b="17306"/>
          <a:stretch>
            <a:fillRect/>
          </a:stretch>
        </p:blipFill>
        <p:spPr bwMode="auto">
          <a:xfrm>
            <a:off x="4283968" y="1052736"/>
            <a:ext cx="4722724" cy="3168352"/>
          </a:xfrm>
          <a:prstGeom prst="rect">
            <a:avLst/>
          </a:prstGeom>
          <a:ln>
            <a:noFill/>
          </a:ln>
          <a:effectLst>
            <a:softEdge rad="112500"/>
          </a:effectLst>
        </p:spPr>
      </p:pic>
      <p:sp>
        <p:nvSpPr>
          <p:cNvPr id="5" name="TextBox 4"/>
          <p:cNvSpPr txBox="1"/>
          <p:nvPr/>
        </p:nvSpPr>
        <p:spPr>
          <a:xfrm>
            <a:off x="4644008" y="4293096"/>
            <a:ext cx="3995936" cy="1200329"/>
          </a:xfrm>
          <a:prstGeom prst="rect">
            <a:avLst/>
          </a:prstGeom>
          <a:noFill/>
        </p:spPr>
        <p:txBody>
          <a:bodyPr wrap="square" rtlCol="0">
            <a:spAutoFit/>
          </a:bodyPr>
          <a:lstStyle/>
          <a:p>
            <a:pPr algn="just"/>
            <a:r>
              <a:rPr lang="ru-RU" b="1" i="1" dirty="0" smtClean="0">
                <a:solidFill>
                  <a:schemeClr val="bg1"/>
                </a:solidFill>
                <a:latin typeface="Consolas" pitchFamily="49" charset="0"/>
                <a:cs typeface="Consolas" pitchFamily="49" charset="0"/>
              </a:rPr>
              <a:t>В Нерехте 22 ноября 2022 года открыли памятник маршалу авиации А.А.Новикову</a:t>
            </a:r>
          </a:p>
          <a:p>
            <a:pPr algn="just"/>
            <a:endParaRPr lang="ru-RU" i="1" dirty="0">
              <a:latin typeface="Consolas" pitchFamily="49" charset="0"/>
              <a:cs typeface="Consolas" pitchFamily="49" charset="0"/>
            </a:endParaRPr>
          </a:p>
        </p:txBody>
      </p:sp>
      <p:pic>
        <p:nvPicPr>
          <p:cNvPr id="6" name="Рисунок 5"/>
          <p:cNvPicPr/>
          <p:nvPr/>
        </p:nvPicPr>
        <p:blipFill>
          <a:blip r:embed="rId3" cstate="print"/>
          <a:srcRect l="6402" t="21138" r="33329" b="18378"/>
          <a:stretch>
            <a:fillRect/>
          </a:stretch>
        </p:blipFill>
        <p:spPr bwMode="auto">
          <a:xfrm>
            <a:off x="107504" y="260648"/>
            <a:ext cx="3960440" cy="3384376"/>
          </a:xfrm>
          <a:prstGeom prst="rect">
            <a:avLst/>
          </a:prstGeom>
          <a:ln>
            <a:noFill/>
          </a:ln>
          <a:effectLst>
            <a:softEdge rad="112500"/>
          </a:effectLst>
        </p:spPr>
      </p:pic>
      <p:sp>
        <p:nvSpPr>
          <p:cNvPr id="7" name="TextBox 6"/>
          <p:cNvSpPr txBox="1"/>
          <p:nvPr/>
        </p:nvSpPr>
        <p:spPr>
          <a:xfrm>
            <a:off x="107504" y="3645024"/>
            <a:ext cx="3995936" cy="2862322"/>
          </a:xfrm>
          <a:prstGeom prst="rect">
            <a:avLst/>
          </a:prstGeom>
          <a:noFill/>
        </p:spPr>
        <p:txBody>
          <a:bodyPr wrap="square" rtlCol="0">
            <a:spAutoFit/>
          </a:bodyPr>
          <a:lstStyle/>
          <a:p>
            <a:pPr algn="just"/>
            <a:r>
              <a:rPr lang="ru-RU" b="1" i="1" dirty="0" smtClean="0">
                <a:solidFill>
                  <a:schemeClr val="bg1"/>
                </a:solidFill>
                <a:latin typeface="Consolas" pitchFamily="49" charset="0"/>
                <a:cs typeface="Consolas" pitchFamily="49" charset="0"/>
              </a:rPr>
              <a:t>Бюст дважды Героя Советского Союза, главного маршала авиации А. А. Новикова был открыт 6 ноября 1958 года в Костроме</a:t>
            </a:r>
            <a:r>
              <a:rPr lang="ru-RU" b="1" dirty="0" smtClean="0">
                <a:solidFill>
                  <a:schemeClr val="bg1"/>
                </a:solidFill>
              </a:rPr>
              <a:t> </a:t>
            </a:r>
            <a:r>
              <a:rPr lang="ru-RU" b="1" i="1" dirty="0" smtClean="0">
                <a:solidFill>
                  <a:schemeClr val="bg1"/>
                </a:solidFill>
                <a:latin typeface="Consolas" pitchFamily="49" charset="0"/>
                <a:cs typeface="Consolas" pitchFamily="49" charset="0"/>
              </a:rPr>
              <a:t>в сквере на улице Комсомольской, у пересечения с улицей Симановского.</a:t>
            </a:r>
          </a:p>
          <a:p>
            <a:pPr algn="just"/>
            <a:r>
              <a:rPr lang="ru-RU" b="1" i="1" dirty="0" smtClean="0">
                <a:solidFill>
                  <a:schemeClr val="bg1"/>
                </a:solidFill>
                <a:latin typeface="Consolas" pitchFamily="49" charset="0"/>
                <a:cs typeface="Consolas" pitchFamily="49" charset="0"/>
              </a:rPr>
              <a:t>Памятник поставили еще при жизни маршала</a:t>
            </a:r>
          </a:p>
          <a:p>
            <a:pPr algn="just"/>
            <a:endParaRPr lang="ru-RU" i="1" dirty="0">
              <a:latin typeface="Consolas" pitchFamily="49" charset="0"/>
              <a:cs typeface="Consolas" pitchFamily="49"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p:nvPr/>
        </p:nvPicPr>
        <p:blipFill>
          <a:blip r:embed="rId2" cstate="print"/>
          <a:srcRect t="36314" r="68553" b="36703"/>
          <a:stretch>
            <a:fillRect/>
          </a:stretch>
        </p:blipFill>
        <p:spPr bwMode="auto">
          <a:xfrm>
            <a:off x="179512" y="188640"/>
            <a:ext cx="3456384" cy="2664296"/>
          </a:xfrm>
          <a:prstGeom prst="rect">
            <a:avLst/>
          </a:prstGeom>
          <a:ln>
            <a:noFill/>
          </a:ln>
          <a:effectLst>
            <a:softEdge rad="112500"/>
          </a:effectLst>
        </p:spPr>
      </p:pic>
      <p:sp>
        <p:nvSpPr>
          <p:cNvPr id="4" name="TextBox 3"/>
          <p:cNvSpPr txBox="1"/>
          <p:nvPr/>
        </p:nvSpPr>
        <p:spPr>
          <a:xfrm>
            <a:off x="3707904" y="188641"/>
            <a:ext cx="5256584" cy="2308324"/>
          </a:xfrm>
          <a:prstGeom prst="rect">
            <a:avLst/>
          </a:prstGeom>
          <a:noFill/>
        </p:spPr>
        <p:txBody>
          <a:bodyPr wrap="square" rtlCol="0">
            <a:spAutoFit/>
          </a:bodyPr>
          <a:lstStyle/>
          <a:p>
            <a:pPr algn="just"/>
            <a:r>
              <a:rPr lang="ru-RU" b="1" i="1" dirty="0" smtClean="0">
                <a:solidFill>
                  <a:schemeClr val="bg1"/>
                </a:solidFill>
                <a:latin typeface="Consolas" pitchFamily="49" charset="0"/>
                <a:cs typeface="Consolas" pitchFamily="49" charset="0"/>
              </a:rPr>
              <a:t>Москва, </a:t>
            </a:r>
            <a:r>
              <a:rPr lang="ru-RU" b="1" i="1" dirty="0" err="1" smtClean="0">
                <a:solidFill>
                  <a:schemeClr val="bg1"/>
                </a:solidFill>
                <a:latin typeface="Consolas" pitchFamily="49" charset="0"/>
                <a:cs typeface="Consolas" pitchFamily="49" charset="0"/>
              </a:rPr>
              <a:t>Щукино</a:t>
            </a:r>
            <a:r>
              <a:rPr lang="ru-RU" b="1" i="1" dirty="0" smtClean="0">
                <a:solidFill>
                  <a:schemeClr val="bg1"/>
                </a:solidFill>
                <a:latin typeface="Consolas" pitchFamily="49" charset="0"/>
                <a:cs typeface="Consolas" pitchFamily="49" charset="0"/>
              </a:rPr>
              <a:t>, м. Октябрьское поле, ул. Маршала Новикова, 16</a:t>
            </a:r>
          </a:p>
          <a:p>
            <a:pPr algn="just"/>
            <a:r>
              <a:rPr lang="ru-RU" b="1" i="1" dirty="0" smtClean="0">
                <a:solidFill>
                  <a:schemeClr val="bg1"/>
                </a:solidFill>
                <a:latin typeface="Consolas" pitchFamily="49" charset="0"/>
                <a:cs typeface="Consolas" pitchFamily="49" charset="0"/>
              </a:rPr>
              <a:t>Первоначально – 2-й </a:t>
            </a:r>
            <a:r>
              <a:rPr lang="ru-RU" b="1" i="1" dirty="0" err="1" smtClean="0">
                <a:solidFill>
                  <a:schemeClr val="bg1"/>
                </a:solidFill>
                <a:latin typeface="Consolas" pitchFamily="49" charset="0"/>
                <a:cs typeface="Consolas" pitchFamily="49" charset="0"/>
              </a:rPr>
              <a:t>Щукинский</a:t>
            </a:r>
            <a:r>
              <a:rPr lang="ru-RU" b="1" i="1" dirty="0" smtClean="0">
                <a:solidFill>
                  <a:schemeClr val="bg1"/>
                </a:solidFill>
                <a:latin typeface="Consolas" pitchFamily="49" charset="0"/>
                <a:cs typeface="Consolas" pitchFamily="49" charset="0"/>
              </a:rPr>
              <a:t> пр.</a:t>
            </a:r>
            <a:br>
              <a:rPr lang="ru-RU" b="1" i="1" dirty="0" smtClean="0">
                <a:solidFill>
                  <a:schemeClr val="bg1"/>
                </a:solidFill>
                <a:latin typeface="Consolas" pitchFamily="49" charset="0"/>
                <a:cs typeface="Consolas" pitchFamily="49" charset="0"/>
              </a:rPr>
            </a:br>
            <a:r>
              <a:rPr lang="ru-RU" b="1" i="1" dirty="0" smtClean="0">
                <a:solidFill>
                  <a:schemeClr val="bg1"/>
                </a:solidFill>
                <a:latin typeface="Consolas" pitchFamily="49" charset="0"/>
                <a:cs typeface="Consolas" pitchFamily="49" charset="0"/>
              </a:rPr>
              <a:t>Переименован в 1977 г. в память об Александре Александровиче Новикове </a:t>
            </a:r>
          </a:p>
          <a:p>
            <a:pPr algn="just"/>
            <a:r>
              <a:rPr lang="ru-RU" b="1" i="1" dirty="0" smtClean="0">
                <a:solidFill>
                  <a:schemeClr val="bg1"/>
                </a:solidFill>
                <a:latin typeface="Consolas" pitchFamily="49" charset="0"/>
                <a:cs typeface="Consolas" pitchFamily="49" charset="0"/>
              </a:rPr>
              <a:t>Памятный знак сооружён на улице его имени</a:t>
            </a:r>
          </a:p>
          <a:p>
            <a:pPr algn="just"/>
            <a:endParaRPr lang="ru-RU" b="1" i="1" dirty="0">
              <a:latin typeface="Consolas" pitchFamily="49" charset="0"/>
              <a:cs typeface="Consolas" pitchFamily="49" charset="0"/>
            </a:endParaRPr>
          </a:p>
        </p:txBody>
      </p:sp>
      <p:pic>
        <p:nvPicPr>
          <p:cNvPr id="5" name="Рисунок 4"/>
          <p:cNvPicPr/>
          <p:nvPr/>
        </p:nvPicPr>
        <p:blipFill>
          <a:blip r:embed="rId3" cstate="print"/>
          <a:srcRect l="37925" t="41870" r="37556" b="34959"/>
          <a:stretch>
            <a:fillRect/>
          </a:stretch>
        </p:blipFill>
        <p:spPr bwMode="auto">
          <a:xfrm>
            <a:off x="179512" y="3501008"/>
            <a:ext cx="4536504" cy="3168352"/>
          </a:xfrm>
          <a:prstGeom prst="rect">
            <a:avLst/>
          </a:prstGeom>
          <a:ln>
            <a:noFill/>
          </a:ln>
          <a:effectLst>
            <a:softEdge rad="112500"/>
          </a:effectLst>
        </p:spPr>
      </p:pic>
      <p:pic>
        <p:nvPicPr>
          <p:cNvPr id="8194" name="Picture 2" descr="улица новикву"/>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076769" y="3257600"/>
            <a:ext cx="5067231" cy="3600400"/>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6" name="TextBox 5"/>
          <p:cNvSpPr txBox="1"/>
          <p:nvPr/>
        </p:nvSpPr>
        <p:spPr>
          <a:xfrm>
            <a:off x="395536" y="2852936"/>
            <a:ext cx="8280920" cy="707886"/>
          </a:xfrm>
          <a:prstGeom prst="rect">
            <a:avLst/>
          </a:prstGeom>
          <a:noFill/>
        </p:spPr>
        <p:txBody>
          <a:bodyPr wrap="square" rtlCol="0">
            <a:spAutoFit/>
          </a:bodyPr>
          <a:lstStyle/>
          <a:p>
            <a:r>
              <a:rPr lang="ru-RU" sz="2000" b="1" i="1" dirty="0" smtClean="0">
                <a:solidFill>
                  <a:schemeClr val="bg1"/>
                </a:solidFill>
                <a:latin typeface="Consolas" pitchFamily="49" charset="0"/>
                <a:cs typeface="Consolas" pitchFamily="49" charset="0"/>
              </a:rPr>
              <a:t>Улица маршала Новикова в Костроме начинается с улицы Ленина и до улицы </a:t>
            </a:r>
            <a:r>
              <a:rPr lang="ru-RU" sz="2000" b="1" i="1" dirty="0" err="1" smtClean="0">
                <a:solidFill>
                  <a:schemeClr val="bg1"/>
                </a:solidFill>
                <a:latin typeface="Consolas" pitchFamily="49" charset="0"/>
                <a:cs typeface="Consolas" pitchFamily="49" charset="0"/>
              </a:rPr>
              <a:t>Шагова</a:t>
            </a:r>
            <a:r>
              <a:rPr lang="ru-RU" sz="2000" b="1" i="1" dirty="0" smtClean="0">
                <a:solidFill>
                  <a:schemeClr val="bg1"/>
                </a:solidFill>
                <a:latin typeface="Consolas" pitchFamily="49" charset="0"/>
                <a:cs typeface="Consolas" pitchFamily="49" charset="0"/>
              </a:rPr>
              <a:t> </a:t>
            </a:r>
            <a:endParaRPr lang="ru-RU" sz="2000" b="1" i="1" dirty="0">
              <a:solidFill>
                <a:schemeClr val="bg1"/>
              </a:solidFill>
              <a:latin typeface="Consolas" pitchFamily="49" charset="0"/>
              <a:cs typeface="Consolas" pitchFamily="49" charset="0"/>
            </a:endParaRPr>
          </a:p>
        </p:txBody>
      </p:sp>
    </p:spTree>
    <p:extLst>
      <p:ext uri="{BB962C8B-B14F-4D97-AF65-F5344CB8AC3E}">
        <p14:creationId xmlns="" xmlns:p14="http://schemas.microsoft.com/office/powerpoint/2010/main" val="17702869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koctt44.narod.ru/im/2020/05/07/skvorcov_a..jpg"/>
          <p:cNvPicPr/>
          <p:nvPr/>
        </p:nvPicPr>
        <p:blipFill>
          <a:blip r:embed="rId2" cstate="print"/>
          <a:srcRect r="1382" b="3130"/>
          <a:stretch>
            <a:fillRect/>
          </a:stretch>
        </p:blipFill>
        <p:spPr bwMode="auto">
          <a:xfrm>
            <a:off x="251520" y="980728"/>
            <a:ext cx="2525266" cy="3384376"/>
          </a:xfrm>
          <a:prstGeom prst="rect">
            <a:avLst/>
          </a:prstGeom>
          <a:ln>
            <a:noFill/>
          </a:ln>
          <a:effectLst>
            <a:softEdge rad="112500"/>
          </a:effectLst>
        </p:spPr>
      </p:pic>
      <p:sp>
        <p:nvSpPr>
          <p:cNvPr id="3" name="Прямоугольник 2"/>
          <p:cNvSpPr/>
          <p:nvPr/>
        </p:nvSpPr>
        <p:spPr>
          <a:xfrm>
            <a:off x="755576" y="188640"/>
            <a:ext cx="7776864" cy="861774"/>
          </a:xfrm>
          <a:prstGeom prst="rect">
            <a:avLst/>
          </a:prstGeom>
        </p:spPr>
        <p:txBody>
          <a:bodyPr wrap="square">
            <a:spAutoFit/>
          </a:bodyPr>
          <a:lstStyle/>
          <a:p>
            <a:pPr algn="ctr" fontAlgn="base"/>
            <a:r>
              <a:rPr lang="ru-RU" sz="3200" b="1" i="1" dirty="0" smtClean="0">
                <a:solidFill>
                  <a:schemeClr val="bg1"/>
                </a:solidFill>
                <a:latin typeface="Consolas" pitchFamily="49" charset="0"/>
                <a:cs typeface="Consolas" pitchFamily="49" charset="0"/>
              </a:rPr>
              <a:t>Скворцов Александр Васильевич </a:t>
            </a:r>
          </a:p>
          <a:p>
            <a:pPr algn="ctr" fontAlgn="base"/>
            <a:r>
              <a:rPr lang="ru-RU" b="1" i="1" dirty="0" smtClean="0">
                <a:solidFill>
                  <a:schemeClr val="bg1"/>
                </a:solidFill>
                <a:latin typeface="Consolas" pitchFamily="49" charset="0"/>
                <a:cs typeface="Consolas" pitchFamily="49" charset="0"/>
              </a:rPr>
              <a:t>(17.08.1901 – 19.12.1948)</a:t>
            </a:r>
            <a:endParaRPr lang="ru-RU" b="1" i="1" dirty="0">
              <a:solidFill>
                <a:schemeClr val="bg1"/>
              </a:solidFill>
              <a:effectLst/>
              <a:latin typeface="Consolas" pitchFamily="49" charset="0"/>
              <a:cs typeface="Consolas" pitchFamily="49" charset="0"/>
            </a:endParaRPr>
          </a:p>
        </p:txBody>
      </p:sp>
      <p:sp>
        <p:nvSpPr>
          <p:cNvPr id="4" name="TextBox 3"/>
          <p:cNvSpPr txBox="1"/>
          <p:nvPr/>
        </p:nvSpPr>
        <p:spPr>
          <a:xfrm>
            <a:off x="2843808" y="1196752"/>
            <a:ext cx="6120680" cy="5909310"/>
          </a:xfrm>
          <a:prstGeom prst="rect">
            <a:avLst/>
          </a:prstGeom>
          <a:noFill/>
        </p:spPr>
        <p:txBody>
          <a:bodyPr wrap="square" rtlCol="0">
            <a:spAutoFit/>
          </a:bodyPr>
          <a:lstStyle/>
          <a:p>
            <a:pPr algn="just"/>
            <a:r>
              <a:rPr lang="ru-RU" sz="2000" b="1" i="1" dirty="0" smtClean="0">
                <a:latin typeface="Consolas" pitchFamily="49" charset="0"/>
                <a:cs typeface="Consolas" pitchFamily="49" charset="0"/>
              </a:rPr>
              <a:t>На фронтах Великой Отечественной войны с августа 1942 года. Генерал-майор Скворцов отличился в битве за Днепр. 25—26.9.1943, используя подручные средства, его дивизия одной из первых форсировала реку и захватила плацдарм у </a:t>
            </a:r>
            <a:r>
              <a:rPr lang="ru-RU" sz="2000" b="1" i="1" dirty="0" err="1" smtClean="0">
                <a:latin typeface="Consolas" pitchFamily="49" charset="0"/>
                <a:cs typeface="Consolas" pitchFamily="49" charset="0"/>
              </a:rPr>
              <a:t>с.Домоткань</a:t>
            </a:r>
            <a:r>
              <a:rPr lang="ru-RU" sz="2000" b="1" i="1" dirty="0" smtClean="0">
                <a:latin typeface="Consolas" pitchFamily="49" charset="0"/>
                <a:cs typeface="Consolas" pitchFamily="49" charset="0"/>
              </a:rPr>
              <a:t> (Верхнеднепровский р-н Днепропетровской обл.), отбила многочисленные контратаки противника. </a:t>
            </a:r>
          </a:p>
          <a:p>
            <a:pPr algn="just"/>
            <a:r>
              <a:rPr lang="ru-RU" sz="2000" b="1" i="1" dirty="0" smtClean="0">
                <a:latin typeface="Consolas" pitchFamily="49" charset="0"/>
                <a:cs typeface="Consolas" pitchFamily="49" charset="0"/>
              </a:rPr>
              <a:t>Звание Героя Советского Союза присвоено 26.10.1943. После войны продолжал службу в армии. В 1945 окончил Военную академию Генштаба. Был командиром стрелкового корпуса. </a:t>
            </a:r>
          </a:p>
          <a:p>
            <a:pPr algn="just"/>
            <a:r>
              <a:rPr lang="ru-RU" sz="2000" b="1" i="1" dirty="0" smtClean="0">
                <a:latin typeface="Consolas" pitchFamily="49" charset="0"/>
                <a:cs typeface="Consolas" pitchFamily="49" charset="0"/>
              </a:rPr>
              <a:t>Награжден 2 орденами Ленина, 4 орденами Красного Знамени, орденом Суворова 2 ст., Кутузова 2 ст., медалями. </a:t>
            </a:r>
          </a:p>
          <a:p>
            <a:pPr algn="just"/>
            <a:endParaRPr lang="ru-RU" sz="2000" dirty="0" smtClean="0"/>
          </a:p>
          <a:p>
            <a:pPr algn="just"/>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332656"/>
            <a:ext cx="8496944" cy="646331"/>
          </a:xfrm>
          <a:prstGeom prst="rect">
            <a:avLst/>
          </a:prstGeom>
          <a:noFill/>
        </p:spPr>
        <p:txBody>
          <a:bodyPr wrap="square" rtlCol="0">
            <a:spAutoFit/>
          </a:bodyPr>
          <a:lstStyle/>
          <a:p>
            <a:r>
              <a:rPr lang="ru-RU" b="1" i="1" dirty="0" smtClean="0">
                <a:solidFill>
                  <a:schemeClr val="bg1"/>
                </a:solidFill>
                <a:latin typeface="Consolas" pitchFamily="49" charset="0"/>
                <a:cs typeface="Consolas" pitchFamily="49" charset="0"/>
              </a:rPr>
              <a:t>Улица </a:t>
            </a:r>
            <a:r>
              <a:rPr lang="ru-RU" b="1" i="1" dirty="0" err="1" smtClean="0">
                <a:solidFill>
                  <a:schemeClr val="bg1"/>
                </a:solidFill>
                <a:latin typeface="Consolas" pitchFamily="49" charset="0"/>
                <a:cs typeface="Consolas" pitchFamily="49" charset="0"/>
              </a:rPr>
              <a:t>Сквор</a:t>
            </a:r>
            <a:r>
              <a:rPr lang="ru-RU" b="1" i="1" dirty="0" smtClean="0">
                <a:solidFill>
                  <a:schemeClr val="bg1"/>
                </a:solidFill>
                <a:latin typeface="Consolas" pitchFamily="49" charset="0"/>
                <a:cs typeface="Consolas" pitchFamily="49" charset="0"/>
              </a:rPr>
              <a:t>​</a:t>
            </a:r>
            <a:r>
              <a:rPr lang="ru-RU" b="1" i="1" dirty="0" err="1" smtClean="0">
                <a:solidFill>
                  <a:schemeClr val="bg1"/>
                </a:solidFill>
                <a:latin typeface="Consolas" pitchFamily="49" charset="0"/>
                <a:cs typeface="Consolas" pitchFamily="49" charset="0"/>
              </a:rPr>
              <a:t>цова</a:t>
            </a:r>
            <a:r>
              <a:rPr lang="ru-RU" b="1" i="1" dirty="0" smtClean="0">
                <a:solidFill>
                  <a:schemeClr val="bg1"/>
                </a:solidFill>
                <a:latin typeface="Consolas" pitchFamily="49" charset="0"/>
                <a:cs typeface="Consolas" pitchFamily="49" charset="0"/>
              </a:rPr>
              <a:t> в Костроме начинается от улицы </a:t>
            </a:r>
            <a:r>
              <a:rPr lang="ru-RU" b="1" i="1" dirty="0" err="1" smtClean="0">
                <a:solidFill>
                  <a:schemeClr val="bg1"/>
                </a:solidFill>
                <a:latin typeface="Consolas" pitchFamily="49" charset="0"/>
                <a:cs typeface="Consolas" pitchFamily="49" charset="0"/>
              </a:rPr>
              <a:t>Никитской</a:t>
            </a:r>
            <a:r>
              <a:rPr lang="ru-RU" b="1" i="1" dirty="0" smtClean="0">
                <a:solidFill>
                  <a:schemeClr val="bg1"/>
                </a:solidFill>
                <a:latin typeface="Consolas" pitchFamily="49" charset="0"/>
                <a:cs typeface="Consolas" pitchFamily="49" charset="0"/>
              </a:rPr>
              <a:t> до улицы </a:t>
            </a:r>
            <a:r>
              <a:rPr lang="ru-RU" b="1" i="1" dirty="0" err="1" smtClean="0">
                <a:solidFill>
                  <a:schemeClr val="bg1"/>
                </a:solidFill>
                <a:latin typeface="Consolas" pitchFamily="49" charset="0"/>
                <a:cs typeface="Consolas" pitchFamily="49" charset="0"/>
              </a:rPr>
              <a:t>Шагова</a:t>
            </a:r>
            <a:r>
              <a:rPr lang="ru-RU" b="1" i="1" dirty="0" smtClean="0">
                <a:solidFill>
                  <a:schemeClr val="bg1"/>
                </a:solidFill>
                <a:latin typeface="Consolas" pitchFamily="49" charset="0"/>
                <a:cs typeface="Consolas" pitchFamily="49" charset="0"/>
              </a:rPr>
              <a:t> </a:t>
            </a:r>
            <a:endParaRPr lang="ru-RU" b="1" i="1" dirty="0">
              <a:solidFill>
                <a:schemeClr val="bg1"/>
              </a:solidFill>
              <a:latin typeface="Consolas" pitchFamily="49" charset="0"/>
              <a:cs typeface="Consolas" pitchFamily="49" charset="0"/>
            </a:endParaRPr>
          </a:p>
        </p:txBody>
      </p:sp>
      <p:pic>
        <p:nvPicPr>
          <p:cNvPr id="1026" name="Picture 2" descr="улица Скворцова.JPG"/>
          <p:cNvPicPr>
            <a:picLocks noChangeAspect="1" noChangeArrowheads="1"/>
          </p:cNvPicPr>
          <p:nvPr/>
        </p:nvPicPr>
        <p:blipFill>
          <a:blip r:embed="rId2" cstate="print"/>
          <a:srcRect/>
          <a:stretch>
            <a:fillRect/>
          </a:stretch>
        </p:blipFill>
        <p:spPr bwMode="auto">
          <a:xfrm>
            <a:off x="395535" y="1052736"/>
            <a:ext cx="4329671" cy="3240360"/>
          </a:xfrm>
          <a:prstGeom prst="rect">
            <a:avLst/>
          </a:prstGeom>
          <a:ln>
            <a:noFill/>
          </a:ln>
          <a:effectLst>
            <a:softEdge rad="112500"/>
          </a:effectLst>
        </p:spPr>
      </p:pic>
      <p:pic>
        <p:nvPicPr>
          <p:cNvPr id="2" name="Picture 2" descr="http://www.eduportal44.ru/Kostroma_EDU/Kos-Sch-38/SiteAssets/SitePages/%D0%A1%D0%BA%D0%B2%D0%BE%D1%80%D1%86%D0%BE%D0%B2%20%D0%90%D0%BB%D0%B5%D0%BA%D1%81%D0%B0%D0%BD%D0%B4%D1%80%20%D0%92%D0%B0%D1%81%D0%B8%D0%BB%D1%8C%D0%B5%D0%B2%D0%B8%D1%87/IMG_8147.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63888" y="2996952"/>
            <a:ext cx="5290005" cy="3528392"/>
          </a:xfrm>
          <a:prstGeom prst="rect">
            <a:avLst/>
          </a:prstGeom>
          <a:noFill/>
          <a:effectLst>
            <a:softEdge rad="63500"/>
          </a:effectLst>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188640"/>
            <a:ext cx="7776864" cy="861774"/>
          </a:xfrm>
          <a:prstGeom prst="rect">
            <a:avLst/>
          </a:prstGeom>
        </p:spPr>
        <p:txBody>
          <a:bodyPr wrap="square">
            <a:spAutoFit/>
          </a:bodyPr>
          <a:lstStyle/>
          <a:p>
            <a:pPr algn="ctr" fontAlgn="base"/>
            <a:r>
              <a:rPr lang="ru-RU" sz="3200" b="1" i="1" dirty="0" smtClean="0">
                <a:solidFill>
                  <a:schemeClr val="bg1"/>
                </a:solidFill>
                <a:latin typeface="Consolas" pitchFamily="49" charset="0"/>
                <a:cs typeface="Consolas" pitchFamily="49" charset="0"/>
              </a:rPr>
              <a:t>Смирнов Юрий Васильевич </a:t>
            </a:r>
          </a:p>
          <a:p>
            <a:pPr algn="ctr" fontAlgn="base"/>
            <a:r>
              <a:rPr lang="ru-RU" b="1" i="1" dirty="0" smtClean="0">
                <a:solidFill>
                  <a:schemeClr val="bg1"/>
                </a:solidFill>
                <a:latin typeface="Consolas" pitchFamily="49" charset="0"/>
                <a:cs typeface="Consolas" pitchFamily="49" charset="0"/>
              </a:rPr>
              <a:t>(02.09.1925 – 25.06.1944)</a:t>
            </a:r>
            <a:endParaRPr lang="ru-RU" b="1" i="1" dirty="0">
              <a:solidFill>
                <a:schemeClr val="bg1"/>
              </a:solidFill>
              <a:effectLst/>
              <a:latin typeface="Consolas" pitchFamily="49" charset="0"/>
              <a:cs typeface="Consolas" pitchFamily="49" charset="0"/>
            </a:endParaRPr>
          </a:p>
        </p:txBody>
      </p:sp>
      <p:pic>
        <p:nvPicPr>
          <p:cNvPr id="3" name="Рисунок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23528" y="1124744"/>
            <a:ext cx="2520280" cy="3996975"/>
          </a:xfrm>
          <a:prstGeom prst="rect">
            <a:avLst/>
          </a:prstGeom>
          <a:ln>
            <a:noFill/>
          </a:ln>
          <a:effectLst>
            <a:softEdge rad="112500"/>
          </a:effectLst>
        </p:spPr>
      </p:pic>
      <p:sp>
        <p:nvSpPr>
          <p:cNvPr id="4" name="TextBox 3"/>
          <p:cNvSpPr txBox="1"/>
          <p:nvPr/>
        </p:nvSpPr>
        <p:spPr>
          <a:xfrm>
            <a:off x="3203848" y="1196752"/>
            <a:ext cx="5688632" cy="5016758"/>
          </a:xfrm>
          <a:prstGeom prst="rect">
            <a:avLst/>
          </a:prstGeom>
          <a:noFill/>
        </p:spPr>
        <p:txBody>
          <a:bodyPr wrap="square" rtlCol="0">
            <a:spAutoFit/>
          </a:bodyPr>
          <a:lstStyle/>
          <a:p>
            <a:pPr algn="just"/>
            <a:r>
              <a:rPr lang="ru-RU" dirty="0" smtClean="0"/>
              <a:t>   </a:t>
            </a:r>
            <a:r>
              <a:rPr lang="ru-RU" sz="2000" b="1" i="1" dirty="0" smtClean="0">
                <a:latin typeface="Consolas" pitchFamily="49" charset="0"/>
                <a:cs typeface="Consolas" pitchFamily="49" charset="0"/>
              </a:rPr>
              <a:t>В ночь на 24 июня 1944 года Юрий Смирнов участвовал в ночном танковом десанте, прорывавшем оборону противника на оршанском направлении. В бою за деревню </a:t>
            </a:r>
            <a:r>
              <a:rPr lang="ru-RU" sz="2000" b="1" i="1" dirty="0" err="1" smtClean="0">
                <a:latin typeface="Consolas" pitchFamily="49" charset="0"/>
                <a:cs typeface="Consolas" pitchFamily="49" charset="0"/>
              </a:rPr>
              <a:t>Шалашино</a:t>
            </a:r>
            <a:r>
              <a:rPr lang="ru-RU" sz="2000" b="1" i="1" dirty="0" smtClean="0">
                <a:latin typeface="Consolas" pitchFamily="49" charset="0"/>
                <a:cs typeface="Consolas" pitchFamily="49" charset="0"/>
              </a:rPr>
              <a:t> (Оршанский район Витебской области) был тяжело ранен и захвачен противником в плен. 25 июня фашисты после жестоких пыток распяли Смирнова на стене блиндажа, искололи его тело штыками. Гвардии младший сержант Юрий Смирнов погиб смертью героя, до последней минуты жизни оставаясь верным солдатскому долгу и военной присяге. Его подвиг служит примером солдатской доблести, беззаветной верности Родине. </a:t>
            </a:r>
            <a:endParaRPr lang="ru-RU" sz="2000" b="1" i="1" dirty="0">
              <a:latin typeface="Consolas" pitchFamily="49" charset="0"/>
              <a:cs typeface="Consolas" pitchFamily="49"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cstate="print"/>
          <a:srcRect l="18216" t="24526" r="28343" b="23972"/>
          <a:stretch>
            <a:fillRect/>
          </a:stretch>
        </p:blipFill>
        <p:spPr bwMode="auto">
          <a:xfrm>
            <a:off x="323528" y="332656"/>
            <a:ext cx="8424936" cy="6048672"/>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755576" y="188640"/>
            <a:ext cx="7776864" cy="861774"/>
          </a:xfrm>
          <a:prstGeom prst="rect">
            <a:avLst/>
          </a:prstGeom>
        </p:spPr>
        <p:txBody>
          <a:bodyPr wrap="square">
            <a:spAutoFit/>
          </a:bodyPr>
          <a:lstStyle/>
          <a:p>
            <a:pPr algn="ctr" fontAlgn="base"/>
            <a:r>
              <a:rPr lang="ru-RU" sz="3200" b="1" i="1" dirty="0" err="1">
                <a:solidFill>
                  <a:schemeClr val="bg1"/>
                </a:solidFill>
                <a:latin typeface="Consolas" pitchFamily="49" charset="0"/>
                <a:cs typeface="Consolas" pitchFamily="49" charset="0"/>
              </a:rPr>
              <a:t>Беленогов</a:t>
            </a:r>
            <a:r>
              <a:rPr lang="ru-RU" sz="3200" b="1" i="1" dirty="0">
                <a:solidFill>
                  <a:schemeClr val="bg1"/>
                </a:solidFill>
                <a:latin typeface="Consolas" pitchFamily="49" charset="0"/>
                <a:cs typeface="Consolas" pitchFamily="49" charset="0"/>
              </a:rPr>
              <a:t> Юрий Сергеевич </a:t>
            </a:r>
          </a:p>
          <a:p>
            <a:pPr algn="ctr" fontAlgn="base"/>
            <a:r>
              <a:rPr lang="ru-RU" b="1" i="1" dirty="0">
                <a:solidFill>
                  <a:schemeClr val="bg1"/>
                </a:solidFill>
                <a:latin typeface="Consolas" pitchFamily="49" charset="0"/>
                <a:cs typeface="Consolas" pitchFamily="49" charset="0"/>
              </a:rPr>
              <a:t>(10.06.1923 – 02.09.1943)</a:t>
            </a:r>
            <a:endParaRPr lang="ru-RU" b="1" i="1" dirty="0">
              <a:solidFill>
                <a:schemeClr val="bg1"/>
              </a:solidFill>
              <a:effectLst/>
              <a:latin typeface="Consolas" pitchFamily="49" charset="0"/>
              <a:cs typeface="Consolas" pitchFamily="49" charset="0"/>
            </a:endParaRPr>
          </a:p>
        </p:txBody>
      </p:sp>
      <p:sp>
        <p:nvSpPr>
          <p:cNvPr id="4" name="Прямоугольник 3"/>
          <p:cNvSpPr/>
          <p:nvPr/>
        </p:nvSpPr>
        <p:spPr>
          <a:xfrm>
            <a:off x="2987824" y="1340768"/>
            <a:ext cx="5976664" cy="5016758"/>
          </a:xfrm>
          <a:prstGeom prst="rect">
            <a:avLst/>
          </a:prstGeom>
        </p:spPr>
        <p:txBody>
          <a:bodyPr wrap="square">
            <a:spAutoFit/>
          </a:bodyPr>
          <a:lstStyle/>
          <a:p>
            <a:pPr algn="just" fontAlgn="base"/>
            <a:r>
              <a:rPr lang="ru-RU" sz="2000" b="1" i="1" dirty="0">
                <a:latin typeface="Consolas" pitchFamily="49" charset="0"/>
                <a:cs typeface="Consolas" pitchFamily="49" charset="0"/>
              </a:rPr>
              <a:t>Юрий Сергеевич закончил войну в звании младшего лейтенанта, воевал в 119-м танковом полку 10-й гвардейской армии.</a:t>
            </a:r>
          </a:p>
          <a:p>
            <a:pPr algn="just" fontAlgn="base"/>
            <a:r>
              <a:rPr lang="ru-RU" sz="2000" b="1" i="1" dirty="0" smtClean="0">
                <a:latin typeface="Consolas" pitchFamily="49" charset="0"/>
                <a:cs typeface="Consolas" pitchFamily="49" charset="0"/>
              </a:rPr>
              <a:t>Навечно прославился тем, что в одной только схватке за калужское село его танк уничтожил 3 дзота, 2 миномета, 4 пулеметные точки, противотанковое орудие и взвод немецкой пехоты. В своем последнем бою, нанеся врагу не менее сокрушительные потери, Юрий подорвал гранатой себя и окруживших его немецких солдат.</a:t>
            </a:r>
          </a:p>
          <a:p>
            <a:pPr algn="just" fontAlgn="base"/>
            <a:r>
              <a:rPr lang="ru-RU" sz="2000" b="1" i="1" dirty="0" smtClean="0">
                <a:latin typeface="Consolas" pitchFamily="49" charset="0"/>
                <a:cs typeface="Consolas" pitchFamily="49" charset="0"/>
              </a:rPr>
              <a:t>Награжден посмертно званием Герой Советского Союза. </a:t>
            </a:r>
          </a:p>
          <a:p>
            <a:pPr algn="just" fontAlgn="base"/>
            <a:r>
              <a:rPr lang="ru-RU" sz="2000" b="1" i="1" dirty="0" smtClean="0">
                <a:latin typeface="Consolas" pitchFamily="49" charset="0"/>
                <a:cs typeface="Consolas" pitchFamily="49" charset="0"/>
              </a:rPr>
              <a:t> </a:t>
            </a:r>
          </a:p>
          <a:p>
            <a:pPr algn="just" fontAlgn="base"/>
            <a:endParaRPr lang="ru-RU" sz="2000" b="1" i="1" dirty="0">
              <a:latin typeface="Consolas" pitchFamily="49" charset="0"/>
              <a:cs typeface="Consolas" pitchFamily="49" charset="0"/>
            </a:endParaRPr>
          </a:p>
        </p:txBody>
      </p:sp>
      <p:pic>
        <p:nvPicPr>
          <p:cNvPr id="5" name="Picture 18" descr="foto-belenogov-yurij-sergeevich"/>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1520" y="980728"/>
            <a:ext cx="2520280" cy="3913128"/>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4775146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cstate="print"/>
          <a:srcRect l="1197" t="10027" r="1572" b="7849"/>
          <a:stretch>
            <a:fillRect/>
          </a:stretch>
        </p:blipFill>
        <p:spPr bwMode="auto">
          <a:xfrm>
            <a:off x="395536" y="404664"/>
            <a:ext cx="8352928" cy="5904656"/>
          </a:xfrm>
          <a:prstGeom prst="rect">
            <a:avLst/>
          </a:prstGeom>
          <a:ln>
            <a:noFill/>
          </a:ln>
          <a:effectLst>
            <a:softEdge rad="112500"/>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памятник Смирнова  в Макарьеве.jpg"/>
          <p:cNvPicPr>
            <a:picLocks noChangeAspect="1" noChangeArrowheads="1"/>
          </p:cNvPicPr>
          <p:nvPr/>
        </p:nvPicPr>
        <p:blipFill>
          <a:blip r:embed="rId2" cstate="print"/>
          <a:srcRect/>
          <a:stretch>
            <a:fillRect/>
          </a:stretch>
        </p:blipFill>
        <p:spPr bwMode="auto">
          <a:xfrm>
            <a:off x="467544" y="980728"/>
            <a:ext cx="3528392" cy="4714532"/>
          </a:xfrm>
          <a:prstGeom prst="rect">
            <a:avLst/>
          </a:prstGeom>
          <a:ln>
            <a:noFill/>
          </a:ln>
          <a:effectLst>
            <a:softEdge rad="112500"/>
          </a:effectLst>
        </p:spPr>
      </p:pic>
      <p:pic>
        <p:nvPicPr>
          <p:cNvPr id="5" name="Рисунок 4"/>
          <p:cNvPicPr/>
          <p:nvPr/>
        </p:nvPicPr>
        <p:blipFill>
          <a:blip r:embed="rId3" cstate="print"/>
          <a:srcRect l="38024" t="46748" r="28560" b="24526"/>
          <a:stretch>
            <a:fillRect/>
          </a:stretch>
        </p:blipFill>
        <p:spPr bwMode="auto">
          <a:xfrm>
            <a:off x="4572000" y="1052736"/>
            <a:ext cx="4071846" cy="3744416"/>
          </a:xfrm>
          <a:prstGeom prst="rect">
            <a:avLst/>
          </a:prstGeom>
          <a:ln>
            <a:noFill/>
          </a:ln>
          <a:effectLst>
            <a:softEdge rad="112500"/>
          </a:effectLst>
        </p:spPr>
      </p:pic>
      <p:sp>
        <p:nvSpPr>
          <p:cNvPr id="6" name="Прямоугольник 5"/>
          <p:cNvSpPr/>
          <p:nvPr/>
        </p:nvSpPr>
        <p:spPr>
          <a:xfrm>
            <a:off x="755576" y="188640"/>
            <a:ext cx="7776864" cy="400110"/>
          </a:xfrm>
          <a:prstGeom prst="rect">
            <a:avLst/>
          </a:prstGeom>
        </p:spPr>
        <p:txBody>
          <a:bodyPr wrap="square">
            <a:spAutoFit/>
          </a:bodyPr>
          <a:lstStyle/>
          <a:p>
            <a:pPr algn="ctr" fontAlgn="base"/>
            <a:r>
              <a:rPr lang="ru-RU" sz="2000" b="1" i="1" dirty="0" smtClean="0">
                <a:solidFill>
                  <a:schemeClr val="bg1"/>
                </a:solidFill>
                <a:latin typeface="Consolas" pitchFamily="49" charset="0"/>
                <a:cs typeface="Consolas" pitchFamily="49" charset="0"/>
              </a:rPr>
              <a:t>Памятник Юрию Смирнову в Макарьеве</a:t>
            </a:r>
            <a:endParaRPr lang="ru-RU" sz="2000" b="1" i="1" dirty="0">
              <a:solidFill>
                <a:schemeClr val="bg1"/>
              </a:solidFill>
              <a:effectLst/>
              <a:latin typeface="Consolas" pitchFamily="49" charset="0"/>
              <a:cs typeface="Consolas" pitchFamily="49" charset="0"/>
            </a:endParaRPr>
          </a:p>
        </p:txBody>
      </p:sp>
    </p:spTree>
    <p:extLst>
      <p:ext uri="{BB962C8B-B14F-4D97-AF65-F5344CB8AC3E}">
        <p14:creationId xmlns="" xmlns:p14="http://schemas.microsoft.com/office/powerpoint/2010/main" val="36761412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520" y="332656"/>
            <a:ext cx="8568952" cy="646331"/>
          </a:xfrm>
          <a:prstGeom prst="rect">
            <a:avLst/>
          </a:prstGeom>
          <a:noFill/>
        </p:spPr>
        <p:txBody>
          <a:bodyPr wrap="square" rtlCol="0">
            <a:spAutoFit/>
          </a:bodyPr>
          <a:lstStyle/>
          <a:p>
            <a:pPr algn="just"/>
            <a:r>
              <a:rPr lang="ru-RU" b="1" i="1" dirty="0" smtClean="0">
                <a:solidFill>
                  <a:schemeClr val="bg1"/>
                </a:solidFill>
                <a:latin typeface="Consolas" pitchFamily="49" charset="0"/>
                <a:cs typeface="Consolas" pitchFamily="49" charset="0"/>
              </a:rPr>
              <a:t>Улица Юрия Смирнова начинается от улицы </a:t>
            </a:r>
            <a:r>
              <a:rPr lang="ru-RU" b="1" i="1" dirty="0" err="1" smtClean="0">
                <a:solidFill>
                  <a:schemeClr val="bg1"/>
                </a:solidFill>
                <a:latin typeface="Consolas" pitchFamily="49" charset="0"/>
                <a:cs typeface="Consolas" pitchFamily="49" charset="0"/>
              </a:rPr>
              <a:t>Никитской</a:t>
            </a:r>
            <a:r>
              <a:rPr lang="ru-RU" b="1" i="1" dirty="0" smtClean="0">
                <a:solidFill>
                  <a:schemeClr val="bg1"/>
                </a:solidFill>
                <a:latin typeface="Consolas" pitchFamily="49" charset="0"/>
                <a:cs typeface="Consolas" pitchFamily="49" charset="0"/>
              </a:rPr>
              <a:t> до проспекта Мира  </a:t>
            </a:r>
            <a:endParaRPr lang="ru-RU" b="1" i="1" dirty="0">
              <a:solidFill>
                <a:schemeClr val="bg1"/>
              </a:solidFill>
              <a:latin typeface="Consolas" pitchFamily="49" charset="0"/>
              <a:cs typeface="Consolas" pitchFamily="49" charset="0"/>
            </a:endParaRPr>
          </a:p>
        </p:txBody>
      </p:sp>
      <p:pic>
        <p:nvPicPr>
          <p:cNvPr id="8194" name="Picture 2" descr="улица Юрия Смирнова.JPG"/>
          <p:cNvPicPr>
            <a:picLocks noChangeAspect="1" noChangeArrowheads="1"/>
          </p:cNvPicPr>
          <p:nvPr/>
        </p:nvPicPr>
        <p:blipFill>
          <a:blip r:embed="rId2" cstate="print"/>
          <a:srcRect/>
          <a:stretch>
            <a:fillRect/>
          </a:stretch>
        </p:blipFill>
        <p:spPr bwMode="auto">
          <a:xfrm>
            <a:off x="323528" y="1124744"/>
            <a:ext cx="3656166" cy="2736304"/>
          </a:xfrm>
          <a:prstGeom prst="rect">
            <a:avLst/>
          </a:prstGeom>
          <a:ln>
            <a:noFill/>
          </a:ln>
          <a:effectLst>
            <a:softEdge rad="112500"/>
          </a:effectLst>
        </p:spPr>
      </p:pic>
      <p:pic>
        <p:nvPicPr>
          <p:cNvPr id="6" name="Рисунок 5"/>
          <p:cNvPicPr/>
          <p:nvPr/>
        </p:nvPicPr>
        <p:blipFill>
          <a:blip r:embed="rId3" cstate="print"/>
          <a:srcRect l="18376" t="34204" r="66283" b="44966"/>
          <a:stretch>
            <a:fillRect/>
          </a:stretch>
        </p:blipFill>
        <p:spPr bwMode="auto">
          <a:xfrm>
            <a:off x="5220072" y="980728"/>
            <a:ext cx="3384376" cy="2907517"/>
          </a:xfrm>
          <a:prstGeom prst="rect">
            <a:avLst/>
          </a:prstGeom>
          <a:ln>
            <a:noFill/>
          </a:ln>
          <a:effectLst>
            <a:softEdge rad="112500"/>
          </a:effectLst>
        </p:spPr>
      </p:pic>
      <p:pic>
        <p:nvPicPr>
          <p:cNvPr id="1030" name="Picture 6" descr="http://niznov-memorial.ucoz.ru/_si/1/67629830.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763688" y="3140968"/>
            <a:ext cx="4752528" cy="3564396"/>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3302900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_edite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1520" y="1052736"/>
            <a:ext cx="2880320" cy="4188170"/>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5" name="Прямоугольник 4"/>
          <p:cNvSpPr/>
          <p:nvPr/>
        </p:nvSpPr>
        <p:spPr>
          <a:xfrm>
            <a:off x="755576" y="188640"/>
            <a:ext cx="7776864" cy="861774"/>
          </a:xfrm>
          <a:prstGeom prst="rect">
            <a:avLst/>
          </a:prstGeom>
        </p:spPr>
        <p:txBody>
          <a:bodyPr wrap="square">
            <a:spAutoFit/>
          </a:bodyPr>
          <a:lstStyle/>
          <a:p>
            <a:pPr algn="ctr" fontAlgn="base"/>
            <a:r>
              <a:rPr lang="ru-RU" sz="3200" b="1" i="1" dirty="0" err="1" smtClean="0">
                <a:solidFill>
                  <a:schemeClr val="bg1"/>
                </a:solidFill>
                <a:latin typeface="Consolas" pitchFamily="49" charset="0"/>
                <a:cs typeface="Consolas" pitchFamily="49" charset="0"/>
              </a:rPr>
              <a:t>Сутырин</a:t>
            </a:r>
            <a:r>
              <a:rPr lang="ru-RU" sz="3200" b="1" i="1" dirty="0" smtClean="0">
                <a:solidFill>
                  <a:schemeClr val="bg1"/>
                </a:solidFill>
                <a:latin typeface="Consolas" pitchFamily="49" charset="0"/>
                <a:cs typeface="Consolas" pitchFamily="49" charset="0"/>
              </a:rPr>
              <a:t> Иван Михайлович </a:t>
            </a:r>
          </a:p>
          <a:p>
            <a:pPr algn="ctr" fontAlgn="base"/>
            <a:r>
              <a:rPr lang="ru-RU" b="1" i="1" dirty="0" smtClean="0">
                <a:solidFill>
                  <a:schemeClr val="bg1"/>
                </a:solidFill>
                <a:latin typeface="Consolas" pitchFamily="49" charset="0"/>
                <a:cs typeface="Consolas" pitchFamily="49" charset="0"/>
              </a:rPr>
              <a:t>(1908 – 16.10.1942)</a:t>
            </a:r>
            <a:endParaRPr lang="ru-RU" b="1" i="1" dirty="0">
              <a:solidFill>
                <a:schemeClr val="bg1"/>
              </a:solidFill>
              <a:effectLst/>
              <a:latin typeface="Consolas" pitchFamily="49" charset="0"/>
              <a:cs typeface="Consolas" pitchFamily="49" charset="0"/>
            </a:endParaRPr>
          </a:p>
        </p:txBody>
      </p:sp>
      <p:sp>
        <p:nvSpPr>
          <p:cNvPr id="6" name="TextBox 5"/>
          <p:cNvSpPr txBox="1"/>
          <p:nvPr/>
        </p:nvSpPr>
        <p:spPr>
          <a:xfrm>
            <a:off x="3275856" y="1196752"/>
            <a:ext cx="5616624" cy="5355312"/>
          </a:xfrm>
          <a:prstGeom prst="rect">
            <a:avLst/>
          </a:prstGeom>
          <a:noFill/>
        </p:spPr>
        <p:txBody>
          <a:bodyPr wrap="square" rtlCol="0">
            <a:spAutoFit/>
          </a:bodyPr>
          <a:lstStyle/>
          <a:p>
            <a:pPr algn="just"/>
            <a:r>
              <a:rPr lang="ru-RU" b="1" i="1" dirty="0" smtClean="0">
                <a:latin typeface="Consolas" pitchFamily="49" charset="0"/>
                <a:cs typeface="Consolas" pitchFamily="49" charset="0"/>
              </a:rPr>
              <a:t>16 октября 1942 года он возглавлял сводную дивизию, которая принимала участие в обороне в районе завода «Баррикады». Военком Иван Михайлович </a:t>
            </a:r>
            <a:r>
              <a:rPr lang="ru-RU" b="1" i="1" dirty="0" err="1" smtClean="0">
                <a:latin typeface="Consolas" pitchFamily="49" charset="0"/>
                <a:cs typeface="Consolas" pitchFamily="49" charset="0"/>
              </a:rPr>
              <a:t>Сутырин</a:t>
            </a:r>
            <a:r>
              <a:rPr lang="ru-RU" b="1" i="1" dirty="0" smtClean="0">
                <a:latin typeface="Consolas" pitchFamily="49" charset="0"/>
                <a:cs typeface="Consolas" pitchFamily="49" charset="0"/>
              </a:rPr>
              <a:t> во главе сводной группы штаба, состоявшей из писарей, посыльных, связистов, первым поднялся в контратаку на гитлеровцев с возгласом: «Вперед, ребята, нам нельзя отступать!» — и увлек за собой гвардейцев, завязавших рукопашную схватку с противником. Фашисты были отброшены. Лично уничтожив до десятка врагов, комиссар погиб смертью храбрых, показав пример беззаветного служения Родине.</a:t>
            </a:r>
            <a:endParaRPr lang="ru-RU" dirty="0" smtClean="0">
              <a:latin typeface="Consolas" pitchFamily="49" charset="0"/>
              <a:cs typeface="Consolas" pitchFamily="49" charset="0"/>
            </a:endParaRPr>
          </a:p>
          <a:p>
            <a:pPr algn="just"/>
            <a:r>
              <a:rPr lang="ru-RU" b="1" i="1" dirty="0" smtClean="0">
                <a:latin typeface="Consolas" pitchFamily="49" charset="0"/>
                <a:cs typeface="Consolas" pitchFamily="49" charset="0"/>
              </a:rPr>
              <a:t>	Его подвиг, как и тысяч других простых солдат за Сталинград останется в наших сердцах. </a:t>
            </a:r>
            <a:endParaRPr lang="ru-RU" dirty="0" smtClean="0">
              <a:latin typeface="Consolas" pitchFamily="49" charset="0"/>
              <a:cs typeface="Consolas" pitchFamily="49" charset="0"/>
            </a:endParaRPr>
          </a:p>
          <a:p>
            <a:pPr algn="just"/>
            <a:r>
              <a:rPr lang="ru-RU" dirty="0" smtClean="0">
                <a:latin typeface="Consolas" pitchFamily="49" charset="0"/>
                <a:cs typeface="Consolas" pitchFamily="49" charset="0"/>
              </a:rPr>
              <a:t> </a:t>
            </a:r>
          </a:p>
          <a:p>
            <a:pPr algn="just"/>
            <a:endParaRPr lang="ru-RU" dirty="0">
              <a:latin typeface="Consolas" pitchFamily="49" charset="0"/>
              <a:cs typeface="Consolas" pitchFamily="49" charset="0"/>
            </a:endParaRPr>
          </a:p>
        </p:txBody>
      </p:sp>
    </p:spTree>
    <p:extLst>
      <p:ext uri="{BB962C8B-B14F-4D97-AF65-F5344CB8AC3E}">
        <p14:creationId xmlns="" xmlns:p14="http://schemas.microsoft.com/office/powerpoint/2010/main" val="23076731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332656"/>
            <a:ext cx="8208912" cy="369332"/>
          </a:xfrm>
          <a:prstGeom prst="rect">
            <a:avLst/>
          </a:prstGeom>
          <a:noFill/>
        </p:spPr>
        <p:txBody>
          <a:bodyPr wrap="square" rtlCol="0">
            <a:spAutoFit/>
          </a:bodyPr>
          <a:lstStyle/>
          <a:p>
            <a:pPr algn="just"/>
            <a:r>
              <a:rPr lang="ru-RU" b="1" i="1" dirty="0" smtClean="0">
                <a:solidFill>
                  <a:schemeClr val="bg1"/>
                </a:solidFill>
                <a:latin typeface="Consolas" pitchFamily="49" charset="0"/>
                <a:cs typeface="Consolas" pitchFamily="49" charset="0"/>
              </a:rPr>
              <a:t>Улица </a:t>
            </a:r>
            <a:r>
              <a:rPr lang="ru-RU" b="1" i="1" dirty="0" err="1" smtClean="0">
                <a:solidFill>
                  <a:schemeClr val="bg1"/>
                </a:solidFill>
                <a:latin typeface="Consolas" pitchFamily="49" charset="0"/>
                <a:cs typeface="Consolas" pitchFamily="49" charset="0"/>
              </a:rPr>
              <a:t>Сутырина</a:t>
            </a:r>
            <a:r>
              <a:rPr lang="ru-RU" b="1" i="1" dirty="0" smtClean="0">
                <a:solidFill>
                  <a:schemeClr val="bg1"/>
                </a:solidFill>
                <a:latin typeface="Consolas" pitchFamily="49" charset="0"/>
                <a:cs typeface="Consolas" pitchFamily="49" charset="0"/>
              </a:rPr>
              <a:t> - от 2-й Волжской улицы до Индустриальной улицы. </a:t>
            </a:r>
            <a:endParaRPr lang="ru-RU" b="1" i="1" dirty="0">
              <a:solidFill>
                <a:schemeClr val="bg1"/>
              </a:solidFill>
              <a:latin typeface="Consolas" pitchFamily="49" charset="0"/>
              <a:cs typeface="Consolas" pitchFamily="49" charset="0"/>
            </a:endParaRPr>
          </a:p>
        </p:txBody>
      </p:sp>
      <p:pic>
        <p:nvPicPr>
          <p:cNvPr id="4" name="Рисунок 3"/>
          <p:cNvPicPr/>
          <p:nvPr/>
        </p:nvPicPr>
        <p:blipFill>
          <a:blip r:embed="rId2" cstate="print"/>
          <a:srcRect l="12579" t="32385" r="39073" b="32102"/>
          <a:stretch>
            <a:fillRect/>
          </a:stretch>
        </p:blipFill>
        <p:spPr bwMode="auto">
          <a:xfrm>
            <a:off x="251520" y="980728"/>
            <a:ext cx="4752528" cy="3168352"/>
          </a:xfrm>
          <a:prstGeom prst="rect">
            <a:avLst/>
          </a:prstGeom>
          <a:ln>
            <a:noFill/>
          </a:ln>
          <a:effectLst>
            <a:softEdge rad="112500"/>
          </a:effectLst>
        </p:spPr>
      </p:pic>
      <p:pic>
        <p:nvPicPr>
          <p:cNvPr id="2" name="Рисунок 1"/>
          <p:cNvPicPr/>
          <p:nvPr/>
        </p:nvPicPr>
        <p:blipFill>
          <a:blip r:embed="rId3" cstate="print"/>
          <a:srcRect l="29494" t="37940" r="37989" b="41186"/>
          <a:stretch>
            <a:fillRect/>
          </a:stretch>
        </p:blipFill>
        <p:spPr bwMode="auto">
          <a:xfrm>
            <a:off x="3203848" y="2636912"/>
            <a:ext cx="5184576" cy="3960440"/>
          </a:xfrm>
          <a:prstGeom prst="rect">
            <a:avLst/>
          </a:prstGeom>
          <a:ln>
            <a:noFill/>
          </a:ln>
          <a:effectLst>
            <a:softEdge rad="112500"/>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915816" y="1268760"/>
            <a:ext cx="5976664" cy="4893647"/>
          </a:xfrm>
          <a:prstGeom prst="rect">
            <a:avLst/>
          </a:prstGeom>
        </p:spPr>
        <p:txBody>
          <a:bodyPr wrap="square">
            <a:spAutoFit/>
          </a:bodyPr>
          <a:lstStyle/>
          <a:p>
            <a:pPr algn="just" fontAlgn="base"/>
            <a:r>
              <a:rPr lang="ru-RU" b="1" i="1" dirty="0" smtClean="0">
                <a:latin typeface="Consolas" pitchFamily="49" charset="0"/>
                <a:cs typeface="Consolas" pitchFamily="49" charset="0"/>
              </a:rPr>
              <a:t>Генерал-лейтенант Василий Шатилов, командир той самой стрелковой дивизии, вспоминал: «Первым на ступени рейхстага вбежал рядовой Пётр Пятницкий и был сразу сражён пулемётной очередью. Флаг из его рук подхватил сержант Пётр Щербина. В продолжавшемся бою младший сержант Щербина прикрывал группу лейтенанта Береста, пробивающуюся со Знаменем Победы на купол рейхстага. Но в этой группе оказались два бойца из другого подразделения - Егоров и </a:t>
            </a:r>
            <a:r>
              <a:rPr lang="ru-RU" b="1" i="1" dirty="0" err="1" smtClean="0">
                <a:latin typeface="Consolas" pitchFamily="49" charset="0"/>
                <a:cs typeface="Consolas" pitchFamily="49" charset="0"/>
              </a:rPr>
              <a:t>Кантария</a:t>
            </a:r>
            <a:r>
              <a:rPr lang="ru-RU" b="1" i="1" dirty="0" smtClean="0">
                <a:latin typeface="Consolas" pitchFamily="49" charset="0"/>
                <a:cs typeface="Consolas" pitchFamily="49" charset="0"/>
              </a:rPr>
              <a:t>. Ранение  в том бою получил  Пётр Щербина, но продолжал пробираться к фронтону главного входа - бронзовой конной скульптуре кайзера Вильгельма. Сначала Знамя Победы водрузили именно здесь. А ночью, во время затишья, его перенесли на главный купол».</a:t>
            </a:r>
            <a:br>
              <a:rPr lang="ru-RU" b="1" i="1" dirty="0" smtClean="0">
                <a:latin typeface="Consolas" pitchFamily="49" charset="0"/>
                <a:cs typeface="Consolas" pitchFamily="49" charset="0"/>
              </a:rPr>
            </a:br>
            <a:endParaRPr lang="ru-RU" b="1" i="1" dirty="0">
              <a:latin typeface="Consolas" pitchFamily="49" charset="0"/>
              <a:cs typeface="Consolas" pitchFamily="49" charset="0"/>
            </a:endParaRPr>
          </a:p>
        </p:txBody>
      </p:sp>
      <p:pic>
        <p:nvPicPr>
          <p:cNvPr id="5" name="Рисунок 4" descr="https://sun9-1.userapi.com/impg/-5bYP7jGstqbFXH-eKqjQI83gLJA4thHGFy83w/C-6DukaiHrg.jpg?size=298x447&amp;quality=95&amp;sign=bf192817f2e62592a80220ba09ab22e6&amp;c_uniq_tag=LYcjkKdRq4avtntAhqiEN5cZmWTUMzMC6wlRNRhOWyI&amp;type=album"/>
          <p:cNvPicPr/>
          <p:nvPr/>
        </p:nvPicPr>
        <p:blipFill>
          <a:blip r:embed="rId2" cstate="print">
            <a:lum bright="10000"/>
          </a:blip>
          <a:srcRect/>
          <a:stretch>
            <a:fillRect/>
          </a:stretch>
        </p:blipFill>
        <p:spPr bwMode="auto">
          <a:xfrm>
            <a:off x="251520" y="1124744"/>
            <a:ext cx="2592288" cy="3744416"/>
          </a:xfrm>
          <a:prstGeom prst="rect">
            <a:avLst/>
          </a:prstGeom>
          <a:ln>
            <a:noFill/>
          </a:ln>
          <a:effectLst>
            <a:softEdge rad="112500"/>
          </a:effectLst>
        </p:spPr>
      </p:pic>
      <p:sp>
        <p:nvSpPr>
          <p:cNvPr id="6" name="Прямоугольник 5"/>
          <p:cNvSpPr/>
          <p:nvPr/>
        </p:nvSpPr>
        <p:spPr>
          <a:xfrm>
            <a:off x="755576" y="188640"/>
            <a:ext cx="7776864" cy="861774"/>
          </a:xfrm>
          <a:prstGeom prst="rect">
            <a:avLst/>
          </a:prstGeom>
        </p:spPr>
        <p:txBody>
          <a:bodyPr wrap="square">
            <a:spAutoFit/>
          </a:bodyPr>
          <a:lstStyle/>
          <a:p>
            <a:pPr algn="ctr" fontAlgn="base"/>
            <a:r>
              <a:rPr lang="ru-RU" sz="3200" b="1" i="1" dirty="0" smtClean="0">
                <a:solidFill>
                  <a:schemeClr val="bg1"/>
                </a:solidFill>
                <a:latin typeface="Consolas" pitchFamily="49" charset="0"/>
                <a:cs typeface="Consolas" pitchFamily="49" charset="0"/>
              </a:rPr>
              <a:t>Щербина Пётр </a:t>
            </a:r>
            <a:r>
              <a:rPr lang="ru-RU" sz="3200" b="1" i="1" dirty="0" err="1" smtClean="0">
                <a:solidFill>
                  <a:schemeClr val="bg1"/>
                </a:solidFill>
                <a:latin typeface="Consolas" pitchFamily="49" charset="0"/>
                <a:cs typeface="Consolas" pitchFamily="49" charset="0"/>
              </a:rPr>
              <a:t>Дорофеевич</a:t>
            </a:r>
            <a:r>
              <a:rPr lang="ru-RU" sz="3200" b="1" i="1" dirty="0" smtClean="0">
                <a:solidFill>
                  <a:schemeClr val="bg1"/>
                </a:solidFill>
                <a:latin typeface="Consolas" pitchFamily="49" charset="0"/>
                <a:cs typeface="Consolas" pitchFamily="49" charset="0"/>
              </a:rPr>
              <a:t> </a:t>
            </a:r>
          </a:p>
          <a:p>
            <a:pPr algn="ctr" fontAlgn="base"/>
            <a:r>
              <a:rPr lang="ru-RU" b="1" i="1" dirty="0" smtClean="0">
                <a:solidFill>
                  <a:schemeClr val="bg1"/>
                </a:solidFill>
                <a:latin typeface="Consolas" pitchFamily="49" charset="0"/>
                <a:cs typeface="Consolas" pitchFamily="49" charset="0"/>
              </a:rPr>
              <a:t>(09.01.1926 – 26.08.1981)</a:t>
            </a:r>
            <a:endParaRPr lang="ru-RU" b="1" i="1" dirty="0">
              <a:solidFill>
                <a:schemeClr val="bg1"/>
              </a:solidFill>
              <a:latin typeface="Consolas" pitchFamily="49" charset="0"/>
              <a:cs typeface="Consolas" pitchFamily="49" charset="0"/>
            </a:endParaRPr>
          </a:p>
        </p:txBody>
      </p:sp>
    </p:spTree>
    <p:extLst>
      <p:ext uri="{BB962C8B-B14F-4D97-AF65-F5344CB8AC3E}">
        <p14:creationId xmlns="" xmlns:p14="http://schemas.microsoft.com/office/powerpoint/2010/main" val="38754427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2996952"/>
            <a:ext cx="8568952" cy="3539430"/>
          </a:xfrm>
          <a:prstGeom prst="rect">
            <a:avLst/>
          </a:prstGeom>
          <a:noFill/>
        </p:spPr>
        <p:txBody>
          <a:bodyPr wrap="square" rtlCol="0">
            <a:spAutoFit/>
          </a:bodyPr>
          <a:lstStyle/>
          <a:p>
            <a:pPr algn="just"/>
            <a:r>
              <a:rPr lang="ru-RU" sz="1400" b="1" i="1" dirty="0" smtClean="0">
                <a:solidFill>
                  <a:schemeClr val="bg1"/>
                </a:solidFill>
                <a:latin typeface="Consolas" pitchFamily="49" charset="0"/>
                <a:cs typeface="Consolas" pitchFamily="49" charset="0"/>
              </a:rPr>
              <a:t>Мы знаем, что флагов и знамен, которые несли штурмующие Рейхстаг солдаты, было много. Знамя победы водрузили Егоров и </a:t>
            </a:r>
            <a:r>
              <a:rPr lang="ru-RU" sz="1400" b="1" i="1" dirty="0" err="1" smtClean="0">
                <a:solidFill>
                  <a:schemeClr val="bg1"/>
                </a:solidFill>
                <a:latin typeface="Consolas" pitchFamily="49" charset="0"/>
                <a:cs typeface="Consolas" pitchFamily="49" charset="0"/>
              </a:rPr>
              <a:t>Кантария</a:t>
            </a:r>
            <a:r>
              <a:rPr lang="ru-RU" sz="1400" b="1" i="1" dirty="0" smtClean="0">
                <a:solidFill>
                  <a:schemeClr val="bg1"/>
                </a:solidFill>
                <a:latin typeface="Consolas" pitchFamily="49" charset="0"/>
                <a:cs typeface="Consolas" pitchFamily="49" charset="0"/>
              </a:rPr>
              <a:t>.</a:t>
            </a:r>
          </a:p>
          <a:p>
            <a:pPr algn="just"/>
            <a:r>
              <a:rPr lang="ru-RU" sz="1400" b="1" i="1" dirty="0" smtClean="0">
                <a:solidFill>
                  <a:schemeClr val="bg1"/>
                </a:solidFill>
                <a:latin typeface="Consolas" pitchFamily="49" charset="0"/>
                <a:cs typeface="Consolas" pitchFamily="49" charset="0"/>
              </a:rPr>
              <a:t>Но первый флаг у рейхстага поднял Петр Щербина, младший сержант, командир автоматчиков первого батальона 756-го Стрелового полка, который со своими солдатами прикрывал полковых разведчиков. Он прорвался из «Дома </a:t>
            </a:r>
            <a:r>
              <a:rPr lang="ru-RU" sz="1400" b="1" i="1" dirty="0" err="1" smtClean="0">
                <a:solidFill>
                  <a:schemeClr val="bg1"/>
                </a:solidFill>
                <a:latin typeface="Consolas" pitchFamily="49" charset="0"/>
                <a:cs typeface="Consolas" pitchFamily="49" charset="0"/>
              </a:rPr>
              <a:t>Гиммлера</a:t>
            </a:r>
            <a:r>
              <a:rPr lang="ru-RU" sz="1400" b="1" i="1" dirty="0" smtClean="0">
                <a:solidFill>
                  <a:schemeClr val="bg1"/>
                </a:solidFill>
                <a:latin typeface="Consolas" pitchFamily="49" charset="0"/>
                <a:cs typeface="Consolas" pitchFamily="49" charset="0"/>
              </a:rPr>
              <a:t>» (Министерство внутренних дел) через площадь к Рейхстагу. Сквозь шквал огня Петр подхватил флаг у убитого на ступеньках здания сержанта Петра Пятницкого. И прикрепил его к колонне.</a:t>
            </a:r>
          </a:p>
          <a:p>
            <a:pPr algn="just"/>
            <a:r>
              <a:rPr lang="ru-RU" sz="1400" b="1" i="1" dirty="0" smtClean="0">
                <a:solidFill>
                  <a:schemeClr val="bg1"/>
                </a:solidFill>
                <a:latin typeface="Consolas" pitchFamily="49" charset="0"/>
                <a:cs typeface="Consolas" pitchFamily="49" charset="0"/>
              </a:rPr>
              <a:t>Солдаты батальона капитана Неустроева ворвались в Рейхстаг, когда еще горел архив, горела мебель, стало гореть все, что могло сгореть. В этот момент даже мраморная облицовка стен здания раскалилась докрасна, дым мешал дышать.</a:t>
            </a:r>
          </a:p>
          <a:p>
            <a:pPr algn="just"/>
            <a:r>
              <a:rPr lang="ru-RU" sz="1400" b="1" i="1" dirty="0" smtClean="0">
                <a:solidFill>
                  <a:schemeClr val="bg1"/>
                </a:solidFill>
                <a:latin typeface="Consolas" pitchFamily="49" charset="0"/>
                <a:cs typeface="Consolas" pitchFamily="49" charset="0"/>
              </a:rPr>
              <a:t>И в это же время немцы из-за каждого угла, из-за каждой двери вели автоматный огонь, летели гранаты, везде ждала смерть. Егоров и </a:t>
            </a:r>
            <a:r>
              <a:rPr lang="ru-RU" sz="1400" b="1" i="1" dirty="0" err="1" smtClean="0">
                <a:solidFill>
                  <a:schemeClr val="bg1"/>
                </a:solidFill>
                <a:latin typeface="Consolas" pitchFamily="49" charset="0"/>
                <a:cs typeface="Consolas" pitchFamily="49" charset="0"/>
              </a:rPr>
              <a:t>Кантария</a:t>
            </a:r>
            <a:r>
              <a:rPr lang="ru-RU" sz="1400" b="1" i="1" dirty="0" smtClean="0">
                <a:solidFill>
                  <a:schemeClr val="bg1"/>
                </a:solidFill>
                <a:latin typeface="Consolas" pitchFamily="49" charset="0"/>
                <a:cs typeface="Consolas" pitchFamily="49" charset="0"/>
              </a:rPr>
              <a:t>, прикрываемые отделением Щербины, рвались на крышу Рейхстага.</a:t>
            </a:r>
          </a:p>
          <a:p>
            <a:pPr algn="just"/>
            <a:r>
              <a:rPr lang="ru-RU" sz="1400" b="1" i="1" dirty="0" smtClean="0">
                <a:solidFill>
                  <a:schemeClr val="bg1"/>
                </a:solidFill>
                <a:latin typeface="Consolas" pitchFamily="49" charset="0"/>
                <a:cs typeface="Consolas" pitchFamily="49" charset="0"/>
              </a:rPr>
              <a:t>Петр </a:t>
            </a:r>
            <a:r>
              <a:rPr lang="ru-RU" sz="1400" b="1" i="1" dirty="0" err="1" smtClean="0">
                <a:solidFill>
                  <a:schemeClr val="bg1"/>
                </a:solidFill>
                <a:latin typeface="Consolas" pitchFamily="49" charset="0"/>
                <a:cs typeface="Consolas" pitchFamily="49" charset="0"/>
              </a:rPr>
              <a:t>Дорофеевич</a:t>
            </a:r>
            <a:r>
              <a:rPr lang="ru-RU" sz="1400" b="1" i="1" dirty="0" smtClean="0">
                <a:solidFill>
                  <a:schemeClr val="bg1"/>
                </a:solidFill>
                <a:latin typeface="Consolas" pitchFamily="49" charset="0"/>
                <a:cs typeface="Consolas" pitchFamily="49" charset="0"/>
              </a:rPr>
              <a:t> вспоминал, что тогда они не знали, что были первыми, что это Знамя станет Знаменем Победы.</a:t>
            </a:r>
          </a:p>
          <a:p>
            <a:pPr algn="just"/>
            <a:endParaRPr lang="ru-RU" sz="1400" i="1" dirty="0">
              <a:latin typeface="Consolas" pitchFamily="49" charset="0"/>
              <a:cs typeface="Consolas" pitchFamily="49" charset="0"/>
            </a:endParaRPr>
          </a:p>
        </p:txBody>
      </p:sp>
      <p:sp>
        <p:nvSpPr>
          <p:cNvPr id="5" name="TextBox 4"/>
          <p:cNvSpPr txBox="1"/>
          <p:nvPr/>
        </p:nvSpPr>
        <p:spPr>
          <a:xfrm>
            <a:off x="5292080" y="260649"/>
            <a:ext cx="3600400" cy="2031325"/>
          </a:xfrm>
          <a:prstGeom prst="rect">
            <a:avLst/>
          </a:prstGeom>
          <a:noFill/>
        </p:spPr>
        <p:txBody>
          <a:bodyPr wrap="square" rtlCol="0">
            <a:spAutoFit/>
          </a:bodyPr>
          <a:lstStyle/>
          <a:p>
            <a:pPr algn="just"/>
            <a:r>
              <a:rPr lang="ru-RU" b="1" i="1" dirty="0" smtClean="0">
                <a:solidFill>
                  <a:schemeClr val="bg1"/>
                </a:solidFill>
                <a:latin typeface="Consolas" pitchFamily="49" charset="0"/>
                <a:cs typeface="Consolas" pitchFamily="49" charset="0"/>
              </a:rPr>
              <a:t>На старой любительской фотографии запечатлен после штурма молодой чернобровый с перебинтованной головой Петр Щербина, а также Егоров и </a:t>
            </a:r>
            <a:r>
              <a:rPr lang="ru-RU" b="1" i="1" dirty="0" err="1" smtClean="0">
                <a:solidFill>
                  <a:schemeClr val="bg1"/>
                </a:solidFill>
                <a:latin typeface="Consolas" pitchFamily="49" charset="0"/>
                <a:cs typeface="Consolas" pitchFamily="49" charset="0"/>
              </a:rPr>
              <a:t>Кантария</a:t>
            </a:r>
            <a:endParaRPr lang="ru-RU" b="1" i="1" dirty="0" smtClean="0">
              <a:solidFill>
                <a:schemeClr val="bg1"/>
              </a:solidFill>
              <a:latin typeface="Consolas" pitchFamily="49" charset="0"/>
              <a:cs typeface="Consolas" pitchFamily="49" charset="0"/>
            </a:endParaRPr>
          </a:p>
          <a:p>
            <a:endParaRPr lang="ru-RU" dirty="0"/>
          </a:p>
        </p:txBody>
      </p:sp>
      <p:pic>
        <p:nvPicPr>
          <p:cNvPr id="6" name="Рисунок 5" descr="https://sun9-55.userapi.com/impg/s-fhMRvyvhCrFsbaJ5a0QUHioeqP6idUFPqVWQ/7KbidQo7yfs.jpg?size=541x800&amp;quality=96&amp;sign=7241435e48888d88eabfa91c3942b89b&amp;type=album"/>
          <p:cNvPicPr/>
          <p:nvPr/>
        </p:nvPicPr>
        <p:blipFill>
          <a:blip r:embed="rId2" cstate="print">
            <a:lum bright="10000"/>
          </a:blip>
          <a:srcRect t="16438" b="31259"/>
          <a:stretch>
            <a:fillRect/>
          </a:stretch>
        </p:blipFill>
        <p:spPr bwMode="auto">
          <a:xfrm>
            <a:off x="395536" y="188640"/>
            <a:ext cx="4752528" cy="2736304"/>
          </a:xfrm>
          <a:prstGeom prst="rect">
            <a:avLst/>
          </a:prstGeom>
          <a:ln>
            <a:noFill/>
          </a:ln>
          <a:effectLst>
            <a:softEdge rad="112500"/>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552" y="332656"/>
            <a:ext cx="8136904" cy="707886"/>
          </a:xfrm>
          <a:prstGeom prst="rect">
            <a:avLst/>
          </a:prstGeom>
          <a:noFill/>
        </p:spPr>
        <p:txBody>
          <a:bodyPr wrap="square" rtlCol="0">
            <a:spAutoFit/>
          </a:bodyPr>
          <a:lstStyle/>
          <a:p>
            <a:pPr algn="just"/>
            <a:r>
              <a:rPr lang="ru-RU" sz="2000" b="1" i="1" dirty="0" smtClean="0">
                <a:solidFill>
                  <a:schemeClr val="bg1"/>
                </a:solidFill>
                <a:latin typeface="Consolas" pitchFamily="49" charset="0"/>
                <a:cs typeface="Consolas" pitchFamily="49" charset="0"/>
              </a:rPr>
              <a:t>Улица Петра Щербины - от улицы Локомотивной до улицы Станкостроительной </a:t>
            </a:r>
            <a:endParaRPr lang="ru-RU" sz="2000" b="1" i="1" dirty="0">
              <a:solidFill>
                <a:schemeClr val="bg1"/>
              </a:solidFill>
              <a:latin typeface="Consolas" pitchFamily="49" charset="0"/>
              <a:cs typeface="Consolas" pitchFamily="49" charset="0"/>
            </a:endParaRPr>
          </a:p>
        </p:txBody>
      </p:sp>
      <p:pic>
        <p:nvPicPr>
          <p:cNvPr id="5" name="Рисунок 4"/>
          <p:cNvPicPr/>
          <p:nvPr/>
        </p:nvPicPr>
        <p:blipFill>
          <a:blip r:embed="rId2" cstate="print"/>
          <a:srcRect l="1414" t="18022" r="42102" b="31526"/>
          <a:stretch>
            <a:fillRect/>
          </a:stretch>
        </p:blipFill>
        <p:spPr bwMode="auto">
          <a:xfrm>
            <a:off x="395536" y="1196752"/>
            <a:ext cx="4896544" cy="3312368"/>
          </a:xfrm>
          <a:prstGeom prst="rect">
            <a:avLst/>
          </a:prstGeom>
          <a:ln>
            <a:noFill/>
          </a:ln>
          <a:effectLst>
            <a:softEdge rad="112500"/>
          </a:effectLst>
        </p:spPr>
      </p:pic>
      <p:pic>
        <p:nvPicPr>
          <p:cNvPr id="45058" name="Picture 2" descr="https://gradkostroma.ru/i/u/society/Victory/%D0%A9%D0%B5%D1%80%D0%B1%D0%B8%D0%BD%D0%B0-8.jpg"/>
          <p:cNvPicPr>
            <a:picLocks noChangeAspect="1" noChangeArrowheads="1"/>
          </p:cNvPicPr>
          <p:nvPr/>
        </p:nvPicPr>
        <p:blipFill>
          <a:blip r:embed="rId3" cstate="print"/>
          <a:srcRect/>
          <a:stretch>
            <a:fillRect/>
          </a:stretch>
        </p:blipFill>
        <p:spPr bwMode="auto">
          <a:xfrm>
            <a:off x="3491880" y="3131175"/>
            <a:ext cx="5338564" cy="3427359"/>
          </a:xfrm>
          <a:prstGeom prst="rect">
            <a:avLst/>
          </a:prstGeom>
          <a:ln>
            <a:noFill/>
          </a:ln>
          <a:effectLst>
            <a:softEdge rad="112500"/>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s://app.sm-news.ru/upload/resize_cache/iblock/83d/800_560_2/83d8ed3b475929fb82ec07ce016015a4.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99592" y="1052736"/>
            <a:ext cx="7598229" cy="5318761"/>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3" name="TextBox 2"/>
          <p:cNvSpPr txBox="1"/>
          <p:nvPr/>
        </p:nvSpPr>
        <p:spPr>
          <a:xfrm>
            <a:off x="467544" y="188640"/>
            <a:ext cx="8352928" cy="677108"/>
          </a:xfrm>
          <a:prstGeom prst="rect">
            <a:avLst/>
          </a:prstGeom>
          <a:noFill/>
        </p:spPr>
        <p:txBody>
          <a:bodyPr wrap="square" rtlCol="0">
            <a:spAutoFit/>
          </a:bodyPr>
          <a:lstStyle/>
          <a:p>
            <a:r>
              <a:rPr lang="ru-RU" sz="2000" b="1" i="1" dirty="0" smtClean="0">
                <a:solidFill>
                  <a:schemeClr val="bg1"/>
                </a:solidFill>
                <a:latin typeface="Consolas" pitchFamily="49" charset="0"/>
                <a:cs typeface="Consolas" pitchFamily="49" charset="0"/>
              </a:rPr>
              <a:t>Мемориал Славы (Воинское мемориальное кладбище) в Костроме</a:t>
            </a:r>
          </a:p>
          <a:p>
            <a:endParaRPr lang="ru-RU" dirty="0"/>
          </a:p>
        </p:txBody>
      </p:sp>
    </p:spTree>
    <p:extLst>
      <p:ext uri="{BB962C8B-B14F-4D97-AF65-F5344CB8AC3E}">
        <p14:creationId xmlns="" xmlns:p14="http://schemas.microsoft.com/office/powerpoint/2010/main" val="9787306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35696" y="1700808"/>
            <a:ext cx="5040560" cy="523220"/>
          </a:xfrm>
          <a:prstGeom prst="rect">
            <a:avLst/>
          </a:prstGeom>
          <a:noFill/>
        </p:spPr>
        <p:txBody>
          <a:bodyPr wrap="square" rtlCol="0">
            <a:spAutoFit/>
          </a:bodyPr>
          <a:lstStyle/>
          <a:p>
            <a:pPr algn="ctr"/>
            <a:r>
              <a:rPr lang="ru-RU" sz="2800" b="1" i="1" dirty="0" smtClean="0">
                <a:solidFill>
                  <a:schemeClr val="bg1"/>
                </a:solidFill>
                <a:latin typeface="Consolas" pitchFamily="49" charset="0"/>
                <a:cs typeface="Consolas" pitchFamily="49" charset="0"/>
              </a:rPr>
              <a:t>Спасибо за внимание</a:t>
            </a:r>
            <a:endParaRPr lang="ru-RU" sz="2800" b="1" i="1" dirty="0">
              <a:solidFill>
                <a:schemeClr val="bg1"/>
              </a:solidFill>
              <a:latin typeface="Consolas" pitchFamily="49" charset="0"/>
              <a:cs typeface="Consolas" pitchFamily="49"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0" y="0"/>
            <a:ext cx="2047875"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smtClean="0">
                <a:ln>
                  <a:noFill/>
                </a:ln>
                <a:solidFill>
                  <a:srgbClr val="000000"/>
                </a:solidFill>
                <a:effectLst/>
                <a:latin typeface="Arial" pitchFamily="34" charset="0"/>
                <a:cs typeface="Arial" pitchFamily="34" charset="0"/>
              </a:rPr>
              <a:t/>
            </a:r>
            <a:br>
              <a:rPr kumimoji="0" lang="ru-RU" sz="700" b="0" i="0" u="none" strike="noStrike" cap="none" normalizeH="0" baseline="0" smtClean="0">
                <a:ln>
                  <a:noFill/>
                </a:ln>
                <a:solidFill>
                  <a:srgbClr val="000000"/>
                </a:solidFill>
                <a:effectLst/>
                <a:latin typeface="Arial" pitchFamily="34" charset="0"/>
                <a:cs typeface="Arial" pitchFamily="34" charset="0"/>
              </a:rPr>
            </a:br>
            <a:endParaRPr kumimoji="0" lang="ru-RU" sz="700" b="0" i="0" u="none" strike="noStrike" cap="none" normalizeH="0" baseline="0" smtClean="0">
              <a:ln>
                <a:noFill/>
              </a:ln>
              <a:solidFill>
                <a:srgbClr val="00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94364"/>
            <a:ext cx="65" cy="64592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258681"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ru-RU" sz="700" b="0" i="0" u="none" strike="noStrike" cap="none" normalizeH="0" baseline="0" dirty="0" smtClean="0">
              <a:ln>
                <a:noFill/>
              </a:ln>
              <a:solidFill>
                <a:srgbClr val="00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Rectangle 3"/>
          <p:cNvSpPr>
            <a:spLocks noChangeArrowheads="1"/>
          </p:cNvSpPr>
          <p:nvPr/>
        </p:nvSpPr>
        <p:spPr bwMode="auto">
          <a:xfrm>
            <a:off x="395638" y="-2624316"/>
            <a:ext cx="8388424" cy="18774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dirty="0" smtClean="0">
                <a:ln>
                  <a:noFill/>
                </a:ln>
                <a:solidFill>
                  <a:srgbClr val="000000"/>
                </a:solidFill>
                <a:effectLst/>
                <a:latin typeface="Arial" pitchFamily="34" charset="0"/>
                <a:cs typeface="Arial" pitchFamily="34" charset="0"/>
              </a:rPr>
              <a:t>  </a:t>
            </a:r>
            <a:r>
              <a:rPr kumimoji="0" lang="ru-RU" sz="11500" b="0" i="0" u="none" strike="noStrike" cap="none" normalizeH="0" baseline="0" dirty="0" smtClean="0">
                <a:ln>
                  <a:noFill/>
                </a:ln>
                <a:solidFill>
                  <a:srgbClr val="000000"/>
                </a:solidFill>
                <a:effectLst/>
                <a:latin typeface="Arial" pitchFamily="34" charset="0"/>
                <a:cs typeface="Arial" pitchFamily="34" charset="0"/>
              </a:rPr>
              <a:t> </a:t>
            </a:r>
            <a:r>
              <a:rPr kumimoji="0" lang="ru-RU" sz="700" b="0" i="0" u="none" strike="noStrike" cap="none" normalizeH="0" baseline="0" dirty="0" smtClean="0">
                <a:ln>
                  <a:noFill/>
                </a:ln>
                <a:solidFill>
                  <a:srgbClr val="000000"/>
                </a:solidFill>
                <a:effectLst/>
                <a:latin typeface="Arial" pitchFamily="34"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700" b="0" i="0" u="none" strike="noStrike" cap="none" normalizeH="0" baseline="0" dirty="0" smtClean="0">
              <a:ln>
                <a:noFill/>
              </a:ln>
              <a:solidFill>
                <a:srgbClr val="000000"/>
              </a:solidFill>
              <a:effectLst/>
              <a:latin typeface="Arial" pitchFamily="34" charset="0"/>
              <a:cs typeface="Arial" pitchFamily="34" charset="0"/>
            </a:endParaRPr>
          </a:p>
        </p:txBody>
      </p:sp>
      <p:sp>
        <p:nvSpPr>
          <p:cNvPr id="6" name="Rectangle 8"/>
          <p:cNvSpPr>
            <a:spLocks noChangeArrowheads="1"/>
          </p:cNvSpPr>
          <p:nvPr/>
        </p:nvSpPr>
        <p:spPr bwMode="auto">
          <a:xfrm>
            <a:off x="-1" y="-117448"/>
            <a:ext cx="2962349" cy="69209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258681"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414141"/>
                </a:solidFill>
                <a:effectLst/>
                <a:latin typeface="Arial" pitchFamily="34" charset="0"/>
                <a:cs typeface="Arial" pitchFamily="34" charset="0"/>
              </a:rPr>
              <a:t>.</a:t>
            </a:r>
            <a:endParaRPr kumimoji="0" lang="ru-RU" sz="1400" b="0" i="0" u="none" strike="noStrike" cap="none" normalizeH="0" baseline="0" dirty="0" smtClean="0">
              <a:ln>
                <a:noFill/>
              </a:ln>
              <a:solidFill>
                <a:srgbClr val="00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Rectangle 13"/>
          <p:cNvSpPr>
            <a:spLocks noChangeArrowheads="1"/>
          </p:cNvSpPr>
          <p:nvPr/>
        </p:nvSpPr>
        <p:spPr bwMode="auto">
          <a:xfrm>
            <a:off x="0" y="0"/>
            <a:ext cx="2047875"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Arial" pitchFamily="34" charset="0"/>
                <a:cs typeface="Arial" pitchFamily="34" charset="0"/>
              </a:rPr>
              <a:t/>
            </a:r>
            <a:br>
              <a:rPr kumimoji="0" lang="ru-RU" sz="1800" b="0" i="0" u="none" strike="noStrike" cap="none" normalizeH="0" baseline="0" smtClean="0">
                <a:ln>
                  <a:noFill/>
                </a:ln>
                <a:solidFill>
                  <a:schemeClr val="tx1"/>
                </a:solidFill>
                <a:effectLst/>
                <a:latin typeface="Arial" pitchFamily="34" charset="0"/>
                <a:cs typeface="Arial" pitchFamily="34" charset="0"/>
              </a:rPr>
            </a:br>
            <a:endParaRPr kumimoji="0" lang="ru-RU"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Rectangle 14"/>
          <p:cNvSpPr>
            <a:spLocks noChangeArrowheads="1"/>
          </p:cNvSpPr>
          <p:nvPr/>
        </p:nvSpPr>
        <p:spPr bwMode="auto">
          <a:xfrm>
            <a:off x="2411759" y="0"/>
            <a:ext cx="19092525" cy="69209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258681"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rgbClr val="414141"/>
                </a:solidFill>
                <a:effectLst/>
                <a:latin typeface="Arial" pitchFamily="34" charset="0"/>
                <a:cs typeface="Arial" pitchFamily="34" charset="0"/>
              </a:rPr>
              <a:t> </a:t>
            </a:r>
            <a:endParaRPr kumimoji="0" lang="ru-RU"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Rectangle 15"/>
          <p:cNvSpPr>
            <a:spLocks noChangeArrowheads="1"/>
          </p:cNvSpPr>
          <p:nvPr/>
        </p:nvSpPr>
        <p:spPr bwMode="auto">
          <a:xfrm>
            <a:off x="0" y="-109956"/>
            <a:ext cx="65" cy="67710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19"/>
          <p:cNvSpPr>
            <a:spLocks noChangeArrowheads="1"/>
          </p:cNvSpPr>
          <p:nvPr/>
        </p:nvSpPr>
        <p:spPr bwMode="auto">
          <a:xfrm>
            <a:off x="39688" y="0"/>
            <a:ext cx="19812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71415" rIns="0" bIns="80937"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0" i="0" u="none" strike="noStrike" cap="none" normalizeH="0" baseline="0" smtClean="0">
                <a:ln>
                  <a:noFill/>
                </a:ln>
                <a:solidFill>
                  <a:srgbClr val="000000"/>
                </a:solidFill>
                <a:effectLst/>
                <a:latin typeface="Arial" pitchFamily="34" charset="0"/>
                <a:cs typeface="Arial" pitchFamily="34" charset="0"/>
              </a:rPr>
              <a:t/>
            </a:r>
            <a:br>
              <a:rPr kumimoji="0" lang="ru-RU" sz="700" b="0" i="0" u="none" strike="noStrike" cap="none" normalizeH="0" baseline="0" smtClean="0">
                <a:ln>
                  <a:noFill/>
                </a:ln>
                <a:solidFill>
                  <a:srgbClr val="000000"/>
                </a:solidFill>
                <a:effectLst/>
                <a:latin typeface="Arial" pitchFamily="34" charset="0"/>
                <a:cs typeface="Arial" pitchFamily="34" charset="0"/>
              </a:rPr>
            </a:b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35842" name="Picture 2" descr="Улица_Беленогова 1 .JPG"/>
          <p:cNvPicPr>
            <a:picLocks noChangeAspect="1" noChangeArrowheads="1"/>
          </p:cNvPicPr>
          <p:nvPr/>
        </p:nvPicPr>
        <p:blipFill>
          <a:blip r:embed="rId2" cstate="print"/>
          <a:srcRect/>
          <a:stretch>
            <a:fillRect/>
          </a:stretch>
        </p:blipFill>
        <p:spPr bwMode="auto">
          <a:xfrm>
            <a:off x="179512" y="1052736"/>
            <a:ext cx="4863179" cy="3639642"/>
          </a:xfrm>
          <a:prstGeom prst="rect">
            <a:avLst/>
          </a:prstGeom>
          <a:ln>
            <a:noFill/>
          </a:ln>
          <a:effectLst>
            <a:softEdge rad="112500"/>
          </a:effectLst>
        </p:spPr>
      </p:pic>
      <p:pic>
        <p:nvPicPr>
          <p:cNvPr id="1030" name="Picture 6" descr="memorialnaya-doska-na-d-26-na-ulice-yuri"/>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498138" y="2852936"/>
            <a:ext cx="5388825" cy="3888431"/>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12" name="TextBox 11"/>
          <p:cNvSpPr txBox="1"/>
          <p:nvPr/>
        </p:nvSpPr>
        <p:spPr>
          <a:xfrm>
            <a:off x="251520" y="260648"/>
            <a:ext cx="8424936" cy="707886"/>
          </a:xfrm>
          <a:prstGeom prst="rect">
            <a:avLst/>
          </a:prstGeom>
          <a:noFill/>
        </p:spPr>
        <p:txBody>
          <a:bodyPr wrap="square" rtlCol="0">
            <a:spAutoFit/>
          </a:bodyPr>
          <a:lstStyle/>
          <a:p>
            <a:pPr algn="just"/>
            <a:r>
              <a:rPr lang="ru-RU" sz="2000" b="1" i="1" dirty="0" smtClean="0">
                <a:solidFill>
                  <a:schemeClr val="bg1"/>
                </a:solidFill>
                <a:latin typeface="Consolas" pitchFamily="49" charset="0"/>
                <a:cs typeface="Consolas" pitchFamily="49" charset="0"/>
              </a:rPr>
              <a:t>Улица </a:t>
            </a:r>
            <a:r>
              <a:rPr lang="ru-RU" sz="2000" b="1" i="1" dirty="0" err="1" smtClean="0">
                <a:solidFill>
                  <a:schemeClr val="bg1"/>
                </a:solidFill>
                <a:latin typeface="Consolas" pitchFamily="49" charset="0"/>
                <a:cs typeface="Consolas" pitchFamily="49" charset="0"/>
              </a:rPr>
              <a:t>Беленогова</a:t>
            </a:r>
            <a:r>
              <a:rPr lang="ru-RU" sz="2000" b="1" i="1" dirty="0" smtClean="0">
                <a:solidFill>
                  <a:schemeClr val="bg1"/>
                </a:solidFill>
                <a:latin typeface="Consolas" pitchFamily="49" charset="0"/>
                <a:cs typeface="Consolas" pitchFamily="49" charset="0"/>
              </a:rPr>
              <a:t> начиналась от улицы Заволжской до Просёлочного переулка</a:t>
            </a:r>
            <a:endParaRPr lang="ru-RU" sz="2000" b="1" i="1" dirty="0">
              <a:solidFill>
                <a:schemeClr val="bg1"/>
              </a:solidFill>
              <a:latin typeface="Consolas" pitchFamily="49" charset="0"/>
              <a:cs typeface="Consolas" pitchFamily="49" charset="0"/>
            </a:endParaRPr>
          </a:p>
        </p:txBody>
      </p:sp>
    </p:spTree>
    <p:extLst>
      <p:ext uri="{BB962C8B-B14F-4D97-AF65-F5344CB8AC3E}">
        <p14:creationId xmlns="" xmlns:p14="http://schemas.microsoft.com/office/powerpoint/2010/main" val="1613560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tarina44.ru/d/327942/d/%D0%93%D0%BE%D0%BB%D1%83%D0%B1%D0%BA%D0%BE%D0%B2_%D0%90.%D0%9A.-2.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79512" y="908720"/>
            <a:ext cx="2376264" cy="3672408"/>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3" name="TextBox 2"/>
          <p:cNvSpPr txBox="1"/>
          <p:nvPr/>
        </p:nvSpPr>
        <p:spPr>
          <a:xfrm>
            <a:off x="3131840" y="1268760"/>
            <a:ext cx="5904656" cy="1077218"/>
          </a:xfrm>
          <a:prstGeom prst="rect">
            <a:avLst/>
          </a:prstGeom>
          <a:noFill/>
        </p:spPr>
        <p:txBody>
          <a:bodyPr wrap="square" rtlCol="0">
            <a:spAutoFit/>
          </a:bodyPr>
          <a:lstStyle/>
          <a:p>
            <a:r>
              <a:rPr lang="ru-RU" sz="3200" b="1" i="1" dirty="0" smtClean="0">
                <a:solidFill>
                  <a:schemeClr val="bg1"/>
                </a:solidFill>
                <a:latin typeface="Consolas" pitchFamily="49" charset="0"/>
                <a:cs typeface="Consolas" pitchFamily="49" charset="0"/>
              </a:rPr>
              <a:t> </a:t>
            </a:r>
          </a:p>
          <a:p>
            <a:r>
              <a:rPr lang="ru-RU" sz="3200" b="1" i="1" dirty="0" smtClean="0">
                <a:solidFill>
                  <a:schemeClr val="bg1"/>
                </a:solidFill>
                <a:latin typeface="Consolas" pitchFamily="49" charset="0"/>
                <a:cs typeface="Consolas" pitchFamily="49" charset="0"/>
              </a:rPr>
              <a:t>                     </a:t>
            </a:r>
            <a:endParaRPr lang="ru-RU" sz="3200" b="1" i="1" dirty="0">
              <a:solidFill>
                <a:schemeClr val="bg1"/>
              </a:solidFill>
              <a:latin typeface="Consolas" pitchFamily="49" charset="0"/>
              <a:cs typeface="Consolas" pitchFamily="49" charset="0"/>
            </a:endParaRPr>
          </a:p>
        </p:txBody>
      </p:sp>
      <p:sp>
        <p:nvSpPr>
          <p:cNvPr id="2" name="TextBox 1"/>
          <p:cNvSpPr txBox="1"/>
          <p:nvPr/>
        </p:nvSpPr>
        <p:spPr>
          <a:xfrm>
            <a:off x="2699792" y="980728"/>
            <a:ext cx="6336704" cy="5355312"/>
          </a:xfrm>
          <a:prstGeom prst="rect">
            <a:avLst/>
          </a:prstGeom>
          <a:noFill/>
        </p:spPr>
        <p:txBody>
          <a:bodyPr wrap="square" rtlCol="0">
            <a:spAutoFit/>
          </a:bodyPr>
          <a:lstStyle/>
          <a:p>
            <a:pPr algn="just"/>
            <a:r>
              <a:rPr lang="ru-RU" b="1" i="1" dirty="0" smtClean="0">
                <a:latin typeface="Consolas" pitchFamily="49" charset="0"/>
                <a:cs typeface="Consolas" pitchFamily="49" charset="0"/>
              </a:rPr>
              <a:t>6 июля 1944 года на подступах к Швенчёнису немецкие войска предприняли попытку остановить наступавшие советские </a:t>
            </a:r>
            <a:r>
              <a:rPr lang="ru-RU" b="1" i="1" dirty="0" err="1" smtClean="0">
                <a:latin typeface="Consolas" pitchFamily="49" charset="0"/>
                <a:cs typeface="Consolas" pitchFamily="49" charset="0"/>
              </a:rPr>
              <a:t>части.Голубков</a:t>
            </a:r>
            <a:r>
              <a:rPr lang="ru-RU" b="1" i="1" dirty="0" smtClean="0">
                <a:latin typeface="Consolas" pitchFamily="49" charset="0"/>
                <a:cs typeface="Consolas" pitchFamily="49" charset="0"/>
              </a:rPr>
              <a:t> обеспечивал непрерывную связь между батареями, в течение двух часов под массированным вражеским огнём восстанавливая провода. Три раза был ранен, но своего поста не покинул. Дальнейшее продвижение дивизии было задержано пулеметным огнем, который вели фашисты, укрывшиеся за кирпичными стенами костела. Сержант Голубков и два солдата незаметно подобрались к костелу и проникли за его стены внутрь, забросав пулеметы гранатами с близкого расстояния. У немцев поднялась паника. Наши солдаты, услышав разрывы гранат, пошли в атаку. Внезапно по Алексею ударил пулемет с колокольни, прошив его пулями по верхней части туловища. Так погиб сержант Алексей Голубков.</a:t>
            </a:r>
          </a:p>
          <a:p>
            <a:pPr algn="just"/>
            <a:endParaRPr lang="ru-RU" b="1" i="1" dirty="0">
              <a:latin typeface="Consolas" pitchFamily="49" charset="0"/>
              <a:cs typeface="Consolas" pitchFamily="49" charset="0"/>
            </a:endParaRPr>
          </a:p>
          <a:p>
            <a:pPr algn="just"/>
            <a:endParaRPr lang="ru-RU" b="1" i="1" dirty="0" smtClean="0">
              <a:latin typeface="Consolas" pitchFamily="49" charset="0"/>
              <a:cs typeface="Consolas" pitchFamily="49" charset="0"/>
            </a:endParaRPr>
          </a:p>
        </p:txBody>
      </p:sp>
      <p:sp>
        <p:nvSpPr>
          <p:cNvPr id="5" name="Прямоугольник 4"/>
          <p:cNvSpPr/>
          <p:nvPr/>
        </p:nvSpPr>
        <p:spPr>
          <a:xfrm>
            <a:off x="1043608" y="116632"/>
            <a:ext cx="7776864" cy="1138773"/>
          </a:xfrm>
          <a:prstGeom prst="rect">
            <a:avLst/>
          </a:prstGeom>
        </p:spPr>
        <p:txBody>
          <a:bodyPr wrap="square">
            <a:spAutoFit/>
          </a:bodyPr>
          <a:lstStyle/>
          <a:p>
            <a:pPr algn="ctr"/>
            <a:r>
              <a:rPr lang="ru-RU" sz="3200" b="1" i="1" dirty="0" smtClean="0">
                <a:solidFill>
                  <a:schemeClr val="bg1"/>
                </a:solidFill>
                <a:latin typeface="Consolas" pitchFamily="49" charset="0"/>
                <a:cs typeface="Consolas" pitchFamily="49" charset="0"/>
              </a:rPr>
              <a:t>Голубков Алексей Константинович</a:t>
            </a:r>
          </a:p>
          <a:p>
            <a:pPr algn="ctr" fontAlgn="base"/>
            <a:r>
              <a:rPr lang="ru-RU" b="1" i="1" dirty="0" smtClean="0">
                <a:solidFill>
                  <a:schemeClr val="bg1"/>
                </a:solidFill>
                <a:latin typeface="Consolas" pitchFamily="49" charset="0"/>
                <a:cs typeface="Consolas" pitchFamily="49" charset="0"/>
              </a:rPr>
              <a:t>(24.04.1912-06.07.1944)</a:t>
            </a:r>
          </a:p>
          <a:p>
            <a:pPr algn="ctr" fontAlgn="base"/>
            <a:endParaRPr lang="ru-RU" b="1" i="1" dirty="0">
              <a:solidFill>
                <a:schemeClr val="bg1"/>
              </a:solidFill>
              <a:effectLst/>
              <a:latin typeface="Consolas" pitchFamily="49" charset="0"/>
              <a:cs typeface="Consolas" pitchFamily="49" charset="0"/>
            </a:endParaRPr>
          </a:p>
        </p:txBody>
      </p:sp>
      <p:sp>
        <p:nvSpPr>
          <p:cNvPr id="6" name="TextBox 5"/>
          <p:cNvSpPr txBox="1"/>
          <p:nvPr/>
        </p:nvSpPr>
        <p:spPr>
          <a:xfrm>
            <a:off x="0" y="5657671"/>
            <a:ext cx="9036496" cy="1200329"/>
          </a:xfrm>
          <a:prstGeom prst="rect">
            <a:avLst/>
          </a:prstGeom>
          <a:noFill/>
        </p:spPr>
        <p:txBody>
          <a:bodyPr wrap="square" rtlCol="0">
            <a:spAutoFit/>
          </a:bodyPr>
          <a:lstStyle/>
          <a:p>
            <a:pPr algn="just"/>
            <a:r>
              <a:rPr lang="ru-RU" b="1" i="1" dirty="0" smtClean="0">
                <a:latin typeface="Consolas" pitchFamily="49" charset="0"/>
                <a:cs typeface="Consolas" pitchFamily="49" charset="0"/>
              </a:rPr>
              <a:t>Указом Президиума Верховного Совета СССР от 24 марта 1945 года за «отвагу и геройство» сержант Алексей Голубков посмертно был удостоен звания Героя Советского Союза. Навечно зачислен в списки воинской части. </a:t>
            </a:r>
            <a:endParaRPr lang="ru-RU" b="1" i="1" dirty="0">
              <a:latin typeface="Consolas" pitchFamily="49" charset="0"/>
              <a:cs typeface="Consolas" pitchFamily="49" charset="0"/>
            </a:endParaRPr>
          </a:p>
        </p:txBody>
      </p:sp>
    </p:spTree>
    <p:extLst>
      <p:ext uri="{BB962C8B-B14F-4D97-AF65-F5344CB8AC3E}">
        <p14:creationId xmlns="" xmlns:p14="http://schemas.microsoft.com/office/powerpoint/2010/main" val="102289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cstate="print"/>
          <a:srcRect l="6863" t="25314" r="33422" b="23849"/>
          <a:stretch>
            <a:fillRect/>
          </a:stretch>
        </p:blipFill>
        <p:spPr bwMode="auto">
          <a:xfrm>
            <a:off x="323528" y="188640"/>
            <a:ext cx="4464496" cy="3168352"/>
          </a:xfrm>
          <a:prstGeom prst="rect">
            <a:avLst/>
          </a:prstGeom>
          <a:ln>
            <a:noFill/>
          </a:ln>
          <a:effectLst>
            <a:softEdge rad="112500"/>
          </a:effectLst>
        </p:spPr>
      </p:pic>
      <p:pic>
        <p:nvPicPr>
          <p:cNvPr id="3" name="Рисунок 2" descr="https://topwar.ru/uploads/posts/2020-06/thumbs/1593520955_lyntupy-pamjatnik.jpg"/>
          <p:cNvPicPr/>
          <p:nvPr/>
        </p:nvPicPr>
        <p:blipFill>
          <a:blip r:embed="rId3" cstate="print"/>
          <a:srcRect/>
          <a:stretch>
            <a:fillRect/>
          </a:stretch>
        </p:blipFill>
        <p:spPr bwMode="auto">
          <a:xfrm>
            <a:off x="5220072" y="188640"/>
            <a:ext cx="3707904" cy="3312368"/>
          </a:xfrm>
          <a:prstGeom prst="rect">
            <a:avLst/>
          </a:prstGeom>
          <a:ln>
            <a:noFill/>
          </a:ln>
          <a:effectLst>
            <a:softEdge rad="112500"/>
          </a:effectLst>
        </p:spPr>
      </p:pic>
      <p:sp>
        <p:nvSpPr>
          <p:cNvPr id="4" name="TextBox 3"/>
          <p:cNvSpPr txBox="1"/>
          <p:nvPr/>
        </p:nvSpPr>
        <p:spPr>
          <a:xfrm>
            <a:off x="5148064" y="3573016"/>
            <a:ext cx="3816424" cy="1754326"/>
          </a:xfrm>
          <a:prstGeom prst="rect">
            <a:avLst/>
          </a:prstGeom>
          <a:noFill/>
        </p:spPr>
        <p:txBody>
          <a:bodyPr wrap="square" rtlCol="0">
            <a:spAutoFit/>
          </a:bodyPr>
          <a:lstStyle/>
          <a:p>
            <a:pPr algn="just"/>
            <a:r>
              <a:rPr lang="ru-RU" b="1" i="1" dirty="0" smtClean="0">
                <a:solidFill>
                  <a:schemeClr val="bg1"/>
                </a:solidFill>
                <a:latin typeface="Consolas" pitchFamily="49" charset="0"/>
                <a:cs typeface="Consolas" pitchFamily="49" charset="0"/>
              </a:rPr>
              <a:t>Обелиск с красноармейской звездой в деревне </a:t>
            </a:r>
            <a:r>
              <a:rPr lang="ru-RU" b="1" i="1" dirty="0" err="1" smtClean="0">
                <a:solidFill>
                  <a:schemeClr val="bg1"/>
                </a:solidFill>
                <a:latin typeface="Consolas" pitchFamily="49" charset="0"/>
                <a:cs typeface="Consolas" pitchFamily="49" charset="0"/>
              </a:rPr>
              <a:t>Лынтупы</a:t>
            </a:r>
            <a:r>
              <a:rPr lang="ru-RU" b="1" i="1" dirty="0" smtClean="0">
                <a:solidFill>
                  <a:schemeClr val="bg1"/>
                </a:solidFill>
                <a:latin typeface="Consolas" pitchFamily="49" charset="0"/>
                <a:cs typeface="Consolas" pitchFamily="49" charset="0"/>
              </a:rPr>
              <a:t> </a:t>
            </a:r>
            <a:r>
              <a:rPr lang="ru-RU" b="1" i="1" dirty="0" err="1" smtClean="0">
                <a:solidFill>
                  <a:schemeClr val="bg1"/>
                </a:solidFill>
                <a:latin typeface="Consolas" pitchFamily="49" charset="0"/>
                <a:cs typeface="Consolas" pitchFamily="49" charset="0"/>
              </a:rPr>
              <a:t>Поставского</a:t>
            </a:r>
            <a:r>
              <a:rPr lang="ru-RU" b="1" i="1" dirty="0" smtClean="0">
                <a:solidFill>
                  <a:schemeClr val="bg1"/>
                </a:solidFill>
                <a:latin typeface="Consolas" pitchFamily="49" charset="0"/>
                <a:cs typeface="Consolas" pitchFamily="49" charset="0"/>
              </a:rPr>
              <a:t> района Витебской области </a:t>
            </a:r>
          </a:p>
          <a:p>
            <a:pPr algn="just"/>
            <a:r>
              <a:rPr lang="ru-RU" b="1" i="1" dirty="0" smtClean="0">
                <a:solidFill>
                  <a:schemeClr val="bg1"/>
                </a:solidFill>
                <a:latin typeface="Consolas" pitchFamily="49" charset="0"/>
                <a:cs typeface="Consolas" pitchFamily="49" charset="0"/>
              </a:rPr>
              <a:t>Здесь на Белорусской земле похоронен герой-костромич </a:t>
            </a:r>
            <a:endParaRPr lang="ru-RU" b="1" i="1" dirty="0">
              <a:solidFill>
                <a:schemeClr val="bg1"/>
              </a:solidFill>
              <a:latin typeface="Consolas" pitchFamily="49" charset="0"/>
              <a:cs typeface="Consolas" pitchFamily="49" charset="0"/>
            </a:endParaRPr>
          </a:p>
        </p:txBody>
      </p:sp>
      <p:pic>
        <p:nvPicPr>
          <p:cNvPr id="5" name="Рисунок 4" descr="https://topwar.ru/uploads/posts/2020-06/1593521053_ak-golubkov-ak-gss-md-sudislavl.jpg"/>
          <p:cNvPicPr/>
          <p:nvPr/>
        </p:nvPicPr>
        <p:blipFill>
          <a:blip r:embed="rId4" cstate="print"/>
          <a:srcRect b="38744"/>
          <a:stretch>
            <a:fillRect/>
          </a:stretch>
        </p:blipFill>
        <p:spPr bwMode="auto">
          <a:xfrm>
            <a:off x="2771800" y="3501008"/>
            <a:ext cx="2376264" cy="3096344"/>
          </a:xfrm>
          <a:prstGeom prst="rect">
            <a:avLst/>
          </a:prstGeom>
          <a:ln>
            <a:noFill/>
          </a:ln>
          <a:effectLst>
            <a:softEdge rad="112500"/>
          </a:effectLst>
        </p:spPr>
      </p:pic>
      <p:pic>
        <p:nvPicPr>
          <p:cNvPr id="6" name="Рисунок 5" descr="https://topwar.ru/uploads/posts/2020-06/1593521053_ak-golubkov-ak-gss-md-sudislavl.jpg"/>
          <p:cNvPicPr/>
          <p:nvPr/>
        </p:nvPicPr>
        <p:blipFill>
          <a:blip r:embed="rId4" cstate="print"/>
          <a:srcRect t="63525"/>
          <a:stretch>
            <a:fillRect/>
          </a:stretch>
        </p:blipFill>
        <p:spPr bwMode="auto">
          <a:xfrm>
            <a:off x="0" y="4293096"/>
            <a:ext cx="2987824" cy="2564904"/>
          </a:xfrm>
          <a:prstGeom prst="rect">
            <a:avLst/>
          </a:prstGeom>
          <a:ln>
            <a:noFill/>
          </a:ln>
          <a:effectLst>
            <a:softEdge rad="112500"/>
          </a:effectLst>
        </p:spPr>
      </p:pic>
      <p:sp>
        <p:nvSpPr>
          <p:cNvPr id="7" name="TextBox 6"/>
          <p:cNvSpPr txBox="1"/>
          <p:nvPr/>
        </p:nvSpPr>
        <p:spPr>
          <a:xfrm>
            <a:off x="467544" y="2636912"/>
            <a:ext cx="4248472" cy="646331"/>
          </a:xfrm>
          <a:prstGeom prst="rect">
            <a:avLst/>
          </a:prstGeom>
          <a:noFill/>
        </p:spPr>
        <p:txBody>
          <a:bodyPr wrap="square" rtlCol="0">
            <a:spAutoFit/>
          </a:bodyPr>
          <a:lstStyle/>
          <a:p>
            <a:pPr algn="ctr"/>
            <a:r>
              <a:rPr lang="ru-RU" b="1" i="1" dirty="0" smtClean="0">
                <a:solidFill>
                  <a:schemeClr val="bg1"/>
                </a:solidFill>
                <a:latin typeface="Consolas" pitchFamily="49" charset="0"/>
                <a:cs typeface="Consolas" pitchFamily="49" charset="0"/>
              </a:rPr>
              <a:t>Поселок </a:t>
            </a:r>
            <a:r>
              <a:rPr lang="ru-RU" b="1" i="1" dirty="0" err="1" smtClean="0">
                <a:solidFill>
                  <a:schemeClr val="bg1"/>
                </a:solidFill>
                <a:latin typeface="Consolas" pitchFamily="49" charset="0"/>
                <a:cs typeface="Consolas" pitchFamily="49" charset="0"/>
              </a:rPr>
              <a:t>Лынтупы</a:t>
            </a:r>
            <a:r>
              <a:rPr lang="ru-RU" b="1" i="1" dirty="0" smtClean="0">
                <a:solidFill>
                  <a:schemeClr val="bg1"/>
                </a:solidFill>
                <a:latin typeface="Consolas" pitchFamily="49" charset="0"/>
                <a:cs typeface="Consolas" pitchFamily="49" charset="0"/>
              </a:rPr>
              <a:t>  Братская могила воинов и партизан </a:t>
            </a:r>
            <a:endParaRPr lang="ru-RU" b="1" i="1" dirty="0">
              <a:solidFill>
                <a:schemeClr val="bg1"/>
              </a:solidFill>
              <a:latin typeface="Consolas" pitchFamily="49" charset="0"/>
              <a:cs typeface="Consolas" pitchFamily="49"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улица_Голубкова.JPG"/>
          <p:cNvPicPr>
            <a:picLocks noChangeAspect="1" noChangeArrowheads="1"/>
          </p:cNvPicPr>
          <p:nvPr/>
        </p:nvPicPr>
        <p:blipFill>
          <a:blip r:embed="rId2" cstate="print"/>
          <a:srcRect/>
          <a:stretch>
            <a:fillRect/>
          </a:stretch>
        </p:blipFill>
        <p:spPr bwMode="auto">
          <a:xfrm>
            <a:off x="323528" y="980728"/>
            <a:ext cx="4810745" cy="3600400"/>
          </a:xfrm>
          <a:prstGeom prst="rect">
            <a:avLst/>
          </a:prstGeom>
          <a:ln>
            <a:noFill/>
          </a:ln>
          <a:effectLst>
            <a:softEdge rad="112500"/>
          </a:effectLst>
        </p:spPr>
      </p:pic>
      <p:pic>
        <p:nvPicPr>
          <p:cNvPr id="3074" name="Picture 2" descr="http://xn--44-6kcadhwnl3cfdx.xn--p1ai/Kostroma_EDU/gimn15/vosp/DocLib1/%D0%9F%D0%B0%D1%82%D1%80%D0%B8%D0%BE%D1%82%D0%B8%D1%87%D0%B5%D1%81%D0%BA%D0%BE%D0%B5%20%D0%B2%D0%BE%D1%81%D0%BF%D0%B8%D1%82%D0%B0%D0%BD%D0%B8%D0%B5/%D0%98%D0%BC%D1%8F%20%D0%B3%D0%B5%D1%80%D0%BE%D1%8F%20%D0%BD%D0%B0%20%D0%BA%D0%B0%D1%80%D1%82%D0%B5%20%D0%BC%D0%BE%D0%B5%D0%B3%D0%BE%20%D0%B3%D0%BE%D1%80%D0%BE%D0%B4%D0%B0/%D0%B4%D0%BE%D1%81%D0%BA%D0%B0_%D0%BD%D0%B0-%D0%B4%D0%BE%D0%BC%D0%B5.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63888" y="2636912"/>
            <a:ext cx="5300008" cy="3966568"/>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323528" y="188640"/>
            <a:ext cx="8640960" cy="707886"/>
          </a:xfrm>
          <a:prstGeom prst="rect">
            <a:avLst/>
          </a:prstGeom>
          <a:noFill/>
        </p:spPr>
        <p:txBody>
          <a:bodyPr wrap="square" rtlCol="0">
            <a:spAutoFit/>
          </a:bodyPr>
          <a:lstStyle/>
          <a:p>
            <a:pPr algn="just"/>
            <a:r>
              <a:rPr lang="ru-RU" sz="2000" b="1" i="1" dirty="0" smtClean="0">
                <a:solidFill>
                  <a:schemeClr val="bg1"/>
                </a:solidFill>
                <a:latin typeface="Consolas" pitchFamily="49" charset="0"/>
                <a:cs typeface="Consolas" pitchFamily="49" charset="0"/>
              </a:rPr>
              <a:t>Улица </a:t>
            </a:r>
            <a:r>
              <a:rPr lang="ru-RU" sz="2000" b="1" i="1" dirty="0" err="1" smtClean="0">
                <a:solidFill>
                  <a:schemeClr val="bg1"/>
                </a:solidFill>
                <a:latin typeface="Consolas" pitchFamily="49" charset="0"/>
                <a:cs typeface="Consolas" pitchFamily="49" charset="0"/>
              </a:rPr>
              <a:t>Голубкова</a:t>
            </a:r>
            <a:r>
              <a:rPr lang="ru-RU" sz="2000" b="1" i="1" dirty="0" smtClean="0">
                <a:solidFill>
                  <a:schemeClr val="bg1"/>
                </a:solidFill>
                <a:latin typeface="Consolas" pitchFamily="49" charset="0"/>
                <a:cs typeface="Consolas" pitchFamily="49" charset="0"/>
              </a:rPr>
              <a:t> находится в Заволжье. Она начинается от улицы </a:t>
            </a:r>
            <a:r>
              <a:rPr lang="ru-RU" sz="2000" b="1" i="1" dirty="0" err="1" smtClean="0">
                <a:solidFill>
                  <a:schemeClr val="bg1"/>
                </a:solidFill>
                <a:latin typeface="Consolas" pitchFamily="49" charset="0"/>
                <a:cs typeface="Consolas" pitchFamily="49" charset="0"/>
              </a:rPr>
              <a:t>Беленогова</a:t>
            </a:r>
            <a:r>
              <a:rPr lang="ru-RU" sz="2000" b="1" i="1" dirty="0" smtClean="0">
                <a:solidFill>
                  <a:schemeClr val="bg1"/>
                </a:solidFill>
                <a:latin typeface="Consolas" pitchFamily="49" charset="0"/>
                <a:cs typeface="Consolas" pitchFamily="49" charset="0"/>
              </a:rPr>
              <a:t> до улицы </a:t>
            </a:r>
            <a:r>
              <a:rPr lang="ru-RU" sz="2000" b="1" i="1" dirty="0" err="1" smtClean="0">
                <a:solidFill>
                  <a:schemeClr val="bg1"/>
                </a:solidFill>
                <a:latin typeface="Consolas" pitchFamily="49" charset="0"/>
                <a:cs typeface="Consolas" pitchFamily="49" charset="0"/>
              </a:rPr>
              <a:t>Стопани</a:t>
            </a:r>
            <a:r>
              <a:rPr lang="ru-RU" sz="2000" b="1" i="1" dirty="0" smtClean="0">
                <a:solidFill>
                  <a:schemeClr val="bg1"/>
                </a:solidFill>
                <a:latin typeface="Consolas" pitchFamily="49" charset="0"/>
                <a:cs typeface="Consolas" pitchFamily="49" charset="0"/>
              </a:rPr>
              <a:t> </a:t>
            </a:r>
            <a:endParaRPr lang="ru-RU" sz="2000" b="1" i="1" dirty="0">
              <a:solidFill>
                <a:schemeClr val="bg1"/>
              </a:solidFill>
              <a:latin typeface="Consolas" pitchFamily="49" charset="0"/>
              <a:cs typeface="Consolas" pitchFamily="49" charset="0"/>
            </a:endParaRPr>
          </a:p>
        </p:txBody>
      </p:sp>
    </p:spTree>
    <p:extLst>
      <p:ext uri="{BB962C8B-B14F-4D97-AF65-F5344CB8AC3E}">
        <p14:creationId xmlns="" xmlns:p14="http://schemas.microsoft.com/office/powerpoint/2010/main" val="32141241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гузанов г. и."/>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79512" y="1340768"/>
            <a:ext cx="3670210" cy="2736303"/>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3" name="Прямоугольник 2"/>
          <p:cNvSpPr/>
          <p:nvPr/>
        </p:nvSpPr>
        <p:spPr>
          <a:xfrm>
            <a:off x="3995936" y="1484784"/>
            <a:ext cx="4752528" cy="4093428"/>
          </a:xfrm>
          <a:prstGeom prst="rect">
            <a:avLst/>
          </a:prstGeom>
        </p:spPr>
        <p:txBody>
          <a:bodyPr wrap="square">
            <a:spAutoFit/>
          </a:bodyPr>
          <a:lstStyle/>
          <a:p>
            <a:pPr algn="just" fontAlgn="base"/>
            <a:r>
              <a:rPr lang="ru-RU" sz="2000" b="1" i="1" dirty="0" smtClean="0">
                <a:latin typeface="Consolas" pitchFamily="49" charset="0"/>
                <a:cs typeface="Consolas" pitchFamily="49" charset="0"/>
              </a:rPr>
              <a:t>Указом </a:t>
            </a:r>
            <a:r>
              <a:rPr lang="ru-RU" sz="2000" b="1" i="1" dirty="0">
                <a:latin typeface="Consolas" pitchFamily="49" charset="0"/>
                <a:cs typeface="Consolas" pitchFamily="49" charset="0"/>
              </a:rPr>
              <a:t>Президиума Верховного Совета СССР от 31 мая 1945 года за «образцовое выполнение боевых заданий командования на фронте борьбы с немецкими захватчиками и проявленные при этом отвагу и геройство» сержант Геннадий </a:t>
            </a:r>
            <a:r>
              <a:rPr lang="ru-RU" sz="2000" b="1" i="1" dirty="0" err="1">
                <a:latin typeface="Consolas" pitchFamily="49" charset="0"/>
                <a:cs typeface="Consolas" pitchFamily="49" charset="0"/>
              </a:rPr>
              <a:t>Гузанов</a:t>
            </a:r>
            <a:r>
              <a:rPr lang="ru-RU" sz="2000" b="1" i="1" dirty="0">
                <a:latin typeface="Consolas" pitchFamily="49" charset="0"/>
                <a:cs typeface="Consolas" pitchFamily="49" charset="0"/>
              </a:rPr>
              <a:t> был удостоен высокого звания Героя Советского Союза с вручением </a:t>
            </a:r>
            <a:r>
              <a:rPr lang="ru-RU" sz="2000" b="1" i="1" dirty="0" smtClean="0">
                <a:latin typeface="Consolas" pitchFamily="49" charset="0"/>
                <a:cs typeface="Consolas" pitchFamily="49" charset="0"/>
              </a:rPr>
              <a:t>ордена Ленина</a:t>
            </a:r>
            <a:r>
              <a:rPr lang="ru-RU" sz="2000" b="1" i="1" dirty="0">
                <a:latin typeface="Consolas" pitchFamily="49" charset="0"/>
                <a:cs typeface="Consolas" pitchFamily="49" charset="0"/>
              </a:rPr>
              <a:t> и медали «Золотая Звезда»</a:t>
            </a:r>
          </a:p>
          <a:p>
            <a:pPr algn="just" fontAlgn="base"/>
            <a:r>
              <a:rPr lang="ru-RU" sz="2000" b="1" i="1" dirty="0">
                <a:latin typeface="Consolas" pitchFamily="49" charset="0"/>
                <a:cs typeface="Consolas" pitchFamily="49" charset="0"/>
              </a:rPr>
              <a:t>В 1985 году награждён орденом Отечественной </a:t>
            </a:r>
            <a:r>
              <a:rPr lang="ru-RU" sz="2000" b="1" i="1" dirty="0" smtClean="0">
                <a:latin typeface="Consolas" pitchFamily="49" charset="0"/>
                <a:cs typeface="Consolas" pitchFamily="49" charset="0"/>
              </a:rPr>
              <a:t>войны.</a:t>
            </a:r>
            <a:endParaRPr lang="ru-RU" sz="2000" b="1" i="1" dirty="0">
              <a:latin typeface="Consolas" pitchFamily="49" charset="0"/>
              <a:cs typeface="Consolas" pitchFamily="49" charset="0"/>
            </a:endParaRPr>
          </a:p>
        </p:txBody>
      </p:sp>
      <p:sp>
        <p:nvSpPr>
          <p:cNvPr id="5" name="Прямоугольник 4"/>
          <p:cNvSpPr/>
          <p:nvPr/>
        </p:nvSpPr>
        <p:spPr>
          <a:xfrm>
            <a:off x="755576" y="188640"/>
            <a:ext cx="7776864" cy="861774"/>
          </a:xfrm>
          <a:prstGeom prst="rect">
            <a:avLst/>
          </a:prstGeom>
        </p:spPr>
        <p:txBody>
          <a:bodyPr wrap="square">
            <a:spAutoFit/>
          </a:bodyPr>
          <a:lstStyle/>
          <a:p>
            <a:pPr algn="ctr" fontAlgn="base"/>
            <a:r>
              <a:rPr lang="ru-RU" sz="3200" b="1" i="1" dirty="0" err="1" smtClean="0">
                <a:solidFill>
                  <a:schemeClr val="bg1"/>
                </a:solidFill>
                <a:latin typeface="Consolas" pitchFamily="49" charset="0"/>
                <a:cs typeface="Consolas" pitchFamily="49" charset="0"/>
              </a:rPr>
              <a:t>Гузанов</a:t>
            </a:r>
            <a:r>
              <a:rPr lang="ru-RU" sz="3200" b="1" i="1" dirty="0" smtClean="0">
                <a:solidFill>
                  <a:schemeClr val="bg1"/>
                </a:solidFill>
                <a:latin typeface="Consolas" pitchFamily="49" charset="0"/>
                <a:cs typeface="Consolas" pitchFamily="49" charset="0"/>
              </a:rPr>
              <a:t> Геннадий Иванович </a:t>
            </a:r>
          </a:p>
          <a:p>
            <a:pPr algn="ctr" fontAlgn="base"/>
            <a:r>
              <a:rPr lang="ru-RU" b="1" i="1" dirty="0" smtClean="0">
                <a:solidFill>
                  <a:schemeClr val="bg1"/>
                </a:solidFill>
                <a:latin typeface="Consolas" pitchFamily="49" charset="0"/>
                <a:cs typeface="Consolas" pitchFamily="49" charset="0"/>
              </a:rPr>
              <a:t>(08.11.1921-16.04.2016)</a:t>
            </a:r>
            <a:endParaRPr lang="ru-RU" b="1" i="1" dirty="0">
              <a:solidFill>
                <a:schemeClr val="bg1"/>
              </a:solidFill>
              <a:effectLst/>
              <a:latin typeface="Consolas" pitchFamily="49" charset="0"/>
              <a:cs typeface="Consolas" pitchFamily="49" charset="0"/>
            </a:endParaRPr>
          </a:p>
        </p:txBody>
      </p:sp>
    </p:spTree>
    <p:extLst>
      <p:ext uri="{BB962C8B-B14F-4D97-AF65-F5344CB8AC3E}">
        <p14:creationId xmlns="" xmlns:p14="http://schemas.microsoft.com/office/powerpoint/2010/main" val="28973110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гузанов"/>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131840" y="2276872"/>
            <a:ext cx="5616624" cy="3672408"/>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3" name="TextBox 2"/>
          <p:cNvSpPr txBox="1"/>
          <p:nvPr/>
        </p:nvSpPr>
        <p:spPr>
          <a:xfrm>
            <a:off x="539552" y="332656"/>
            <a:ext cx="8064896" cy="1754326"/>
          </a:xfrm>
          <a:prstGeom prst="rect">
            <a:avLst/>
          </a:prstGeom>
          <a:noFill/>
        </p:spPr>
        <p:txBody>
          <a:bodyPr wrap="square" rtlCol="0">
            <a:spAutoFit/>
          </a:bodyPr>
          <a:lstStyle/>
          <a:p>
            <a:pPr algn="just"/>
            <a:r>
              <a:rPr lang="ru-RU" b="1" i="1" dirty="0" smtClean="0">
                <a:solidFill>
                  <a:schemeClr val="bg1"/>
                </a:solidFill>
                <a:latin typeface="Consolas" pitchFamily="49" charset="0"/>
                <a:cs typeface="Consolas" pitchFamily="49" charset="0"/>
              </a:rPr>
              <a:t>Геннадия </a:t>
            </a:r>
            <a:r>
              <a:rPr lang="ru-RU" b="1" i="1" dirty="0" err="1" smtClean="0">
                <a:solidFill>
                  <a:schemeClr val="bg1"/>
                </a:solidFill>
                <a:latin typeface="Consolas" pitchFamily="49" charset="0"/>
                <a:cs typeface="Consolas" pitchFamily="49" charset="0"/>
              </a:rPr>
              <a:t>Гузанова</a:t>
            </a:r>
            <a:r>
              <a:rPr lang="ru-RU" b="1" i="1" dirty="0" smtClean="0">
                <a:solidFill>
                  <a:schemeClr val="bg1"/>
                </a:solidFill>
                <a:latin typeface="Consolas" pitchFamily="49" charset="0"/>
                <a:cs typeface="Consolas" pitchFamily="49" charset="0"/>
              </a:rPr>
              <a:t> улица - от улицы </a:t>
            </a:r>
            <a:r>
              <a:rPr lang="ru-RU" b="1" i="1" dirty="0" err="1" smtClean="0">
                <a:solidFill>
                  <a:schemeClr val="bg1"/>
                </a:solidFill>
                <a:latin typeface="Consolas" pitchFamily="49" charset="0"/>
                <a:cs typeface="Consolas" pitchFamily="49" charset="0"/>
              </a:rPr>
              <a:t>Стопани</a:t>
            </a:r>
            <a:r>
              <a:rPr lang="ru-RU" b="1" i="1" dirty="0" smtClean="0">
                <a:solidFill>
                  <a:schemeClr val="bg1"/>
                </a:solidFill>
                <a:latin typeface="Consolas" pitchFamily="49" charset="0"/>
                <a:cs typeface="Consolas" pitchFamily="49" charset="0"/>
              </a:rPr>
              <a:t> до бульвара Маршала Василевского в микрорайоне Новый город. Улице присвоено имя Геннадия Ивановича </a:t>
            </a:r>
            <a:r>
              <a:rPr lang="ru-RU" b="1" i="1" dirty="0" err="1" smtClean="0">
                <a:solidFill>
                  <a:schemeClr val="bg1"/>
                </a:solidFill>
                <a:latin typeface="Consolas" pitchFamily="49" charset="0"/>
                <a:cs typeface="Consolas" pitchFamily="49" charset="0"/>
              </a:rPr>
              <a:t>Гузанова</a:t>
            </a:r>
            <a:r>
              <a:rPr lang="ru-RU" b="1" i="1" dirty="0" smtClean="0">
                <a:solidFill>
                  <a:schemeClr val="bg1"/>
                </a:solidFill>
                <a:latin typeface="Consolas" pitchFamily="49" charset="0"/>
                <a:cs typeface="Consolas" pitchFamily="49" charset="0"/>
              </a:rPr>
              <a:t> решением Думы города Костромы от 11 августа 2016 года № 166.</a:t>
            </a:r>
          </a:p>
          <a:p>
            <a:pPr algn="just"/>
            <a:r>
              <a:rPr lang="ru-RU" dirty="0" smtClean="0"/>
              <a:t/>
            </a:r>
            <a:br>
              <a:rPr lang="ru-RU" dirty="0" smtClean="0"/>
            </a:br>
            <a:endParaRPr lang="ru-RU" dirty="0"/>
          </a:p>
        </p:txBody>
      </p:sp>
    </p:spTree>
    <p:extLst>
      <p:ext uri="{BB962C8B-B14F-4D97-AF65-F5344CB8AC3E}">
        <p14:creationId xmlns="" xmlns:p14="http://schemas.microsoft.com/office/powerpoint/2010/main" val="4537522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http://smi44.ru/upload/medialibrary/6c2/knyazev.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79512" y="980728"/>
            <a:ext cx="2496277" cy="3744416"/>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6" name="Прямоугольник 5"/>
          <p:cNvSpPr/>
          <p:nvPr/>
        </p:nvSpPr>
        <p:spPr>
          <a:xfrm>
            <a:off x="755576" y="188640"/>
            <a:ext cx="7776864" cy="892552"/>
          </a:xfrm>
          <a:prstGeom prst="rect">
            <a:avLst/>
          </a:prstGeom>
        </p:spPr>
        <p:txBody>
          <a:bodyPr wrap="square">
            <a:spAutoFit/>
          </a:bodyPr>
          <a:lstStyle/>
          <a:p>
            <a:pPr algn="ctr" fontAlgn="base"/>
            <a:r>
              <a:rPr lang="ru-RU" sz="3200" b="1" i="1" dirty="0" smtClean="0">
                <a:solidFill>
                  <a:schemeClr val="bg1"/>
                </a:solidFill>
                <a:latin typeface="Consolas" pitchFamily="49" charset="0"/>
                <a:cs typeface="Consolas" pitchFamily="49" charset="0"/>
              </a:rPr>
              <a:t>Князев Вадим Васильевич </a:t>
            </a:r>
          </a:p>
          <a:p>
            <a:pPr algn="ctr" fontAlgn="base"/>
            <a:r>
              <a:rPr lang="ru-RU" b="1" i="1" dirty="0" smtClean="0">
                <a:solidFill>
                  <a:schemeClr val="bg1"/>
                </a:solidFill>
                <a:latin typeface="Consolas" pitchFamily="49" charset="0"/>
                <a:cs typeface="Consolas" pitchFamily="49" charset="0"/>
              </a:rPr>
              <a:t>(16.07.1924–25.01.1945)</a:t>
            </a:r>
            <a:endParaRPr lang="ru-RU" b="1" i="1" dirty="0">
              <a:solidFill>
                <a:schemeClr val="bg1"/>
              </a:solidFill>
              <a:effectLst/>
              <a:latin typeface="Consolas" pitchFamily="49" charset="0"/>
              <a:cs typeface="Consolas" pitchFamily="49" charset="0"/>
            </a:endParaRPr>
          </a:p>
        </p:txBody>
      </p:sp>
      <p:sp>
        <p:nvSpPr>
          <p:cNvPr id="7" name="TextBox 6"/>
          <p:cNvSpPr txBox="1"/>
          <p:nvPr/>
        </p:nvSpPr>
        <p:spPr>
          <a:xfrm>
            <a:off x="2915816" y="1196752"/>
            <a:ext cx="6048672" cy="4093428"/>
          </a:xfrm>
          <a:prstGeom prst="rect">
            <a:avLst/>
          </a:prstGeom>
          <a:noFill/>
        </p:spPr>
        <p:txBody>
          <a:bodyPr wrap="square" rtlCol="0">
            <a:spAutoFit/>
          </a:bodyPr>
          <a:lstStyle/>
          <a:p>
            <a:pPr algn="just"/>
            <a:r>
              <a:rPr lang="ru-RU" sz="2000" b="1" i="1" dirty="0" smtClean="0">
                <a:latin typeface="Consolas" pitchFamily="49" charset="0"/>
                <a:cs typeface="Consolas" pitchFamily="49" charset="0"/>
              </a:rPr>
              <a:t>За образцовое выполнение специального задания и проявленные при этом мужество, доблесть и героизм лейтенант В. В. Князев 24 марта 1945 года был удостоен высокого звания Героя Советского Союза. Но отважный танкист не дожил до этого радостного дня.  26 января 1945 года танк Князева во время атаки на подступах к Кенигсбергу подорвался на минах. Когда немцы были отброшены, товарищи извлекли из танка тело Вадима. За этот бой лейтенант Князев был посмертно награжден орденом Отечественной войны II степени. </a:t>
            </a:r>
          </a:p>
        </p:txBody>
      </p:sp>
    </p:spTree>
    <p:extLst>
      <p:ext uri="{BB962C8B-B14F-4D97-AF65-F5344CB8AC3E}">
        <p14:creationId xmlns="" xmlns:p14="http://schemas.microsoft.com/office/powerpoint/2010/main" val="121779697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588</TotalTime>
  <Words>1007</Words>
  <Application>Microsoft Office PowerPoint</Application>
  <PresentationFormat>Экран (4:3)</PresentationFormat>
  <Paragraphs>88</Paragraphs>
  <Slides>29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Апекс</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vector>
  </TitlesOfParts>
  <Company>DNS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ук</dc:creator>
  <cp:lastModifiedBy>Вячеслав</cp:lastModifiedBy>
  <cp:revision>67</cp:revision>
  <dcterms:created xsi:type="dcterms:W3CDTF">2018-03-03T05:14:48Z</dcterms:created>
  <dcterms:modified xsi:type="dcterms:W3CDTF">2024-03-14T18:05:27Z</dcterms:modified>
</cp:coreProperties>
</file>