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70" r:id="rId6"/>
    <p:sldId id="271" r:id="rId7"/>
    <p:sldId id="272" r:id="rId8"/>
    <p:sldId id="273" r:id="rId9"/>
    <p:sldId id="275" r:id="rId10"/>
    <p:sldId id="274" r:id="rId11"/>
    <p:sldId id="277" r:id="rId12"/>
    <p:sldId id="267" r:id="rId13"/>
    <p:sldId id="260" r:id="rId14"/>
    <p:sldId id="261" r:id="rId15"/>
    <p:sldId id="262" r:id="rId16"/>
    <p:sldId id="281" r:id="rId17"/>
    <p:sldId id="286" r:id="rId18"/>
    <p:sldId id="285" r:id="rId19"/>
    <p:sldId id="288" r:id="rId20"/>
    <p:sldId id="287" r:id="rId21"/>
    <p:sldId id="263" r:id="rId22"/>
    <p:sldId id="289" r:id="rId23"/>
    <p:sldId id="279" r:id="rId24"/>
    <p:sldId id="280" r:id="rId25"/>
    <p:sldId id="264" r:id="rId26"/>
    <p:sldId id="265" r:id="rId27"/>
    <p:sldId id="282" r:id="rId28"/>
    <p:sldId id="284" r:id="rId29"/>
    <p:sldId id="283" r:id="rId30"/>
    <p:sldId id="268" r:id="rId31"/>
    <p:sldId id="290" r:id="rId32"/>
    <p:sldId id="266" r:id="rId33"/>
    <p:sldId id="278" r:id="rId34"/>
    <p:sldId id="25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0735568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1104" y="4365104"/>
            <a:ext cx="2492896" cy="2492896"/>
          </a:xfrm>
          <a:prstGeom prst="rect">
            <a:avLst/>
          </a:prstGeom>
        </p:spPr>
      </p:pic>
      <p:pic>
        <p:nvPicPr>
          <p:cNvPr id="17" name="Рисунок 16" descr="1386812466_46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4725144"/>
            <a:ext cx="2885306" cy="2296704"/>
          </a:xfrm>
          <a:prstGeom prst="rect">
            <a:avLst/>
          </a:prstGeom>
        </p:spPr>
      </p:pic>
      <p:pic>
        <p:nvPicPr>
          <p:cNvPr id="18" name="Рисунок 17" descr="16733927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580112" y="1052736"/>
            <a:ext cx="2174776" cy="2397170"/>
          </a:xfrm>
          <a:prstGeom prst="rect">
            <a:avLst/>
          </a:prstGeom>
        </p:spPr>
      </p:pic>
      <p:pic>
        <p:nvPicPr>
          <p:cNvPr id="19" name="Рисунок 18" descr="16733927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763688" y="1412776"/>
            <a:ext cx="2534816" cy="2794027"/>
          </a:xfrm>
          <a:prstGeom prst="rect">
            <a:avLst/>
          </a:prstGeom>
        </p:spPr>
      </p:pic>
      <p:pic>
        <p:nvPicPr>
          <p:cNvPr id="20" name="Рисунок 19" descr="16733927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788024" y="4581128"/>
            <a:ext cx="1382688" cy="1524082"/>
          </a:xfrm>
          <a:prstGeom prst="rect">
            <a:avLst/>
          </a:prstGeom>
        </p:spPr>
      </p:pic>
      <p:pic>
        <p:nvPicPr>
          <p:cNvPr id="22" name="Рисунок 21" descr="птицы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-171400"/>
            <a:ext cx="2700538" cy="27513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12BE3-C571-44A3-B624-61C7B2D1D895}" type="datetimeFigureOut">
              <a:rPr lang="ru-RU" smtClean="0"/>
              <a:pPr/>
              <a:t>24.01.2025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932E0-BD44-4954-9FD0-5A2DA2CD7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484784"/>
            <a:ext cx="60486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«Зимующие птицы»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60648"/>
            <a:ext cx="74523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  ДЕТСКИЙ САД «СКАЗКА»</a:t>
            </a:r>
          </a:p>
          <a:p>
            <a:pPr algn="ctr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ОКТЯБРЬСКОГО МУНИЦИПАЛЬНОГО ОКРУГА КОСТРОМСКОЙ 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5589240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Надежда  Васильевна</a:t>
            </a:r>
          </a:p>
          <a:p>
            <a:pPr algn="ctr" eaLnBrk="0" hangingPunct="0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</a:p>
        </p:txBody>
      </p:sp>
      <p:pic>
        <p:nvPicPr>
          <p:cNvPr id="7" name="Рисунок 6" descr="ku-resimleri-png-foruyys1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4288" y="188640"/>
            <a:ext cx="2232893" cy="2850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492896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332656"/>
            <a:ext cx="76683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Художественно- эстетическое развитие</a:t>
            </a:r>
            <a:r>
              <a:rPr lang="ru-RU" sz="24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«Снегири на ветке рябины»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«Наши друзья – синички»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Рисование «Зимующие птицы»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Конструирование – оригами «Голуби»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Лепка « Птицы на кормушке»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2636912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Игровая деятельность: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Дидактические игры: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«Угадай по описанию», «Какая  птица лишняя»   «Назови ласково», «Скажи наоборот»</a:t>
            </a:r>
          </a:p>
          <a:p>
            <a:pPr algn="just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Настольная игра «Собери птицу»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Подвижные игры: </a:t>
            </a:r>
          </a:p>
          <a:p>
            <a:pPr algn="just"/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«Перелёт птиц»,  «Воробушки и кот» </a:t>
            </a:r>
          </a:p>
          <a:p>
            <a:pPr algn="just">
              <a:buFontTx/>
              <a:buChar char="-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«Воробушки и автомобиль», 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Совушка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Пальчиковые игры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548680"/>
            <a:ext cx="734481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Деятельность на прогулке: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Наблюдения за прилётом птиц на кормушки.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Трудовая деятельность: подготовка корма для птиц и ежедневное  кормление птиц.</a:t>
            </a:r>
          </a:p>
          <a:p>
            <a:pPr algn="just">
              <a:buFontTx/>
              <a:buChar char="-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Консультация «Как помочь птицам пережить зиму»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Предложить сделать кормушки около дома для птиц.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Задание родителям: помочь детям подобрать корм для птиц.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Фотоконкурс «На моей кормушке»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99792" y="332656"/>
            <a:ext cx="5126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3 - этап - заключительный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1340768"/>
            <a:ext cx="61206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Акция «Покорми птиц зимой»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Фотовыставка:  «На моей кормушке»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 Оформление презентации проекта.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Создание альбома «Зимующие птицы»</a:t>
            </a:r>
          </a:p>
        </p:txBody>
      </p:sp>
      <p:pic>
        <p:nvPicPr>
          <p:cNvPr id="7" name="Picture 4" descr="%25D0%25BF%25D1%2582%25D0%25B8%25D1%2586%25281%2529%2B%25281%25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861048"/>
            <a:ext cx="3816152" cy="276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620688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ПОКОРМИТЕ ПТИЦ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Покормите птиц зимой.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Пусть со всех концов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 вам слетятся, как домой,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Стайки на крыльцо.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Не богаты их корма.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Горсть зерна нужна,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Горсть одна — </a:t>
            </a: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 не страшна 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Будет им зима.</a:t>
            </a:r>
          </a:p>
          <a:p>
            <a:pPr marL="50400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                                 А.Яши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0"/>
            <a:ext cx="5189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Заучивание стихотворения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руппа елочка 2021\старшая группа\фото с телефона\Новая папка (2)\IMG_20230123_115916.jpg"/>
          <p:cNvPicPr>
            <a:picLocks noChangeAspect="1" noChangeArrowheads="1"/>
          </p:cNvPicPr>
          <p:nvPr/>
        </p:nvPicPr>
        <p:blipFill>
          <a:blip r:embed="rId2" cstate="print"/>
          <a:srcRect l="8001" t="23750"/>
          <a:stretch>
            <a:fillRect/>
          </a:stretch>
        </p:blipFill>
        <p:spPr bwMode="auto">
          <a:xfrm>
            <a:off x="3563888" y="4365104"/>
            <a:ext cx="2088232" cy="23076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фото с телефона\Новая папка (2)\IMG_20230123_115946.jpg"/>
          <p:cNvPicPr>
            <a:picLocks noChangeAspect="1" noChangeArrowheads="1"/>
          </p:cNvPicPr>
          <p:nvPr/>
        </p:nvPicPr>
        <p:blipFill>
          <a:blip r:embed="rId3" cstate="print"/>
          <a:srcRect l="15000" t="22700"/>
          <a:stretch>
            <a:fillRect/>
          </a:stretch>
        </p:blipFill>
        <p:spPr bwMode="auto">
          <a:xfrm>
            <a:off x="7040724" y="836712"/>
            <a:ext cx="1900339" cy="23042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группа елочка 2021\старшая группа\фото с телефона\Новая папка (2)\IMG_20230123_120051.jpg"/>
          <p:cNvPicPr>
            <a:picLocks noChangeAspect="1" noChangeArrowheads="1"/>
          </p:cNvPicPr>
          <p:nvPr/>
        </p:nvPicPr>
        <p:blipFill>
          <a:blip r:embed="rId4" cstate="print"/>
          <a:srcRect l="22000" t="20600"/>
          <a:stretch>
            <a:fillRect/>
          </a:stretch>
        </p:blipFill>
        <p:spPr bwMode="auto">
          <a:xfrm>
            <a:off x="6819393" y="3861048"/>
            <a:ext cx="2071502" cy="28115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группа елочка 2021\старшая группа\фото с телефона\Новая папка (2)\IMG_20230123_120249.jpg"/>
          <p:cNvPicPr>
            <a:picLocks noChangeAspect="1" noChangeArrowheads="1"/>
          </p:cNvPicPr>
          <p:nvPr/>
        </p:nvPicPr>
        <p:blipFill>
          <a:blip r:embed="rId5" cstate="print"/>
          <a:srcRect l="13601" t="18500" b="4851"/>
          <a:stretch>
            <a:fillRect/>
          </a:stretch>
        </p:blipFill>
        <p:spPr bwMode="auto">
          <a:xfrm>
            <a:off x="251520" y="1988840"/>
            <a:ext cx="2448272" cy="289596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0"/>
            <a:ext cx="70567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Georgia" pitchFamily="18" charset="0"/>
            </a:endParaRPr>
          </a:p>
          <a:p>
            <a:pPr lvl="0"/>
            <a:r>
              <a:rPr lang="ru-RU" sz="2000" dirty="0">
                <a:latin typeface="Georgia" pitchFamily="18" charset="0"/>
              </a:rPr>
              <a:t> </a:t>
            </a:r>
          </a:p>
          <a:p>
            <a:pPr algn="ctr"/>
            <a:endParaRPr lang="ru-RU" sz="2400" dirty="0"/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88640"/>
            <a:ext cx="71068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«Собери птицу»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руппа елочка 2021\старшая группа\фото с телефона\IMG_20230116_104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908720"/>
            <a:ext cx="2664296" cy="355239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фото с телефона\IMG_20230116_103906.jpg"/>
          <p:cNvPicPr>
            <a:picLocks noChangeAspect="1" noChangeArrowheads="1"/>
          </p:cNvPicPr>
          <p:nvPr/>
        </p:nvPicPr>
        <p:blipFill>
          <a:blip r:embed="rId3" cstate="print"/>
          <a:srcRect t="13561"/>
          <a:stretch>
            <a:fillRect/>
          </a:stretch>
        </p:blipFill>
        <p:spPr bwMode="auto">
          <a:xfrm>
            <a:off x="251520" y="1844824"/>
            <a:ext cx="2664296" cy="307066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группа елочка 2021\старшая группа\фото с телефона\IMG_20230116_103931.jpg"/>
          <p:cNvPicPr>
            <a:picLocks noChangeAspect="1" noChangeArrowheads="1"/>
          </p:cNvPicPr>
          <p:nvPr/>
        </p:nvPicPr>
        <p:blipFill>
          <a:blip r:embed="rId4" cstate="print"/>
          <a:srcRect t="18151" r="6916"/>
          <a:stretch>
            <a:fillRect/>
          </a:stretch>
        </p:blipFill>
        <p:spPr bwMode="auto">
          <a:xfrm>
            <a:off x="6300192" y="1772816"/>
            <a:ext cx="2641043" cy="30963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группа елочка 2021\старшая группа\фото с телефона\IMG_20230116_104113.jpg"/>
          <p:cNvPicPr>
            <a:picLocks noChangeAspect="1" noChangeArrowheads="1"/>
          </p:cNvPicPr>
          <p:nvPr/>
        </p:nvPicPr>
        <p:blipFill>
          <a:blip r:embed="rId5" cstate="print"/>
          <a:srcRect t="23750" b="19550"/>
          <a:stretch>
            <a:fillRect/>
          </a:stretch>
        </p:blipFill>
        <p:spPr bwMode="auto">
          <a:xfrm>
            <a:off x="3275856" y="4653135"/>
            <a:ext cx="2736304" cy="206861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88640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«Назови птицу»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группа елочка 2021\старшая группа\фото с телефона\IMG_20230117_112318.jpg"/>
          <p:cNvPicPr>
            <a:picLocks noChangeAspect="1" noChangeArrowheads="1"/>
          </p:cNvPicPr>
          <p:nvPr/>
        </p:nvPicPr>
        <p:blipFill>
          <a:blip r:embed="rId2" cstate="print"/>
          <a:srcRect t="19550" r="5201" b="13251"/>
          <a:stretch>
            <a:fillRect/>
          </a:stretch>
        </p:blipFill>
        <p:spPr bwMode="auto">
          <a:xfrm>
            <a:off x="2051720" y="908720"/>
            <a:ext cx="2736304" cy="258619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группа елочка 2021\старшая группа\фото с телефона\IMG_20230117_112706.jpg"/>
          <p:cNvPicPr>
            <a:picLocks noChangeAspect="1" noChangeArrowheads="1"/>
          </p:cNvPicPr>
          <p:nvPr/>
        </p:nvPicPr>
        <p:blipFill>
          <a:blip r:embed="rId3" cstate="print"/>
          <a:srcRect t="16400" b="4851"/>
          <a:stretch>
            <a:fillRect/>
          </a:stretch>
        </p:blipFill>
        <p:spPr bwMode="auto">
          <a:xfrm>
            <a:off x="5868144" y="836712"/>
            <a:ext cx="2537460" cy="266429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D:\группа елочка 2021\старшая группа\фото с телефона\IMG_20230117_112735.jpg"/>
          <p:cNvPicPr>
            <a:picLocks noChangeAspect="1" noChangeArrowheads="1"/>
          </p:cNvPicPr>
          <p:nvPr/>
        </p:nvPicPr>
        <p:blipFill>
          <a:blip r:embed="rId4" cstate="print"/>
          <a:srcRect t="15350" b="10101"/>
          <a:stretch>
            <a:fillRect/>
          </a:stretch>
        </p:blipFill>
        <p:spPr bwMode="auto">
          <a:xfrm>
            <a:off x="3563888" y="3789040"/>
            <a:ext cx="2870197" cy="285293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0"/>
            <a:ext cx="6501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«Зимующие птицы»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группа елочка 2021\старшая группа\телефон\IMG_20230222_111243.jpg"/>
          <p:cNvPicPr>
            <a:picLocks noChangeAspect="1" noChangeArrowheads="1"/>
          </p:cNvPicPr>
          <p:nvPr/>
        </p:nvPicPr>
        <p:blipFill>
          <a:blip r:embed="rId2" cstate="print"/>
          <a:srcRect t="16197"/>
          <a:stretch>
            <a:fillRect/>
          </a:stretch>
        </p:blipFill>
        <p:spPr bwMode="auto">
          <a:xfrm>
            <a:off x="323528" y="4286884"/>
            <a:ext cx="3312368" cy="208189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группа елочка 2021\старшая группа\телефон\IMG_20230222_111106.jpg"/>
          <p:cNvPicPr>
            <a:picLocks noChangeAspect="1" noChangeArrowheads="1"/>
          </p:cNvPicPr>
          <p:nvPr/>
        </p:nvPicPr>
        <p:blipFill>
          <a:blip r:embed="rId3" cstate="print"/>
          <a:srcRect l="3538" t="9051" r="6688" b="5901"/>
          <a:stretch>
            <a:fillRect/>
          </a:stretch>
        </p:blipFill>
        <p:spPr bwMode="auto">
          <a:xfrm>
            <a:off x="5940152" y="1124744"/>
            <a:ext cx="3024336" cy="21488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D:\группа елочка 2021\старшая группа\телефон\IMG_20230222_110954.jpg"/>
          <p:cNvPicPr>
            <a:picLocks noChangeAspect="1" noChangeArrowheads="1"/>
          </p:cNvPicPr>
          <p:nvPr/>
        </p:nvPicPr>
        <p:blipFill>
          <a:blip r:embed="rId4" cstate="print"/>
          <a:srcRect l="8263" t="13251" b="4851"/>
          <a:stretch>
            <a:fillRect/>
          </a:stretch>
        </p:blipFill>
        <p:spPr bwMode="auto">
          <a:xfrm>
            <a:off x="179512" y="1124744"/>
            <a:ext cx="3168352" cy="21214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D:\группа елочка 2021\старшая группа\телефон\IMG_20230222_1104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904321" cy="217824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D:\группа елочка 2021\старшая группа\телефон\IMG_20230222_1104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564904"/>
            <a:ext cx="2664296" cy="199822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D:\группа елочка 2021\старшая группа\телефон\IMG_20230222_110836.jpg"/>
          <p:cNvPicPr>
            <a:picLocks noChangeAspect="1" noChangeArrowheads="1"/>
          </p:cNvPicPr>
          <p:nvPr/>
        </p:nvPicPr>
        <p:blipFill>
          <a:blip r:embed="rId7" cstate="print"/>
          <a:srcRect l="62274" t="49488" r="6796" b="12570"/>
          <a:stretch>
            <a:fillRect/>
          </a:stretch>
        </p:blipFill>
        <p:spPr bwMode="auto">
          <a:xfrm>
            <a:off x="3779912" y="692696"/>
            <a:ext cx="1800200" cy="16561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D:\группа елочка 2021\старшая группа\телефон\IMG_20230222_111129.jpg"/>
          <p:cNvPicPr>
            <a:picLocks noChangeAspect="1" noChangeArrowheads="1"/>
          </p:cNvPicPr>
          <p:nvPr/>
        </p:nvPicPr>
        <p:blipFill>
          <a:blip r:embed="rId8" cstate="print"/>
          <a:srcRect t="34250" r="70475" b="31100"/>
          <a:stretch>
            <a:fillRect/>
          </a:stretch>
        </p:blipFill>
        <p:spPr bwMode="auto">
          <a:xfrm>
            <a:off x="3923928" y="5013176"/>
            <a:ext cx="1768749" cy="15567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группа елочка 2021\старшая группа\телефон\IMG_20230222_110818.jpg"/>
          <p:cNvPicPr>
            <a:picLocks noChangeAspect="1" noChangeArrowheads="1"/>
          </p:cNvPicPr>
          <p:nvPr/>
        </p:nvPicPr>
        <p:blipFill>
          <a:blip r:embed="rId2" cstate="print"/>
          <a:srcRect t="9051" r="5113"/>
          <a:stretch>
            <a:fillRect/>
          </a:stretch>
        </p:blipFill>
        <p:spPr bwMode="auto">
          <a:xfrm>
            <a:off x="4788024" y="908720"/>
            <a:ext cx="3806355" cy="27363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группа елочка 2021\старшая группа\телефон\IMG_20230222_110612.jpg"/>
          <p:cNvPicPr>
            <a:picLocks noChangeAspect="1" noChangeArrowheads="1"/>
          </p:cNvPicPr>
          <p:nvPr/>
        </p:nvPicPr>
        <p:blipFill>
          <a:blip r:embed="rId3" cstate="print"/>
          <a:srcRect t="24800"/>
          <a:stretch>
            <a:fillRect/>
          </a:stretch>
        </p:blipFill>
        <p:spPr bwMode="auto">
          <a:xfrm>
            <a:off x="4572000" y="4077072"/>
            <a:ext cx="4320480" cy="243673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D:\группа елочка 2021\старшая группа\телефон\IMG_20230222_110803.jpg"/>
          <p:cNvPicPr>
            <a:picLocks noChangeAspect="1" noChangeArrowheads="1"/>
          </p:cNvPicPr>
          <p:nvPr/>
        </p:nvPicPr>
        <p:blipFill>
          <a:blip r:embed="rId4" cstate="print"/>
          <a:srcRect r="5901" b="10101"/>
          <a:stretch>
            <a:fillRect/>
          </a:stretch>
        </p:blipFill>
        <p:spPr bwMode="auto">
          <a:xfrm>
            <a:off x="467544" y="3933056"/>
            <a:ext cx="3617860" cy="25922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D:\группа елочка 2021\старшая группа\телефон\IMG_20230222_111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08720"/>
            <a:ext cx="3515883" cy="263691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94293" y="0"/>
            <a:ext cx="5520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 «Какая птица лишняя»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группа елочка 2021\старшая группа\телефон\IMG_20230222_104014.jpg"/>
          <p:cNvPicPr>
            <a:picLocks noChangeAspect="1" noChangeArrowheads="1"/>
          </p:cNvPicPr>
          <p:nvPr/>
        </p:nvPicPr>
        <p:blipFill>
          <a:blip r:embed="rId2" cstate="print"/>
          <a:srcRect l="9837" r="3818" b="6732"/>
          <a:stretch>
            <a:fillRect/>
          </a:stretch>
        </p:blipFill>
        <p:spPr bwMode="auto">
          <a:xfrm>
            <a:off x="5508104" y="4293096"/>
            <a:ext cx="2928700" cy="23726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группа елочка 2021\старшая группа\телефон\IMG_20230222_104021.jpg"/>
          <p:cNvPicPr>
            <a:picLocks noChangeAspect="1" noChangeArrowheads="1"/>
          </p:cNvPicPr>
          <p:nvPr/>
        </p:nvPicPr>
        <p:blipFill>
          <a:blip r:embed="rId3" cstate="print"/>
          <a:srcRect l="11466" r="3176" b="11245"/>
          <a:stretch>
            <a:fillRect/>
          </a:stretch>
        </p:blipFill>
        <p:spPr bwMode="auto">
          <a:xfrm>
            <a:off x="683568" y="1484784"/>
            <a:ext cx="3096344" cy="24146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D:\группа елочка 2021\старшая группа\телефон\IMG_20230222_104154.jpg"/>
          <p:cNvPicPr>
            <a:picLocks noChangeAspect="1" noChangeArrowheads="1"/>
          </p:cNvPicPr>
          <p:nvPr/>
        </p:nvPicPr>
        <p:blipFill>
          <a:blip r:embed="rId4" cstate="print"/>
          <a:srcRect l="3538" r="6688" b="10101"/>
          <a:stretch>
            <a:fillRect/>
          </a:stretch>
        </p:blipFill>
        <p:spPr bwMode="auto">
          <a:xfrm>
            <a:off x="5364088" y="1556792"/>
            <a:ext cx="3068046" cy="23042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D:\группа елочка 2021\старшая группа\телефон\IMG_20230222_111915.jpg"/>
          <p:cNvPicPr>
            <a:picLocks noChangeAspect="1" noChangeArrowheads="1"/>
          </p:cNvPicPr>
          <p:nvPr/>
        </p:nvPicPr>
        <p:blipFill>
          <a:blip r:embed="rId5" cstate="print"/>
          <a:srcRect t="13418" b="6071"/>
          <a:stretch>
            <a:fillRect/>
          </a:stretch>
        </p:blipFill>
        <p:spPr bwMode="auto">
          <a:xfrm>
            <a:off x="323528" y="4293096"/>
            <a:ext cx="3890714" cy="234931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2412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 и книг </a:t>
            </a:r>
          </a:p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зимующих птицах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188640"/>
            <a:ext cx="5576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«Птицы на кормушке»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руппа елочка 2021\старшая группа\телефон\IMG_20230309_154238.jpg"/>
          <p:cNvPicPr>
            <a:picLocks noChangeAspect="1" noChangeArrowheads="1"/>
          </p:cNvPicPr>
          <p:nvPr/>
        </p:nvPicPr>
        <p:blipFill>
          <a:blip r:embed="rId2" cstate="print"/>
          <a:srcRect l="2401" t="23750" r="3801" b="31100"/>
          <a:stretch>
            <a:fillRect/>
          </a:stretch>
        </p:blipFill>
        <p:spPr bwMode="auto">
          <a:xfrm>
            <a:off x="3131840" y="1196752"/>
            <a:ext cx="3141558" cy="201622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телефон\IMG_20230309_153145.jpg"/>
          <p:cNvPicPr>
            <a:picLocks noChangeAspect="1" noChangeArrowheads="1"/>
          </p:cNvPicPr>
          <p:nvPr/>
        </p:nvPicPr>
        <p:blipFill>
          <a:blip r:embed="rId3" cstate="print"/>
          <a:srcRect t="11151" r="9401" b="17450"/>
          <a:stretch>
            <a:fillRect/>
          </a:stretch>
        </p:blipFill>
        <p:spPr bwMode="auto">
          <a:xfrm>
            <a:off x="251520" y="2276872"/>
            <a:ext cx="2535578" cy="26642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группа елочка 2021\старшая группа\телефон\IMG_20230309_152502.jpg"/>
          <p:cNvPicPr>
            <a:picLocks noChangeAspect="1" noChangeArrowheads="1"/>
          </p:cNvPicPr>
          <p:nvPr/>
        </p:nvPicPr>
        <p:blipFill>
          <a:blip r:embed="rId4" cstate="print"/>
          <a:srcRect t="17451" r="12201" b="14300"/>
          <a:stretch>
            <a:fillRect/>
          </a:stretch>
        </p:blipFill>
        <p:spPr bwMode="auto">
          <a:xfrm>
            <a:off x="6516216" y="980728"/>
            <a:ext cx="2362198" cy="244827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группа елочка 2021\старшая группа\телефон\IMG_20230309_153201.jpg"/>
          <p:cNvPicPr>
            <a:picLocks noChangeAspect="1" noChangeArrowheads="1"/>
          </p:cNvPicPr>
          <p:nvPr/>
        </p:nvPicPr>
        <p:blipFill>
          <a:blip r:embed="rId5" cstate="print"/>
          <a:srcRect t="5901" r="12201" b="12201"/>
          <a:stretch>
            <a:fillRect/>
          </a:stretch>
        </p:blipFill>
        <p:spPr bwMode="auto">
          <a:xfrm>
            <a:off x="6588224" y="3717032"/>
            <a:ext cx="2329991" cy="28978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D:\группа елочка 2021\старшая группа\телефон\IMG_20230309_154409.jpg"/>
          <p:cNvPicPr>
            <a:picLocks noChangeAspect="1" noChangeArrowheads="1"/>
          </p:cNvPicPr>
          <p:nvPr/>
        </p:nvPicPr>
        <p:blipFill>
          <a:blip r:embed="rId6" cstate="print"/>
          <a:srcRect t="12744" b="3710"/>
          <a:stretch>
            <a:fillRect/>
          </a:stretch>
        </p:blipFill>
        <p:spPr bwMode="auto">
          <a:xfrm>
            <a:off x="2555776" y="3933056"/>
            <a:ext cx="3827917" cy="23985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404664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Групповой, познавательно- исследовательский; творческий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276872"/>
            <a:ext cx="777557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 проекта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краткосрочный, декабрь - февраль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3717032"/>
            <a:ext cx="7561262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дети старшего дошкольного возраста,   воспитатель, родители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88640"/>
            <a:ext cx="5916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 «Зимующие птицы»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руппа елочка 2021\старшая группа\фото1\IMG_20230303_105720.jpg"/>
          <p:cNvPicPr>
            <a:picLocks noChangeAspect="1" noChangeArrowheads="1"/>
          </p:cNvPicPr>
          <p:nvPr/>
        </p:nvPicPr>
        <p:blipFill>
          <a:blip r:embed="rId2" cstate="print"/>
          <a:srcRect b="20984"/>
          <a:stretch>
            <a:fillRect/>
          </a:stretch>
        </p:blipFill>
        <p:spPr bwMode="auto">
          <a:xfrm>
            <a:off x="251520" y="2204864"/>
            <a:ext cx="2304256" cy="24276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фото1\IMG_20230303_110918.jpg"/>
          <p:cNvPicPr>
            <a:picLocks noChangeAspect="1" noChangeArrowheads="1"/>
          </p:cNvPicPr>
          <p:nvPr/>
        </p:nvPicPr>
        <p:blipFill>
          <a:blip r:embed="rId3" cstate="print"/>
          <a:srcRect b="4315"/>
          <a:stretch>
            <a:fillRect/>
          </a:stretch>
        </p:blipFill>
        <p:spPr bwMode="auto">
          <a:xfrm>
            <a:off x="5436096" y="4005064"/>
            <a:ext cx="3469374" cy="24897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группа елочка 2021\старшая группа\фото1\IMG_20230303_105710.jpg"/>
          <p:cNvPicPr>
            <a:picLocks noChangeAspect="1" noChangeArrowheads="1"/>
          </p:cNvPicPr>
          <p:nvPr/>
        </p:nvPicPr>
        <p:blipFill>
          <a:blip r:embed="rId4" cstate="print"/>
          <a:srcRect r="8001" b="27950"/>
          <a:stretch>
            <a:fillRect/>
          </a:stretch>
        </p:blipFill>
        <p:spPr bwMode="auto">
          <a:xfrm>
            <a:off x="6588224" y="1052736"/>
            <a:ext cx="2355726" cy="24598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группа елочка 2021\старшая группа\фото1\IMG_20230303_105117.jpg"/>
          <p:cNvPicPr>
            <a:picLocks noChangeAspect="1" noChangeArrowheads="1"/>
          </p:cNvPicPr>
          <p:nvPr/>
        </p:nvPicPr>
        <p:blipFill>
          <a:blip r:embed="rId5" cstate="print"/>
          <a:srcRect b="3801"/>
          <a:stretch>
            <a:fillRect/>
          </a:stretch>
        </p:blipFill>
        <p:spPr bwMode="auto">
          <a:xfrm>
            <a:off x="2843808" y="3501008"/>
            <a:ext cx="2283718" cy="292922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D:\группа елочка 2021\старшая группа\фото1\IMG_20230303_111130.jpg"/>
          <p:cNvPicPr>
            <a:picLocks noChangeAspect="1" noChangeArrowheads="1"/>
          </p:cNvPicPr>
          <p:nvPr/>
        </p:nvPicPr>
        <p:blipFill>
          <a:blip r:embed="rId6" cstate="print"/>
          <a:srcRect t="6951" b="24800"/>
          <a:stretch>
            <a:fillRect/>
          </a:stretch>
        </p:blipFill>
        <p:spPr bwMode="auto">
          <a:xfrm>
            <a:off x="2771800" y="1124744"/>
            <a:ext cx="3672408" cy="18797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6515" y="188640"/>
            <a:ext cx="7667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«Зимующие птицы»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группа елочка 2021\старшая группа\фото с телефона\IMG_20230117_113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717032"/>
            <a:ext cx="3899925" cy="292494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группа елочка 2021\старшая группа\фото с телефона\IMG_20230117_105528.jpg"/>
          <p:cNvPicPr>
            <a:picLocks noChangeAspect="1" noChangeArrowheads="1"/>
          </p:cNvPicPr>
          <p:nvPr/>
        </p:nvPicPr>
        <p:blipFill>
          <a:blip r:embed="rId3" cstate="print"/>
          <a:srcRect t="20867" r="3253"/>
          <a:stretch>
            <a:fillRect/>
          </a:stretch>
        </p:blipFill>
        <p:spPr bwMode="auto">
          <a:xfrm>
            <a:off x="6600186" y="908720"/>
            <a:ext cx="2310949" cy="252028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группа елочка 2021\старшая группа\фото с телефона\IMG_20230117_105541.jpg"/>
          <p:cNvPicPr>
            <a:picLocks noChangeAspect="1" noChangeArrowheads="1"/>
          </p:cNvPicPr>
          <p:nvPr/>
        </p:nvPicPr>
        <p:blipFill>
          <a:blip r:embed="rId4" cstate="print"/>
          <a:srcRect t="11151" r="3801" b="12200"/>
          <a:stretch>
            <a:fillRect/>
          </a:stretch>
        </p:blipFill>
        <p:spPr bwMode="auto">
          <a:xfrm>
            <a:off x="1115616" y="908720"/>
            <a:ext cx="2376264" cy="252445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D:\группа елочка 2021\старшая группа\фото с телефона\IMG_20230116_105115.jpg"/>
          <p:cNvPicPr>
            <a:picLocks noChangeAspect="1" noChangeArrowheads="1"/>
          </p:cNvPicPr>
          <p:nvPr/>
        </p:nvPicPr>
        <p:blipFill>
          <a:blip r:embed="rId5" cstate="print"/>
          <a:srcRect t="14300"/>
          <a:stretch>
            <a:fillRect/>
          </a:stretch>
        </p:blipFill>
        <p:spPr bwMode="auto">
          <a:xfrm>
            <a:off x="3923928" y="908720"/>
            <a:ext cx="2205626" cy="252028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D:\группа елочка 2021\старшая группа\фото с телефона\IMG_20230117_113145.jpg"/>
          <p:cNvPicPr>
            <a:picLocks noChangeAspect="1" noChangeArrowheads="1"/>
          </p:cNvPicPr>
          <p:nvPr/>
        </p:nvPicPr>
        <p:blipFill>
          <a:blip r:embed="rId6" cstate="print"/>
          <a:srcRect l="2401" t="12201" r="3801" b="25850"/>
          <a:stretch>
            <a:fillRect/>
          </a:stretch>
        </p:blipFill>
        <p:spPr bwMode="auto">
          <a:xfrm>
            <a:off x="5796136" y="3789040"/>
            <a:ext cx="3107329" cy="273630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2" descr="D:\елочка 2024\синичкин день\IMG_20241111_155820.jpg"/>
          <p:cNvPicPr>
            <a:picLocks noChangeAspect="1" noChangeArrowheads="1"/>
          </p:cNvPicPr>
          <p:nvPr/>
        </p:nvPicPr>
        <p:blipFill>
          <a:blip r:embed="rId2" cstate="print"/>
          <a:srcRect l="20511" t="-555" r="30547" b="64786"/>
          <a:stretch>
            <a:fillRect/>
          </a:stretch>
        </p:blipFill>
        <p:spPr bwMode="auto">
          <a:xfrm>
            <a:off x="323528" y="980728"/>
            <a:ext cx="854914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332656"/>
            <a:ext cx="76674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«Зимующие птицы»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0"/>
            <a:ext cx="656404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«Зимующие и перелётные птицы»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группа елочка 2021\старшая группа\фото с телефона\IMG_20230118_113054.jpg"/>
          <p:cNvPicPr>
            <a:picLocks noChangeAspect="1" noChangeArrowheads="1"/>
          </p:cNvPicPr>
          <p:nvPr/>
        </p:nvPicPr>
        <p:blipFill>
          <a:blip r:embed="rId2" cstate="print"/>
          <a:srcRect t="29000" b="16401"/>
          <a:stretch>
            <a:fillRect/>
          </a:stretch>
        </p:blipFill>
        <p:spPr bwMode="auto">
          <a:xfrm>
            <a:off x="3275856" y="1340768"/>
            <a:ext cx="5627077" cy="230425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D:\группа елочка 2021\старшая группа\фото с телефона\IMG_20230118_113852.jpg"/>
          <p:cNvPicPr>
            <a:picLocks noChangeAspect="1" noChangeArrowheads="1"/>
          </p:cNvPicPr>
          <p:nvPr/>
        </p:nvPicPr>
        <p:blipFill>
          <a:blip r:embed="rId3" cstate="print"/>
          <a:srcRect t="15750" b="13901"/>
          <a:stretch>
            <a:fillRect/>
          </a:stretch>
        </p:blipFill>
        <p:spPr bwMode="auto">
          <a:xfrm>
            <a:off x="3563889" y="3933056"/>
            <a:ext cx="5254386" cy="277230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D:\группа елочка 2021\старшая группа\фото с телефона\IMG_20230118_113153.jpg"/>
          <p:cNvPicPr>
            <a:picLocks noChangeAspect="1" noChangeArrowheads="1"/>
          </p:cNvPicPr>
          <p:nvPr/>
        </p:nvPicPr>
        <p:blipFill>
          <a:blip r:embed="rId4" cstate="print"/>
          <a:srcRect t="9051" b="20600"/>
          <a:stretch>
            <a:fillRect/>
          </a:stretch>
        </p:blipFill>
        <p:spPr bwMode="auto">
          <a:xfrm>
            <a:off x="251520" y="1196752"/>
            <a:ext cx="2664296" cy="24990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D:\группа елочка 2021\старшая группа\фото с телефона\IMG_20230118_113421.jpg"/>
          <p:cNvPicPr>
            <a:picLocks noChangeAspect="1" noChangeArrowheads="1"/>
          </p:cNvPicPr>
          <p:nvPr/>
        </p:nvPicPr>
        <p:blipFill>
          <a:blip r:embed="rId5" cstate="print"/>
          <a:srcRect t="8001" b="23750"/>
          <a:stretch>
            <a:fillRect/>
          </a:stretch>
        </p:blipFill>
        <p:spPr bwMode="auto">
          <a:xfrm>
            <a:off x="251520" y="4077072"/>
            <a:ext cx="2736304" cy="249000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606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Оригами «Голуби»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руппа елочка 2021\старшая группа\фото с телефона\Новая папка (2)\IMG_20230120_093834.jpg"/>
          <p:cNvPicPr>
            <a:picLocks noChangeAspect="1" noChangeArrowheads="1"/>
          </p:cNvPicPr>
          <p:nvPr/>
        </p:nvPicPr>
        <p:blipFill>
          <a:blip r:embed="rId2" cstate="print"/>
          <a:srcRect t="26969" r="1564"/>
          <a:stretch>
            <a:fillRect/>
          </a:stretch>
        </p:blipFill>
        <p:spPr bwMode="auto">
          <a:xfrm>
            <a:off x="3635896" y="4005064"/>
            <a:ext cx="4752528" cy="26444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фото с телефона\Новая папка (2)\IMG_20230120_094013.jpg"/>
          <p:cNvPicPr>
            <a:picLocks noChangeAspect="1" noChangeArrowheads="1"/>
          </p:cNvPicPr>
          <p:nvPr/>
        </p:nvPicPr>
        <p:blipFill>
          <a:blip r:embed="rId3" cstate="print"/>
          <a:srcRect l="5182" t="13472" r="9838" b="7765"/>
          <a:stretch>
            <a:fillRect/>
          </a:stretch>
        </p:blipFill>
        <p:spPr bwMode="auto">
          <a:xfrm>
            <a:off x="3203848" y="1268760"/>
            <a:ext cx="2796942" cy="19442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группа елочка 2021\старшая группа\фото с телефона\Новая папка (2)\IMG_20230120_092449.jpg"/>
          <p:cNvPicPr>
            <a:picLocks noChangeAspect="1" noChangeArrowheads="1"/>
          </p:cNvPicPr>
          <p:nvPr/>
        </p:nvPicPr>
        <p:blipFill>
          <a:blip r:embed="rId4" cstate="print"/>
          <a:srcRect t="14300" b="6951"/>
          <a:stretch>
            <a:fillRect/>
          </a:stretch>
        </p:blipFill>
        <p:spPr bwMode="auto">
          <a:xfrm>
            <a:off x="251520" y="2060848"/>
            <a:ext cx="2606040" cy="27363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группа елочка 2021\старшая группа\фото с телефона\Новая папка (2)\IMG_20230120_092439.jpg"/>
          <p:cNvPicPr>
            <a:picLocks noChangeAspect="1" noChangeArrowheads="1"/>
          </p:cNvPicPr>
          <p:nvPr/>
        </p:nvPicPr>
        <p:blipFill>
          <a:blip r:embed="rId5" cstate="print"/>
          <a:srcRect t="9051" r="13601" b="24800"/>
          <a:stretch>
            <a:fillRect/>
          </a:stretch>
        </p:blipFill>
        <p:spPr bwMode="auto">
          <a:xfrm>
            <a:off x="6228184" y="1052736"/>
            <a:ext cx="2609944" cy="26642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0"/>
            <a:ext cx="666406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Беседа «Чем кормить птиц зимой»</a:t>
            </a:r>
          </a:p>
          <a:p>
            <a:pPr algn="ctr"/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Подготовка корма для птиц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группа елочка 2021\старшая группа\фото с телефона\IMG_20230118_102330.jpg"/>
          <p:cNvPicPr>
            <a:picLocks noChangeAspect="1" noChangeArrowheads="1"/>
          </p:cNvPicPr>
          <p:nvPr/>
        </p:nvPicPr>
        <p:blipFill>
          <a:blip r:embed="rId2" cstate="print"/>
          <a:srcRect t="17450"/>
          <a:stretch>
            <a:fillRect/>
          </a:stretch>
        </p:blipFill>
        <p:spPr bwMode="auto">
          <a:xfrm>
            <a:off x="179512" y="2060848"/>
            <a:ext cx="2592288" cy="285322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D:\группа елочка 2021\старшая группа\фото с телефона\IMG_20230118_102445.jpg"/>
          <p:cNvPicPr>
            <a:picLocks noChangeAspect="1" noChangeArrowheads="1"/>
          </p:cNvPicPr>
          <p:nvPr/>
        </p:nvPicPr>
        <p:blipFill>
          <a:blip r:embed="rId3" cstate="print"/>
          <a:srcRect t="18500"/>
          <a:stretch>
            <a:fillRect/>
          </a:stretch>
        </p:blipFill>
        <p:spPr bwMode="auto">
          <a:xfrm>
            <a:off x="6372200" y="1196752"/>
            <a:ext cx="2351237" cy="255499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группа елочка 2021\старшая группа\фото с телефона\IMG_20230118_102940.jpg"/>
          <p:cNvPicPr>
            <a:picLocks noChangeAspect="1" noChangeArrowheads="1"/>
          </p:cNvPicPr>
          <p:nvPr/>
        </p:nvPicPr>
        <p:blipFill>
          <a:blip r:embed="rId4" cstate="print"/>
          <a:srcRect t="20600" b="24800"/>
          <a:stretch>
            <a:fillRect/>
          </a:stretch>
        </p:blipFill>
        <p:spPr bwMode="auto">
          <a:xfrm>
            <a:off x="3131840" y="4005064"/>
            <a:ext cx="3699313" cy="269306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D:\группа елочка 2021\старшая группа\фото с телефона\IMG_20230118_102507.jpg"/>
          <p:cNvPicPr>
            <a:picLocks noChangeAspect="1" noChangeArrowheads="1"/>
          </p:cNvPicPr>
          <p:nvPr/>
        </p:nvPicPr>
        <p:blipFill>
          <a:blip r:embed="rId5" cstate="print"/>
          <a:srcRect t="13251"/>
          <a:stretch>
            <a:fillRect/>
          </a:stretch>
        </p:blipFill>
        <p:spPr bwMode="auto">
          <a:xfrm>
            <a:off x="3419872" y="1196752"/>
            <a:ext cx="2232248" cy="258195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188640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Покормим птиц во время прогулки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группа елочка 2021\старшая группа\фото с телефона\IMG_20230119_110726.jpg"/>
          <p:cNvPicPr>
            <a:picLocks noChangeAspect="1" noChangeArrowheads="1"/>
          </p:cNvPicPr>
          <p:nvPr/>
        </p:nvPicPr>
        <p:blipFill>
          <a:blip r:embed="rId2" cstate="print"/>
          <a:srcRect t="12200" r="12201" b="8001"/>
          <a:stretch>
            <a:fillRect/>
          </a:stretch>
        </p:blipFill>
        <p:spPr bwMode="auto">
          <a:xfrm>
            <a:off x="467544" y="1556792"/>
            <a:ext cx="2736304" cy="33159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D:\группа елочка 2021\старшая группа\фото с телефона\IMG_20230119_110940.jpg"/>
          <p:cNvPicPr>
            <a:picLocks noChangeAspect="1" noChangeArrowheads="1"/>
          </p:cNvPicPr>
          <p:nvPr/>
        </p:nvPicPr>
        <p:blipFill>
          <a:blip r:embed="rId3" cstate="print"/>
          <a:srcRect l="9838" t="8001" r="9051"/>
          <a:stretch>
            <a:fillRect/>
          </a:stretch>
        </p:blipFill>
        <p:spPr bwMode="auto">
          <a:xfrm>
            <a:off x="4716016" y="3501008"/>
            <a:ext cx="3600400" cy="306277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D:\группа елочка 2021\старшая группа\фото с телефона\Новая папка (2)\IMG_20230120_110607.jpg"/>
          <p:cNvPicPr>
            <a:picLocks noChangeAspect="1" noChangeArrowheads="1"/>
          </p:cNvPicPr>
          <p:nvPr/>
        </p:nvPicPr>
        <p:blipFill>
          <a:blip r:embed="rId4" cstate="print"/>
          <a:srcRect l="10801" t="17451" r="15000" b="18500"/>
          <a:stretch>
            <a:fillRect/>
          </a:stretch>
        </p:blipFill>
        <p:spPr bwMode="auto">
          <a:xfrm>
            <a:off x="6876256" y="908720"/>
            <a:ext cx="2064622" cy="23762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D:\группа елочка 2021\старшая группа\фото с телефона\Новая папка (2)\IMG_20230206_113324.jpg"/>
          <p:cNvPicPr>
            <a:picLocks noChangeAspect="1" noChangeArrowheads="1"/>
          </p:cNvPicPr>
          <p:nvPr/>
        </p:nvPicPr>
        <p:blipFill>
          <a:blip r:embed="rId5" cstate="print"/>
          <a:srcRect l="20351" t="13508" r="6724" b="25439"/>
          <a:stretch>
            <a:fillRect/>
          </a:stretch>
        </p:blipFill>
        <p:spPr bwMode="auto">
          <a:xfrm>
            <a:off x="3779912" y="908720"/>
            <a:ext cx="2167740" cy="241980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6832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забудем покормить птиц и дома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руппа елочка 2021\старшая группа\фото с телефона\Новая папка (2)\IMG-20230203-WA0002.jpg"/>
          <p:cNvPicPr>
            <a:picLocks noChangeAspect="1" noChangeArrowheads="1"/>
          </p:cNvPicPr>
          <p:nvPr/>
        </p:nvPicPr>
        <p:blipFill>
          <a:blip r:embed="rId2" cstate="print"/>
          <a:srcRect t="12149" b="9753"/>
          <a:stretch>
            <a:fillRect/>
          </a:stretch>
        </p:blipFill>
        <p:spPr bwMode="auto">
          <a:xfrm>
            <a:off x="6438495" y="3933056"/>
            <a:ext cx="2489448" cy="25922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фото с телефона\Новая папка (2)\IMG-20230203-WA0004.jpg"/>
          <p:cNvPicPr>
            <a:picLocks noChangeAspect="1" noChangeArrowheads="1"/>
          </p:cNvPicPr>
          <p:nvPr/>
        </p:nvPicPr>
        <p:blipFill>
          <a:blip r:embed="rId3" cstate="print"/>
          <a:srcRect t="13829"/>
          <a:stretch>
            <a:fillRect/>
          </a:stretch>
        </p:blipFill>
        <p:spPr bwMode="auto">
          <a:xfrm>
            <a:off x="3419872" y="980728"/>
            <a:ext cx="2632256" cy="30243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D:\группа елочка 2021\старшая группа\фото с телефона\Новая папка (2)\IMG-20230206-WA0004.jpg"/>
          <p:cNvPicPr>
            <a:picLocks noChangeAspect="1" noChangeArrowheads="1"/>
          </p:cNvPicPr>
          <p:nvPr/>
        </p:nvPicPr>
        <p:blipFill>
          <a:blip r:embed="rId4" cstate="print"/>
          <a:srcRect l="29113" t="18570" r="17320" b="11792"/>
          <a:stretch>
            <a:fillRect/>
          </a:stretch>
        </p:blipFill>
        <p:spPr bwMode="auto">
          <a:xfrm>
            <a:off x="6300192" y="1052736"/>
            <a:ext cx="2576286" cy="252028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D:\группа елочка 2021\старшая группа\фото с телефона\Новая папка (2)\IMG-20230206-WA0005.jpg"/>
          <p:cNvPicPr>
            <a:picLocks noChangeAspect="1" noChangeArrowheads="1"/>
          </p:cNvPicPr>
          <p:nvPr/>
        </p:nvPicPr>
        <p:blipFill>
          <a:blip r:embed="rId5" cstate="print"/>
          <a:srcRect l="22344" t="18146" r="24278" b="14219"/>
          <a:stretch>
            <a:fillRect/>
          </a:stretch>
        </p:blipFill>
        <p:spPr bwMode="auto">
          <a:xfrm>
            <a:off x="251520" y="1988839"/>
            <a:ext cx="2736303" cy="26090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:\группа елочка 2021\старшая группа\фото с телефона\Новая папка (2)\IMG-20230207-WA0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221088"/>
            <a:ext cx="3096344" cy="23157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332656"/>
            <a:ext cx="2646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Всё о птицах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группа елочка 2021\старшая группа\консультации\IMG_20230125_125148.jpg"/>
          <p:cNvPicPr>
            <a:picLocks noChangeAspect="1" noChangeArrowheads="1"/>
          </p:cNvPicPr>
          <p:nvPr/>
        </p:nvPicPr>
        <p:blipFill>
          <a:blip r:embed="rId2" cstate="print"/>
          <a:srcRect l="7772" t="11658" r="14505" b="22763"/>
          <a:stretch>
            <a:fillRect/>
          </a:stretch>
        </p:blipFill>
        <p:spPr bwMode="auto">
          <a:xfrm>
            <a:off x="6372200" y="260648"/>
            <a:ext cx="2560284" cy="28803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D:\группа елочка 2021\старшая группа\консультации\IMG_20230125_125303.jpg"/>
          <p:cNvPicPr>
            <a:picLocks noChangeAspect="1" noChangeArrowheads="1"/>
          </p:cNvPicPr>
          <p:nvPr/>
        </p:nvPicPr>
        <p:blipFill>
          <a:blip r:embed="rId3" cstate="print"/>
          <a:srcRect l="13838" t="11103" r="6910" b="1677"/>
          <a:stretch>
            <a:fillRect/>
          </a:stretch>
        </p:blipFill>
        <p:spPr bwMode="auto">
          <a:xfrm rot="5400000">
            <a:off x="128968" y="2039384"/>
            <a:ext cx="3053415" cy="252027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D:\группа елочка 2021\старшая группа\консультации\IMG_20230125_125315.jpg"/>
          <p:cNvPicPr>
            <a:picLocks noChangeAspect="1" noChangeArrowheads="1"/>
          </p:cNvPicPr>
          <p:nvPr/>
        </p:nvPicPr>
        <p:blipFill>
          <a:blip r:embed="rId4" cstate="print"/>
          <a:srcRect l="13746" t="10749" r="5331" b="7915"/>
          <a:stretch>
            <a:fillRect/>
          </a:stretch>
        </p:blipFill>
        <p:spPr bwMode="auto">
          <a:xfrm rot="5400000">
            <a:off x="3008333" y="3552507"/>
            <a:ext cx="3343357" cy="252028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:\группа елочка 2021\старшая группа\телефон\IMG_20230213_094440.jpg"/>
          <p:cNvPicPr>
            <a:picLocks noChangeAspect="1" noChangeArrowheads="1"/>
          </p:cNvPicPr>
          <p:nvPr/>
        </p:nvPicPr>
        <p:blipFill>
          <a:blip r:embed="rId5" cstate="print"/>
          <a:srcRect l="5201" t="6951" r="5201" b="4851"/>
          <a:stretch>
            <a:fillRect/>
          </a:stretch>
        </p:blipFill>
        <p:spPr bwMode="auto">
          <a:xfrm>
            <a:off x="6372200" y="3356992"/>
            <a:ext cx="2489419" cy="32673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группа елочка 2021\старшая группа\телефон\IMG_20230222_104123.jpg"/>
          <p:cNvPicPr>
            <a:picLocks noChangeAspect="1" noChangeArrowheads="1"/>
          </p:cNvPicPr>
          <p:nvPr/>
        </p:nvPicPr>
        <p:blipFill>
          <a:blip r:embed="rId6" cstate="print"/>
          <a:srcRect l="42913" t="58800" r="37400" b="14300"/>
          <a:stretch>
            <a:fillRect/>
          </a:stretch>
        </p:blipFill>
        <p:spPr bwMode="auto">
          <a:xfrm rot="10800000">
            <a:off x="3707904" y="980728"/>
            <a:ext cx="1944216" cy="19924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5379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 «Зимующие птицы»</a:t>
            </a:r>
            <a:endParaRPr lang="ru-RU" sz="3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группа елочка 2021\старшая группа\консультации\IMG_20230125_125207.jpg"/>
          <p:cNvPicPr>
            <a:picLocks noChangeAspect="1" noChangeArrowheads="1"/>
          </p:cNvPicPr>
          <p:nvPr/>
        </p:nvPicPr>
        <p:blipFill>
          <a:blip r:embed="rId2" cstate="print"/>
          <a:srcRect l="10800" t="11151" r="13601" b="23750"/>
          <a:stretch>
            <a:fillRect/>
          </a:stretch>
        </p:blipFill>
        <p:spPr bwMode="auto">
          <a:xfrm>
            <a:off x="3491880" y="908720"/>
            <a:ext cx="2778115" cy="3189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D:\группа елочка 2021\старшая группа\консультации\IMG_20230125_125224.jpg"/>
          <p:cNvPicPr>
            <a:picLocks noChangeAspect="1" noChangeArrowheads="1"/>
          </p:cNvPicPr>
          <p:nvPr/>
        </p:nvPicPr>
        <p:blipFill>
          <a:blip r:embed="rId3" cstate="print"/>
          <a:srcRect t="14300" r="12201" b="25350"/>
          <a:stretch>
            <a:fillRect/>
          </a:stretch>
        </p:blipFill>
        <p:spPr bwMode="auto">
          <a:xfrm>
            <a:off x="6804248" y="836712"/>
            <a:ext cx="2042823" cy="18722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D:\группа елочка 2021\старшая группа\консультации\IMG_20230125_125233.jpg"/>
          <p:cNvPicPr>
            <a:picLocks noChangeAspect="1" noChangeArrowheads="1"/>
          </p:cNvPicPr>
          <p:nvPr/>
        </p:nvPicPr>
        <p:blipFill>
          <a:blip r:embed="rId4" cstate="print"/>
          <a:srcRect l="19123" t="12463" r="15224"/>
          <a:stretch>
            <a:fillRect/>
          </a:stretch>
        </p:blipFill>
        <p:spPr bwMode="auto">
          <a:xfrm rot="5400000">
            <a:off x="251518" y="188641"/>
            <a:ext cx="2880320" cy="28803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D:\группа елочка 2021\старшая группа\консультации\IMG_20230125_125243.jpg"/>
          <p:cNvPicPr>
            <a:picLocks noChangeAspect="1" noChangeArrowheads="1"/>
          </p:cNvPicPr>
          <p:nvPr/>
        </p:nvPicPr>
        <p:blipFill>
          <a:blip r:embed="rId5" cstate="print"/>
          <a:srcRect l="21011" t="3180" r="22092" b="17379"/>
          <a:stretch>
            <a:fillRect/>
          </a:stretch>
        </p:blipFill>
        <p:spPr bwMode="auto">
          <a:xfrm rot="5400000">
            <a:off x="6921512" y="4679888"/>
            <a:ext cx="1918919" cy="200943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D:\группа елочка 2021\старшая группа\консультации\IMG_20230125_125248.jpg"/>
          <p:cNvPicPr>
            <a:picLocks noChangeAspect="1" noChangeArrowheads="1"/>
          </p:cNvPicPr>
          <p:nvPr/>
        </p:nvPicPr>
        <p:blipFill>
          <a:blip r:embed="rId6" cstate="print"/>
          <a:srcRect l="34059" t="14462" b="5691"/>
          <a:stretch>
            <a:fillRect/>
          </a:stretch>
        </p:blipFill>
        <p:spPr bwMode="auto">
          <a:xfrm rot="5400000">
            <a:off x="109523" y="3556436"/>
            <a:ext cx="3092306" cy="280831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D:\группа елочка 2021\старшая группа\консультации\IMG_20230125_125228.jpg"/>
          <p:cNvPicPr>
            <a:picLocks noChangeAspect="1" noChangeArrowheads="1"/>
          </p:cNvPicPr>
          <p:nvPr/>
        </p:nvPicPr>
        <p:blipFill>
          <a:blip r:embed="rId7" cstate="print"/>
          <a:srcRect l="35045" t="13828" r="7286" b="3901"/>
          <a:stretch>
            <a:fillRect/>
          </a:stretch>
        </p:blipFill>
        <p:spPr bwMode="auto">
          <a:xfrm rot="5400000">
            <a:off x="7006564" y="2794636"/>
            <a:ext cx="1666985" cy="178358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0" name="Picture 8" descr="D:\группа елочка 2021\старшая группа\консультации\IMG_20230125_125256.jpg"/>
          <p:cNvPicPr>
            <a:picLocks noChangeAspect="1" noChangeArrowheads="1"/>
          </p:cNvPicPr>
          <p:nvPr/>
        </p:nvPicPr>
        <p:blipFill>
          <a:blip r:embed="rId8" cstate="print"/>
          <a:srcRect l="9741" t="9990" r="13010" b="12761"/>
          <a:stretch>
            <a:fillRect/>
          </a:stretch>
        </p:blipFill>
        <p:spPr bwMode="auto">
          <a:xfrm rot="5400000">
            <a:off x="3023828" y="3581637"/>
            <a:ext cx="3744415" cy="280831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332656"/>
            <a:ext cx="68407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dirty="0">
                <a:latin typeface="Georgia" pitchFamily="18" charset="0"/>
              </a:rPr>
              <a:t>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 Птицы, окружают нас круглый год, принося людям пользу и радость. В холодное время года доступной пищи становится значительно меньше, но потребность в ней возрастает. Иногда естественный корм становится практически недоступным, поэтому многие птицы не могут пережить зиму и погибают. И мы, педагоги, совместно с родителями, должны научить воспитанников видеть это, пополняя представления о зимующих птицах, их повадках и образе жизни, создать условия для общения ребенка с миром природы.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95736" y="260648"/>
            <a:ext cx="5602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</a:p>
        </p:txBody>
      </p:sp>
      <p:pic>
        <p:nvPicPr>
          <p:cNvPr id="2050" name="Picture 2" descr="D:\группа елочка 2021\старшая группа\консультации\IMG_20230125_125117.jpg"/>
          <p:cNvPicPr>
            <a:picLocks noChangeAspect="1" noChangeArrowheads="1"/>
          </p:cNvPicPr>
          <p:nvPr/>
        </p:nvPicPr>
        <p:blipFill>
          <a:blip r:embed="rId2" cstate="print"/>
          <a:srcRect l="3134" t="5940" r="5483" b="4962"/>
          <a:stretch>
            <a:fillRect/>
          </a:stretch>
        </p:blipFill>
        <p:spPr bwMode="auto">
          <a:xfrm>
            <a:off x="6134020" y="1124744"/>
            <a:ext cx="2769538" cy="36004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D:\группа елочка 2021\старшая группа\консультации\IMG_20230125_125138.jpg"/>
          <p:cNvPicPr>
            <a:picLocks noChangeAspect="1" noChangeArrowheads="1"/>
          </p:cNvPicPr>
          <p:nvPr/>
        </p:nvPicPr>
        <p:blipFill>
          <a:blip r:embed="rId3" cstate="print"/>
          <a:srcRect l="6004" t="4503" r="5934" b="3932"/>
          <a:stretch>
            <a:fillRect/>
          </a:stretch>
        </p:blipFill>
        <p:spPr bwMode="auto">
          <a:xfrm>
            <a:off x="395536" y="1772816"/>
            <a:ext cx="2232248" cy="30947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D:\группа елочка 2021\старшая группа\консультации\IMG_20230125_125059.jpg"/>
          <p:cNvPicPr>
            <a:picLocks noChangeAspect="1" noChangeArrowheads="1"/>
          </p:cNvPicPr>
          <p:nvPr/>
        </p:nvPicPr>
        <p:blipFill>
          <a:blip r:embed="rId4" cstate="print"/>
          <a:srcRect l="17034" t="23954" r="8442" b="24944"/>
          <a:stretch>
            <a:fillRect/>
          </a:stretch>
        </p:blipFill>
        <p:spPr bwMode="auto">
          <a:xfrm>
            <a:off x="3059832" y="908720"/>
            <a:ext cx="2736304" cy="25017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группа елочка 2021\старшая группа\консультации\IMG_20230125_125126.jpg"/>
          <p:cNvPicPr>
            <a:picLocks noChangeAspect="1" noChangeArrowheads="1"/>
          </p:cNvPicPr>
          <p:nvPr/>
        </p:nvPicPr>
        <p:blipFill>
          <a:blip r:embed="rId5" cstate="print"/>
          <a:srcRect t="4031" r="8638"/>
          <a:stretch>
            <a:fillRect/>
          </a:stretch>
        </p:blipFill>
        <p:spPr bwMode="auto">
          <a:xfrm>
            <a:off x="3059832" y="2708920"/>
            <a:ext cx="2839130" cy="397642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IMG_20250121_163721 (1).jpg"/>
          <p:cNvPicPr>
            <a:picLocks noChangeAspect="1" noChangeArrowheads="1"/>
          </p:cNvPicPr>
          <p:nvPr/>
        </p:nvPicPr>
        <p:blipFill>
          <a:blip r:embed="rId2" cstate="print"/>
          <a:srcRect t="4547" r="6282"/>
          <a:stretch>
            <a:fillRect/>
          </a:stretch>
        </p:blipFill>
        <p:spPr bwMode="auto">
          <a:xfrm rot="5400000">
            <a:off x="1511159" y="945225"/>
            <a:ext cx="6408712" cy="489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1196752"/>
            <a:ext cx="73448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результате проекта: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дети имеют представление о зимующих птицах нашей местности; научились различать их по внешнему виду; образу жизни, появилось желание наблюдать за ними.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Дети узнали об условиях жизни птиц в зимнее время,</a:t>
            </a:r>
            <a:r>
              <a:rPr lang="ru-RU" sz="2000" dirty="0"/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 значении подкормки для зимующих птиц.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Научились сопереживать, появилось желание помогать птицам;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Повысился уровень любознательности, творческих способностей, познавательной активности.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5157192"/>
            <a:ext cx="6480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дальнейшем будем продолжать знакомство детей и с перелётными птицами, проводить наблюдения и желание ухаживать за ними.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332656"/>
            <a:ext cx="7304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проектной деятельности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836712"/>
            <a:ext cx="741682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Соломенникова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О.А. «Ознакомление с природой в детском саду», старшая группа ФГОС Москва,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Мозайка-Синтез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2014 год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Кравченко И.В. Долгова Т.Л.  Прогулки в детском саду старшая и подготовительная группы, М, ТЦ Сфера, 2016.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Николаева С.Н. Методика экологического воспитания в детском саду.  – М.: Просвещение, 2000.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Нуждина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Т.Д. Энциклопедия для малышей чудо – всюду мир животных и растений. – Ярославль: «Академия развития», 1998.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Федотова А.М. Познаем окружающий мир, играя: сюжетно-дидактические игры для дошкольников. – М.:ТЦ Сфера, 2015.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Воронкевич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О.А. «Добро пожаловать в экологию» 3 – 7 лет Конспекты для проведения непрерывной образовательной деятельности с дошкольниками 2. – СПб.: ООО «ИЗДАТЕЛЬСТВО «ДЕТСТВО – ПРЕСС», 2021. – 368с</a:t>
            </a:r>
            <a:r>
              <a:rPr lang="ru-RU" sz="2000" b="1" dirty="0"/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88640"/>
            <a:ext cx="4044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литературы: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98072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700808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>
              <a:defRPr/>
            </a:pPr>
            <a:r>
              <a:rPr lang="ru-RU" sz="6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</a:t>
            </a:r>
          </a:p>
          <a:p>
            <a:pPr algn="ctr">
              <a:defRPr/>
            </a:pPr>
            <a:r>
              <a:rPr lang="ru-RU" sz="6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Внимание!</a:t>
            </a:r>
          </a:p>
        </p:txBody>
      </p:sp>
      <p:pic>
        <p:nvPicPr>
          <p:cNvPr id="5" name="Рисунок 4" descr="ku-resimleri-png-foruyys1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1107" y="0"/>
            <a:ext cx="2232893" cy="28501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75856" y="764704"/>
            <a:ext cx="2874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844824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Формирование экологических представлений и знаний воспитанников о зимующих птицах в нашей местности, с их видами и особенностями, воспитание заботы о птицах, желание помогать им в холодное зимнее время</a:t>
            </a:r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1664" y="404664"/>
            <a:ext cx="1607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75656" y="919754"/>
            <a:ext cx="741682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1697038" algn="l"/>
                <a:tab pos="2101850" algn="l"/>
                <a:tab pos="3009900" algn="l"/>
                <a:tab pos="4641850" algn="l"/>
              </a:tabLst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Вызывать интерес к окружающему миру.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697038" algn="l"/>
                <a:tab pos="2101850" algn="l"/>
                <a:tab pos="3009900" algn="l"/>
                <a:tab pos="464185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Совершенствовать знание детей о птицах, которые зимуют в нашей местности;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 приспособленности их к среде обитания.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1697038" algn="l"/>
                <a:tab pos="2101850" algn="l"/>
                <a:tab pos="3009900" algn="l"/>
                <a:tab pos="4641850" algn="l"/>
              </a:tabLst>
            </a:pP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представление о повадках птиц и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умение различать их по внешнему виду;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1697038" algn="l"/>
                <a:tab pos="2101850" algn="l"/>
                <a:tab pos="3009900" algn="l"/>
                <a:tab pos="4641850" algn="l"/>
              </a:tabLst>
            </a:pP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</a:t>
            </a: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желание ухаживать за птицами в зимний период.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97038" algn="l"/>
                <a:tab pos="2101850" algn="l"/>
                <a:tab pos="3009900" algn="l"/>
                <a:tab pos="4641850" algn="l"/>
              </a:tabLst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3222" y="332656"/>
            <a:ext cx="6564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124744"/>
            <a:ext cx="73448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Дети имеют обобщенные представления о зимующих птицах: знают  их внешний вид, образ жизни, о способностях птиц приспосабливаться  к жизни в зимнее время года.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Ребёнок умеет анализировать, устанавливать причинно-следственные связи.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У ребёнка  сформировано желание заботиться о птицах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0"/>
            <a:ext cx="5441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473" y="476672"/>
            <a:ext cx="5394747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этап - подготовительный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980728"/>
            <a:ext cx="7416824" cy="62170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/>
            <a:endParaRPr lang="ru-RU" b="1" dirty="0">
              <a:latin typeface="Comic Sans MS" pitchFamily="66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Определение уровня знаний  у детей о зимующих птицах;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Определение целей и задач проекта;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Подбор методической и художественной литературы;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Разработка плана работы с детьми по формированию экологических знаний и представлений о зимующих птицах;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Подбор из интернета фотографий, иллюстраций, стихотворений, рассказов, загадок о зимующих птицах; дидактических игр;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Организация развивающей среды по уходу за птицами.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Беседы с родителями о необходимости их участии в проекте.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0"/>
            <a:ext cx="6411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i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этап - основной (практический)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692696"/>
            <a:ext cx="684076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defRPr/>
            </a:pPr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НООД «Пернатые друзья»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НООД«Покормим птиц зимой»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Просмотр презентации «Зимующие птицы»</a:t>
            </a:r>
          </a:p>
          <a:p>
            <a:pPr marL="342900" indent="-342900" algn="just"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defRPr/>
            </a:pPr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Беседы: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«Птицы зимой – какие они?»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«Чем мы можем помочь птицам зимой»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«Что нужнее птице, тепло или пища? «Меню птиц»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«Для чего кормушке крыша?»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«Как живут наши пернатые друзья зимой» </a:t>
            </a:r>
          </a:p>
          <a:p>
            <a:pPr algn="just">
              <a:buFontTx/>
              <a:buChar char="-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  <a:p>
            <a:br>
              <a:rPr lang="ru-RU" sz="2000" dirty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defRPr/>
            </a:pPr>
            <a:endParaRPr lang="ru-RU" b="1" dirty="0">
              <a:latin typeface="Comic Sans MS" pitchFamily="66" charset="0"/>
              <a:cs typeface="Times New Roman" panose="02020603050405020304" pitchFamily="18" charset="0"/>
            </a:endParaRPr>
          </a:p>
          <a:p>
            <a:pPr marL="342900" indent="-342900" algn="just">
              <a:defRPr/>
            </a:pPr>
            <a:r>
              <a:rPr lang="ru-RU" b="1" u="sng" dirty="0">
                <a:latin typeface="Comic Sans MS" pitchFamily="66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548680"/>
            <a:ext cx="73265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Речевое развитие:</a:t>
            </a:r>
          </a:p>
          <a:p>
            <a:pPr algn="ctr"/>
            <a:endParaRPr lang="ru-RU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Рассматривание иллюстраций о птицах; составление описательного рассказов о птицах.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Заучивание стихотворения  А. Яшина «Покормите птиц зимой»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«Чтение рассказов В. Бианки «Синичкин календарь», С. Маршак «Где обедал воробей», Л.Воронкова «Птичьи кормушки», М.Горький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Воробьишко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Отгадывание загадок о птицах»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Викторина «Птичья почемучка»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55590B4D5E949459A146CDE48B5CC2E" ma:contentTypeVersion="0" ma:contentTypeDescription="Создание документа." ma:contentTypeScope="" ma:versionID="6ed44e2c2291ac397b2faeb42f4dc13f">
  <xsd:schema xmlns:xsd="http://www.w3.org/2001/XMLSchema" xmlns:xs="http://www.w3.org/2001/XMLSchema" xmlns:p="http://schemas.microsoft.com/office/2006/metadata/properties" xmlns:ns2="f3147fe7-8176-408f-93bd-a8e2f3df8503" targetNamespace="http://schemas.microsoft.com/office/2006/metadata/properties" ma:root="true" ma:fieldsID="cc39972692533422d5f8f22526dced21" ns2:_="">
    <xsd:import namespace="f3147fe7-8176-408f-93bd-a8e2f3df850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7fe7-8176-408f-93bd-a8e2f3df850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3147fe7-8176-408f-93bd-a8e2f3df8503">64X2PM5VDV2E-154-1351</_dlc_DocId>
    <_dlc_DocIdUrl xmlns="f3147fe7-8176-408f-93bd-a8e2f3df8503">
      <Url>https://www.eduportal44.ru/Okt/_layouts/15/DocIdRedir.aspx?ID=64X2PM5VDV2E-154-1351</Url>
      <Description>64X2PM5VDV2E-154-1351</Description>
    </_dlc_DocIdUrl>
  </documentManagement>
</p:properties>
</file>

<file path=customXml/itemProps1.xml><?xml version="1.0" encoding="utf-8"?>
<ds:datastoreItem xmlns:ds="http://schemas.openxmlformats.org/officeDocument/2006/customXml" ds:itemID="{367A73C5-55B5-4073-8790-0CC569379A88}"/>
</file>

<file path=customXml/itemProps2.xml><?xml version="1.0" encoding="utf-8"?>
<ds:datastoreItem xmlns:ds="http://schemas.openxmlformats.org/officeDocument/2006/customXml" ds:itemID="{4C389F1B-3E0E-4D6D-AEAB-88FD4FCF2BA0}"/>
</file>

<file path=customXml/itemProps3.xml><?xml version="1.0" encoding="utf-8"?>
<ds:datastoreItem xmlns:ds="http://schemas.openxmlformats.org/officeDocument/2006/customXml" ds:itemID="{E3D60535-04AC-4E2B-BB5B-9793C1F44B22}"/>
</file>

<file path=customXml/itemProps4.xml><?xml version="1.0" encoding="utf-8"?>
<ds:datastoreItem xmlns:ds="http://schemas.openxmlformats.org/officeDocument/2006/customXml" ds:itemID="{6865386C-A218-4C7B-B559-618D6BAB5633}"/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1139</Words>
  <Application>Microsoft Office PowerPoint</Application>
  <PresentationFormat>Экран (4:3)</PresentationFormat>
  <Paragraphs>143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Comic Sans MS</vt:lpstr>
      <vt:lpstr>Georgia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DEN&amp;LUSI</dc:creator>
  <cp:lastModifiedBy>Сказка</cp:lastModifiedBy>
  <cp:revision>83</cp:revision>
  <dcterms:created xsi:type="dcterms:W3CDTF">2018-01-14T07:26:06Z</dcterms:created>
  <dcterms:modified xsi:type="dcterms:W3CDTF">2025-01-24T08:12:07Z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613479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  <property fmtid="{D5CDD505-2E9C-101B-9397-08002B2CF9AE}" pid="5" name="ContentTypeId">
    <vt:lpwstr>0x010100D55590B4D5E949459A146CDE48B5CC2E</vt:lpwstr>
  </property>
  <property fmtid="{D5CDD505-2E9C-101B-9397-08002B2CF9AE}" pid="6" name="_dlc_DocIdItemGuid">
    <vt:lpwstr>fbdd4d3c-a77a-45e1-86e4-8baa7b0ac01c</vt:lpwstr>
  </property>
</Properties>
</file>