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3B47FC-A9EE-4856-A0B6-9291D9198911}" type="datetimeFigureOut">
              <a:rPr lang="ru-RU" smtClean="0"/>
              <a:t>05.11.2022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FA2121-5DEE-4A5F-AFB4-9D542202BCF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A2121-5DEE-4A5F-AFB4-9D542202BCF5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55576" y="908720"/>
            <a:ext cx="756084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 dirty="0" smtClean="0">
                <a:solidFill>
                  <a:srgbClr val="C00000"/>
                </a:solidFill>
                <a:latin typeface="Comic Sans MS" pitchFamily="66" charset="0"/>
              </a:rPr>
              <a:t>Задание 1</a:t>
            </a:r>
          </a:p>
          <a:p>
            <a:pPr>
              <a:spcBef>
                <a:spcPct val="50000"/>
              </a:spcBef>
            </a:pPr>
            <a:r>
              <a:rPr lang="ru-RU" sz="2800" b="1" dirty="0" smtClean="0">
                <a:solidFill>
                  <a:srgbClr val="C00000"/>
                </a:solidFill>
                <a:latin typeface="Comic Sans MS" pitchFamily="66" charset="0"/>
              </a:rPr>
              <a:t>Средства связи предложений в тексте</a:t>
            </a:r>
            <a:endParaRPr lang="ru-RU" sz="2800" b="1" i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3068960"/>
            <a:ext cx="77048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latin typeface="Comic Sans MS" pitchFamily="66" charset="0"/>
              </a:rPr>
              <a:t>Самостоятельно </a:t>
            </a:r>
            <a:r>
              <a:rPr lang="ru-RU" sz="2800" b="1" i="1" dirty="0" smtClean="0">
                <a:latin typeface="Comic Sans MS" pitchFamily="66" charset="0"/>
              </a:rPr>
              <a:t>подберите… </a:t>
            </a:r>
          </a:p>
          <a:p>
            <a:r>
              <a:rPr lang="ru-RU" sz="2800" b="1" i="1" dirty="0" smtClean="0">
                <a:latin typeface="Comic Sans MS" pitchFamily="66" charset="0"/>
              </a:rPr>
              <a:t>Запишите </a:t>
            </a:r>
            <a:r>
              <a:rPr lang="ru-RU" sz="2800" b="1" i="1" dirty="0" smtClean="0">
                <a:latin typeface="Comic Sans MS" pitchFamily="66" charset="0"/>
              </a:rPr>
              <a:t>этот </a:t>
            </a:r>
            <a:r>
              <a:rPr lang="ru-RU" sz="2800" b="1" i="1" dirty="0" smtClean="0">
                <a:latin typeface="Comic Sans MS" pitchFamily="66" charset="0"/>
              </a:rPr>
              <a:t>союз</a:t>
            </a:r>
            <a:r>
              <a:rPr lang="ru-RU" sz="2800" b="1" i="1" dirty="0" smtClean="0">
                <a:latin typeface="Comic Sans MS" pitchFamily="66" charset="0"/>
              </a:rPr>
              <a:t/>
            </a:r>
            <a:br>
              <a:rPr lang="ru-RU" sz="2800" b="1" i="1" dirty="0" smtClean="0">
                <a:latin typeface="Comic Sans MS" pitchFamily="66" charset="0"/>
              </a:rPr>
            </a:br>
            <a:endParaRPr lang="ru-RU" sz="2800" b="1" i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268760"/>
            <a:ext cx="83529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i="1" dirty="0" smtClean="0">
                <a:latin typeface="Comic Sans MS" pitchFamily="66" charset="0"/>
              </a:rPr>
              <a:t>Наречие - неизменяемая самостоятельная часть речи, которая обозначает признак действия, признака и предмета, отвечает на вопросы где, как, куда, откуда, зачем, почему и т.д. </a:t>
            </a:r>
          </a:p>
          <a:p>
            <a:endParaRPr lang="ru-RU" dirty="0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676400" y="457200"/>
            <a:ext cx="56388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i="1" dirty="0">
                <a:latin typeface="Consolas" pitchFamily="49" charset="0"/>
                <a:cs typeface="Consolas" pitchFamily="49" charset="0"/>
              </a:rPr>
              <a:t>Запомнить!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2132856"/>
          <a:ext cx="8208912" cy="4030504"/>
        </p:xfrm>
        <a:graphic>
          <a:graphicData uri="http://schemas.openxmlformats.org/drawingml/2006/table">
            <a:tbl>
              <a:tblPr/>
              <a:tblGrid>
                <a:gridCol w="3275437"/>
                <a:gridCol w="4933475"/>
              </a:tblGrid>
              <a:tr h="2775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Comic Sans MS" pitchFamily="66" charset="0"/>
                          <a:ea typeface="Calibri"/>
                          <a:cs typeface="Times New Roman"/>
                        </a:rPr>
                        <a:t>Разряды наречий</a:t>
                      </a:r>
                    </a:p>
                  </a:txBody>
                  <a:tcPr marL="8798" marR="8798" marT="8798" marB="87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Comic Sans MS" pitchFamily="66" charset="0"/>
                          <a:ea typeface="Calibri"/>
                          <a:cs typeface="Times New Roman"/>
                        </a:rPr>
                        <a:t>Примеры</a:t>
                      </a:r>
                    </a:p>
                  </a:txBody>
                  <a:tcPr marL="8798" marR="8798" marT="8798" marB="87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754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sng" dirty="0">
                          <a:latin typeface="Comic Sans MS" pitchFamily="66" charset="0"/>
                          <a:ea typeface="Calibri"/>
                          <a:cs typeface="Times New Roman"/>
                        </a:rPr>
                        <a:t>По функции:</a:t>
                      </a:r>
                    </a:p>
                  </a:txBody>
                  <a:tcPr marL="8798" marR="8798" marT="8798" marB="87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20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mic Sans MS" pitchFamily="66" charset="0"/>
                          <a:ea typeface="Calibri"/>
                          <a:cs typeface="Times New Roman"/>
                        </a:rPr>
                        <a:t>Знаменательные</a:t>
                      </a:r>
                    </a:p>
                  </a:txBody>
                  <a:tcPr marL="8798" marR="8798" marT="8798" marB="87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mic Sans MS" pitchFamily="66" charset="0"/>
                          <a:ea typeface="Calibri"/>
                          <a:cs typeface="Times New Roman"/>
                        </a:rPr>
                        <a:t>называют признаки действий или других признаков (громко, далеко, по-летнему)</a:t>
                      </a:r>
                    </a:p>
                  </a:txBody>
                  <a:tcPr marL="8798" marR="8798" marT="8798" marB="87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75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mic Sans MS" pitchFamily="66" charset="0"/>
                          <a:ea typeface="Calibri"/>
                          <a:cs typeface="Times New Roman"/>
                        </a:rPr>
                        <a:t>Местоименные </a:t>
                      </a:r>
                    </a:p>
                  </a:txBody>
                  <a:tcPr marL="8798" marR="8798" marT="8798" marB="87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mic Sans MS" pitchFamily="66" charset="0"/>
                          <a:ea typeface="Calibri"/>
                          <a:cs typeface="Times New Roman"/>
                        </a:rPr>
                        <a:t>там, так, тогда</a:t>
                      </a:r>
                    </a:p>
                  </a:txBody>
                  <a:tcPr marL="8798" marR="8798" marT="8798" marB="87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754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sng" dirty="0">
                          <a:latin typeface="Comic Sans MS" pitchFamily="66" charset="0"/>
                          <a:ea typeface="Calibri"/>
                          <a:cs typeface="Times New Roman"/>
                        </a:rPr>
                        <a:t>По значению:</a:t>
                      </a:r>
                    </a:p>
                  </a:txBody>
                  <a:tcPr marL="8798" marR="8798" marT="8798" marB="87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75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mic Sans MS" pitchFamily="66" charset="0"/>
                          <a:ea typeface="Calibri"/>
                          <a:cs typeface="Times New Roman"/>
                        </a:rPr>
                        <a:t>образа действия (как, каким образом?)</a:t>
                      </a:r>
                    </a:p>
                  </a:txBody>
                  <a:tcPr marL="8798" marR="8798" marT="8798" marB="87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mic Sans MS" pitchFamily="66" charset="0"/>
                          <a:ea typeface="Calibri"/>
                          <a:cs typeface="Times New Roman"/>
                        </a:rPr>
                        <a:t>так, по-летнему, по-товарищески, весело, громко, вдвоем</a:t>
                      </a:r>
                    </a:p>
                  </a:txBody>
                  <a:tcPr marL="8798" marR="8798" marT="8798" marB="87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20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mic Sans MS" pitchFamily="66" charset="0"/>
                          <a:ea typeface="Calibri"/>
                          <a:cs typeface="Times New Roman"/>
                        </a:rPr>
                        <a:t>меры и степени (сколько, в какой степени?)</a:t>
                      </a:r>
                    </a:p>
                  </a:txBody>
                  <a:tcPr marL="8798" marR="8798" marT="8798" marB="87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mic Sans MS" pitchFamily="66" charset="0"/>
                          <a:ea typeface="Calibri"/>
                          <a:cs typeface="Times New Roman"/>
                        </a:rPr>
                        <a:t>очень, чересчур, втрое, вдоволь, чуть-чуть, немного</a:t>
                      </a:r>
                    </a:p>
                  </a:txBody>
                  <a:tcPr marL="8798" marR="8798" marT="8798" marB="87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75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mic Sans MS" pitchFamily="66" charset="0"/>
                          <a:ea typeface="Calibri"/>
                          <a:cs typeface="Times New Roman"/>
                        </a:rPr>
                        <a:t>места (где, куда, откуда?)</a:t>
                      </a:r>
                    </a:p>
                  </a:txBody>
                  <a:tcPr marL="8798" marR="8798" marT="8798" marB="87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mic Sans MS" pitchFamily="66" charset="0"/>
                          <a:ea typeface="Calibri"/>
                          <a:cs typeface="Times New Roman"/>
                        </a:rPr>
                        <a:t>вперед, издали, справа, вдалеке, здесь, куда-то</a:t>
                      </a:r>
                    </a:p>
                  </a:txBody>
                  <a:tcPr marL="8798" marR="8798" marT="8798" marB="87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20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mic Sans MS" pitchFamily="66" charset="0"/>
                          <a:ea typeface="Calibri"/>
                          <a:cs typeface="Times New Roman"/>
                        </a:rPr>
                        <a:t>времени (когда, как долго, с каких пор, до каких пор)</a:t>
                      </a:r>
                    </a:p>
                  </a:txBody>
                  <a:tcPr marL="8798" marR="8798" marT="8798" marB="87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mic Sans MS" pitchFamily="66" charset="0"/>
                          <a:ea typeface="Calibri"/>
                          <a:cs typeface="Times New Roman"/>
                        </a:rPr>
                        <a:t>сегодня, ночью, давно, сейчас, послезавтра, всегда, тогда</a:t>
                      </a:r>
                    </a:p>
                  </a:txBody>
                  <a:tcPr marL="8798" marR="8798" marT="8798" marB="87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75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mic Sans MS" pitchFamily="66" charset="0"/>
                          <a:ea typeface="Calibri"/>
                          <a:cs typeface="Times New Roman"/>
                        </a:rPr>
                        <a:t>причины (почему?)</a:t>
                      </a:r>
                    </a:p>
                  </a:txBody>
                  <a:tcPr marL="8798" marR="8798" marT="8798" marB="87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mic Sans MS" pitchFamily="66" charset="0"/>
                          <a:ea typeface="Calibri"/>
                          <a:cs typeface="Times New Roman"/>
                        </a:rPr>
                        <a:t>потому, сгоряча, поневоле</a:t>
                      </a:r>
                    </a:p>
                  </a:txBody>
                  <a:tcPr marL="8798" marR="8798" marT="8798" marB="87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75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mic Sans MS" pitchFamily="66" charset="0"/>
                          <a:ea typeface="Calibri"/>
                          <a:cs typeface="Times New Roman"/>
                        </a:rPr>
                        <a:t>цели (зачем, с какой целью)</a:t>
                      </a:r>
                    </a:p>
                  </a:txBody>
                  <a:tcPr marL="8798" marR="8798" marT="8798" marB="87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mic Sans MS" pitchFamily="66" charset="0"/>
                          <a:ea typeface="Calibri"/>
                          <a:cs typeface="Times New Roman"/>
                        </a:rPr>
                        <a:t>назло, нарочно, затем, назло, наперекор, специально</a:t>
                      </a:r>
                    </a:p>
                  </a:txBody>
                  <a:tcPr marL="8798" marR="8798" marT="8798" marB="87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332656"/>
            <a:ext cx="813690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latin typeface="Comic Sans MS" pitchFamily="66" charset="0"/>
              </a:rPr>
              <a:t>Вводные слова и словосочетания. Группы вводных слов </a:t>
            </a:r>
          </a:p>
          <a:p>
            <a:r>
              <a:rPr lang="ru-RU" sz="1400" b="1" i="1" dirty="0" smtClean="0">
                <a:latin typeface="Comic Sans MS" pitchFamily="66" charset="0"/>
              </a:rPr>
              <a:t>Обособляются </a:t>
            </a:r>
            <a:r>
              <a:rPr lang="ru-RU" sz="1400" b="1" i="1" dirty="0" smtClean="0">
                <a:latin typeface="Comic Sans MS" pitchFamily="66" charset="0"/>
              </a:rPr>
              <a:t>запятыми </a:t>
            </a:r>
          </a:p>
          <a:p>
            <a:r>
              <a:rPr lang="ru-RU" sz="1400" b="1" i="1" dirty="0" smtClean="0">
                <a:latin typeface="Comic Sans MS" pitchFamily="66" charset="0"/>
              </a:rPr>
              <a:t>не являются членами предложения </a:t>
            </a:r>
          </a:p>
          <a:p>
            <a:r>
              <a:rPr lang="ru-RU" sz="1400" b="1" i="1" dirty="0" smtClean="0">
                <a:latin typeface="Comic Sans MS" pitchFamily="66" charset="0"/>
              </a:rPr>
              <a:t>к ним нельзя задать </a:t>
            </a:r>
            <a:r>
              <a:rPr lang="ru-RU" sz="1600" b="1" i="1" dirty="0" smtClean="0">
                <a:latin typeface="Comic Sans MS" pitchFamily="66" charset="0"/>
              </a:rPr>
              <a:t>вопрос</a:t>
            </a:r>
            <a:r>
              <a:rPr lang="ru-RU" sz="1400" b="1" i="1" dirty="0" smtClean="0">
                <a:latin typeface="Comic Sans MS" pitchFamily="66" charset="0"/>
              </a:rPr>
              <a:t> 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1340768"/>
          <a:ext cx="8064896" cy="5402288"/>
        </p:xfrm>
        <a:graphic>
          <a:graphicData uri="http://schemas.openxmlformats.org/drawingml/2006/table">
            <a:tbl>
              <a:tblPr/>
              <a:tblGrid>
                <a:gridCol w="3239822"/>
                <a:gridCol w="4825074"/>
              </a:tblGrid>
              <a:tr h="2256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latin typeface="Comic Sans MS" pitchFamily="66" charset="0"/>
                          <a:ea typeface="Calibri"/>
                          <a:cs typeface="Times New Roman"/>
                        </a:rPr>
                        <a:t>Группы вводных слов по </a:t>
                      </a:r>
                      <a:r>
                        <a:rPr lang="ru-RU" sz="1400" dirty="0" smtClean="0">
                          <a:solidFill>
                            <a:srgbClr val="C00000"/>
                          </a:solidFill>
                          <a:latin typeface="Comic Sans MS" pitchFamily="66" charset="0"/>
                          <a:ea typeface="Calibri"/>
                          <a:cs typeface="Times New Roman"/>
                        </a:rPr>
                        <a:t>значению</a:t>
                      </a:r>
                      <a:r>
                        <a:rPr lang="ru-RU" sz="1400" dirty="0">
                          <a:solidFill>
                            <a:srgbClr val="C00000"/>
                          </a:solidFill>
                          <a:latin typeface="Comic Sans MS" pitchFamily="66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564" marR="8564" marT="8564" marB="85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latin typeface="Comic Sans MS" pitchFamily="66" charset="0"/>
                          <a:ea typeface="Calibri"/>
                          <a:cs typeface="Times New Roman"/>
                        </a:rPr>
                        <a:t>Примеры</a:t>
                      </a:r>
                    </a:p>
                  </a:txBody>
                  <a:tcPr marL="8564" marR="8564" marT="8564" marB="85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</a:tr>
              <a:tr h="432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omic Sans MS" pitchFamily="66" charset="0"/>
                          <a:ea typeface="Calibri"/>
                          <a:cs typeface="Times New Roman"/>
                        </a:rPr>
                        <a:t>1. Чувства говорящего (радость, злость, сожаление и т.д)</a:t>
                      </a:r>
                    </a:p>
                  </a:txBody>
                  <a:tcPr marL="8564" marR="8564" marT="8564" marB="85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omic Sans MS" pitchFamily="66" charset="0"/>
                          <a:ea typeface="Calibri"/>
                          <a:cs typeface="Times New Roman"/>
                        </a:rPr>
                        <a:t>К счастью, к несчастью, к ужасу, к стыду, на беду, на радость и т.д. </a:t>
                      </a:r>
                    </a:p>
                  </a:txBody>
                  <a:tcPr marL="8564" marR="8564" marT="8564" marB="85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401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omic Sans MS" pitchFamily="66" charset="0"/>
                          <a:ea typeface="Calibri"/>
                          <a:cs typeface="Times New Roman"/>
                        </a:rPr>
                        <a:t>2. Степень уверенности (предположение, возможность, неуверенность и т.д.) </a:t>
                      </a:r>
                    </a:p>
                  </a:txBody>
                  <a:tcPr marL="8564" marR="8564" marT="8564" marB="85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omic Sans MS" pitchFamily="66" charset="0"/>
                          <a:ea typeface="Calibri"/>
                          <a:cs typeface="Times New Roman"/>
                        </a:rPr>
                        <a:t>Может, может быть, по-видимому, по сути, кажется, казалось бы, бесспорно, правда, надо полагать, по сути, безусловно и т.д.</a:t>
                      </a:r>
                    </a:p>
                  </a:txBody>
                  <a:tcPr marL="8564" marR="8564" marT="8564" marB="85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401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omic Sans MS" pitchFamily="66" charset="0"/>
                          <a:ea typeface="Calibri"/>
                          <a:cs typeface="Times New Roman"/>
                        </a:rPr>
                        <a:t>3. Связь мыслей, последовательность изложения </a:t>
                      </a:r>
                    </a:p>
                  </a:txBody>
                  <a:tcPr marL="8564" marR="8564" marT="8564" marB="85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omic Sans MS" pitchFamily="66" charset="0"/>
                          <a:ea typeface="Calibri"/>
                          <a:cs typeface="Times New Roman"/>
                        </a:rPr>
                        <a:t>Итак, следовательно, к слову сказать, во-первых, во-вторых, с другой стороны, к примеру, главное, таким образом, кстати, значит, наоборот и т.д.</a:t>
                      </a:r>
                    </a:p>
                  </a:txBody>
                  <a:tcPr marL="8564" marR="8564" marT="8564" marB="85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401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omic Sans MS" pitchFamily="66" charset="0"/>
                          <a:ea typeface="Calibri"/>
                          <a:cs typeface="Times New Roman"/>
                        </a:rPr>
                        <a:t>4. Источник сообщения</a:t>
                      </a:r>
                    </a:p>
                  </a:txBody>
                  <a:tcPr marL="8564" marR="8564" marT="8564" marB="85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omic Sans MS" pitchFamily="66" charset="0"/>
                          <a:ea typeface="Calibri"/>
                          <a:cs typeface="Times New Roman"/>
                        </a:rPr>
                        <a:t>По слухам, говорят, по мнению кого-либо, на мой взгляд, по-моему, по преданию, помнится, сообщают, передают и т.д.</a:t>
                      </a:r>
                    </a:p>
                  </a:txBody>
                  <a:tcPr marL="8564" marR="8564" marT="8564" marB="85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32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omic Sans MS" pitchFamily="66" charset="0"/>
                          <a:ea typeface="Calibri"/>
                          <a:cs typeface="Times New Roman"/>
                        </a:rPr>
                        <a:t>5. Приемы и способы оформления мыслей </a:t>
                      </a:r>
                    </a:p>
                  </a:txBody>
                  <a:tcPr marL="8564" marR="8564" marT="8564" marB="85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omic Sans MS" pitchFamily="66" charset="0"/>
                          <a:ea typeface="Calibri"/>
                          <a:cs typeface="Times New Roman"/>
                        </a:rPr>
                        <a:t>Другими словами, иными словами, попросту сказать, мягко выражаясь, одним словом и т.д.</a:t>
                      </a:r>
                    </a:p>
                  </a:txBody>
                  <a:tcPr marL="8564" marR="8564" marT="8564" marB="85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401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omic Sans MS" pitchFamily="66" charset="0"/>
                          <a:ea typeface="Calibri"/>
                          <a:cs typeface="Times New Roman"/>
                        </a:rPr>
                        <a:t>6. Призыв к собеседнику или читателю с целью привлечь внимание </a:t>
                      </a:r>
                    </a:p>
                  </a:txBody>
                  <a:tcPr marL="8564" marR="8564" marT="8564" marB="85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omic Sans MS" pitchFamily="66" charset="0"/>
                          <a:ea typeface="Calibri"/>
                          <a:cs typeface="Times New Roman"/>
                        </a:rPr>
                        <a:t>Знаешь (ли), знаете (ли), пойми, извините, простите, послушайте, поверьте, согласитесь, вообразите , пожалуйста и т.д. </a:t>
                      </a:r>
                    </a:p>
                  </a:txBody>
                  <a:tcPr marL="8564" marR="8564" marT="8564" marB="85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2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omic Sans MS" pitchFamily="66" charset="0"/>
                          <a:ea typeface="Calibri"/>
                          <a:cs typeface="Times New Roman"/>
                        </a:rPr>
                        <a:t>7. Оценка меры того, о чем говорится </a:t>
                      </a:r>
                    </a:p>
                  </a:txBody>
                  <a:tcPr marL="8564" marR="8564" marT="8564" marB="85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omic Sans MS" pitchFamily="66" charset="0"/>
                          <a:ea typeface="Calibri"/>
                          <a:cs typeface="Times New Roman"/>
                        </a:rPr>
                        <a:t>По крайней мере, самое большее, самое меньшее и т.д.</a:t>
                      </a:r>
                    </a:p>
                  </a:txBody>
                  <a:tcPr marL="8564" marR="8564" marT="8564" marB="85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2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omic Sans MS" pitchFamily="66" charset="0"/>
                          <a:ea typeface="Calibri"/>
                          <a:cs typeface="Times New Roman"/>
                        </a:rPr>
                        <a:t>8. Степень обычности сообщаемого</a:t>
                      </a:r>
                    </a:p>
                  </a:txBody>
                  <a:tcPr marL="8564" marR="8564" marT="8564" marB="85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omic Sans MS" pitchFamily="66" charset="0"/>
                          <a:ea typeface="Calibri"/>
                          <a:cs typeface="Times New Roman"/>
                        </a:rPr>
                        <a:t>По обыкновению, бывает, бывало, случается и т.д. </a:t>
                      </a:r>
                    </a:p>
                  </a:txBody>
                  <a:tcPr marL="8564" marR="8564" marT="8564" marB="85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32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omic Sans MS" pitchFamily="66" charset="0"/>
                          <a:ea typeface="Calibri"/>
                          <a:cs typeface="Times New Roman"/>
                        </a:rPr>
                        <a:t>9. Выражение экспрессивности высказывания</a:t>
                      </a:r>
                    </a:p>
                  </a:txBody>
                  <a:tcPr marL="8564" marR="8564" marT="8564" marB="85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omic Sans MS" pitchFamily="66" charset="0"/>
                          <a:ea typeface="Calibri"/>
                          <a:cs typeface="Times New Roman"/>
                        </a:rPr>
                        <a:t>Сказать по чести, честно говоря, по правде, по совести, смешно сказать и т.д.</a:t>
                      </a:r>
                    </a:p>
                  </a:txBody>
                  <a:tcPr marL="8564" marR="8564" marT="8564" marB="85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95536" y="1233047"/>
            <a:ext cx="8352928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Союз – служебная часть речи, которая соединяет между собой синтаксически однородные слова в простом предложении, а также целые предложения.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Союзы бывают: </a:t>
            </a:r>
            <a:b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1) Сочинительные и подчинительные</a:t>
            </a:r>
            <a:b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2) Простые (состоят из одного слова: но, а, однако) и составные (состоят из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из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двух или более слов: как…так и, не только…но и)</a:t>
            </a:r>
            <a:b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По своей структуре составные союзы бывают:</a:t>
            </a:r>
            <a:b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1) повторяющиеся (состоят из двух одинаковых частей) – то ли…то ли, и…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, ни…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ни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.</a:t>
            </a:r>
            <a:b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2) двойные (состоят из двух неодинаковых частей) – не только…но и, если не…то и т.д.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Сочинительные союзы – </a:t>
            </a:r>
            <a:r>
              <a:rPr kumimoji="0" lang="ru-RU" sz="1400" b="0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союзы</a:t>
            </a:r>
            <a:r>
              <a:rPr kumimoji="0" lang="ru-RU" sz="1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, связывающие однородные члены предложения и равноправные по смыслу простые предложения в составе сложного (сложносочиненного предложения).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Помимо соединения однородных членов и частей сложносочиненного предложения, сочинительные союзы могут связывать самостоятельные предложения в тексте/фрагменте текста.</a:t>
            </a:r>
            <a:b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Сочинительные союзы на границе предложений имеют значение, близкое к значению союзов, соединяющих части ССП. </a:t>
            </a: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676400" y="457200"/>
            <a:ext cx="56388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i="1" dirty="0">
                <a:latin typeface="Consolas" pitchFamily="49" charset="0"/>
                <a:cs typeface="Consolas" pitchFamily="49" charset="0"/>
              </a:rPr>
              <a:t>Запомнить!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11560" y="620688"/>
          <a:ext cx="7848872" cy="4043939"/>
        </p:xfrm>
        <a:graphic>
          <a:graphicData uri="http://schemas.openxmlformats.org/drawingml/2006/table">
            <a:tbl>
              <a:tblPr/>
              <a:tblGrid>
                <a:gridCol w="3634712"/>
                <a:gridCol w="4214160"/>
              </a:tblGrid>
              <a:tr h="361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Разряды сочинительных </a:t>
                      </a: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союзов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Примеры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</a:tr>
              <a:tr h="6940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/>
                          <a:ea typeface="Calibri"/>
                          <a:cs typeface="Times New Roman"/>
                        </a:rPr>
                        <a:t>Соединительные</a:t>
                      </a:r>
                      <a:endParaRPr lang="ru-RU" sz="18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и, да (= и), не только, … но и, также, тоже, и…</a:t>
                      </a:r>
                      <a:r>
                        <a:rPr lang="ru-RU" sz="1800" b="1" dirty="0" err="1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, ни…</a:t>
                      </a:r>
                      <a:r>
                        <a:rPr lang="ru-RU" sz="1800" b="1" dirty="0" err="1">
                          <a:latin typeface="Times New Roman"/>
                          <a:ea typeface="Calibri"/>
                          <a:cs typeface="Times New Roman"/>
                        </a:rPr>
                        <a:t>ни</a:t>
                      </a: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, как,…так и; сколько..., столько и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940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/>
                          <a:ea typeface="Calibri"/>
                          <a:cs typeface="Times New Roman"/>
                        </a:rPr>
                        <a:t>Разделительные</a:t>
                      </a:r>
                      <a:endParaRPr lang="ru-RU" sz="18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или, или…или, либо, либо…либо, то…то, то ли…то ли, не то…не то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15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/>
                          <a:ea typeface="Calibri"/>
                          <a:cs typeface="Times New Roman"/>
                        </a:rPr>
                        <a:t>Противительные</a:t>
                      </a:r>
                      <a:endParaRPr lang="ru-RU" sz="18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а, но, да (= но), зато, же, однако, однако же, все же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940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/>
                          <a:ea typeface="Calibri"/>
                          <a:cs typeface="Times New Roman"/>
                        </a:rPr>
                        <a:t>Градационные</a:t>
                      </a:r>
                      <a:endParaRPr lang="ru-RU" sz="18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не только…, но и; не то чтобы…а; не столько…сколько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15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/>
                          <a:ea typeface="Calibri"/>
                          <a:cs typeface="Times New Roman"/>
                        </a:rPr>
                        <a:t>Присоединительные</a:t>
                      </a:r>
                      <a:endParaRPr lang="ru-RU" sz="18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тоже, также, да и, притом, причем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15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/>
                          <a:ea typeface="Calibri"/>
                          <a:cs typeface="Times New Roman"/>
                        </a:rPr>
                        <a:t>Пояснительные</a:t>
                      </a:r>
                      <a:endParaRPr lang="ru-RU" sz="18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а именно, то есть, или (= то есть)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676400" y="457200"/>
            <a:ext cx="56388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i="1" dirty="0">
                <a:latin typeface="Consolas" pitchFamily="49" charset="0"/>
                <a:cs typeface="Consolas" pitchFamily="49" charset="0"/>
              </a:rPr>
              <a:t>Запомнить!</a:t>
            </a: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23528" y="1186880"/>
            <a:ext cx="8208912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Подчинительные союзы</a:t>
            </a: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–</a:t>
            </a: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союзы</a:t>
            </a: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которые связывают простые предложения в сложном предложении (СПП).</a:t>
            </a: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endParaRPr kumimoji="0" lang="ru-RU" sz="1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Подчинительные союзы могут выступать в качестве средств связи между предложениями только в случае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парцелляции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(авторского членения текста)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Подчинительные союзы делятся на следующие группы:</a:t>
            </a: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изъяснительные (что, чтобы, как, 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обстоятельственные</a:t>
            </a: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времени (когда, лишь, едва, 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места (где, куда, откуда, ...)</a:t>
            </a: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образа действия, меры, степени (столько, настолько, так, до такой степени, до того, такой, ... )</a:t>
            </a: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сравнения (как, как будто, словно, будто, точно, как бы)</a:t>
            </a: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причины (так как, потому что, 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условия (если, если бы, коли, ежели, если 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то,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уступки (несмотря на то, что, хотя, хоть, пускай, 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цели (чтобы, дабы, с тем чтобы, 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следствия (так что)</a:t>
            </a: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Разделение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подчинительных союзов на группы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условно, одни и те же союзы могут относиться к различным группам в зависимости от вопроса, который мы задаем от главного предложения к придаточному.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268760"/>
            <a:ext cx="813690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u="sng" dirty="0" smtClean="0">
                <a:latin typeface="Comic Sans MS" pitchFamily="66" charset="0"/>
              </a:rPr>
              <a:t>Частица – служебная часть речи, выражает различные добавочные смысловые оттенки слов и предложений, а также употребляется для образования новых слов или аналитических форм самостоятельных слов. </a:t>
            </a:r>
          </a:p>
          <a:p>
            <a:r>
              <a:rPr lang="ru-RU" sz="1400" b="1" i="1" dirty="0" smtClean="0">
                <a:latin typeface="Comic Sans MS" pitchFamily="66" charset="0"/>
              </a:rPr>
              <a:t>Частицы бывают формообразующие (повелительное наклонение: пусть, пускай, давай, бы (б), да*, бывало; условное наклонение: более, менее, самый) и смыслоразличительные (смысловые). </a:t>
            </a:r>
          </a:p>
          <a:p>
            <a:endParaRPr lang="ru-RU" i="1" dirty="0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676400" y="457200"/>
            <a:ext cx="56388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i="1" dirty="0">
                <a:latin typeface="Consolas" pitchFamily="49" charset="0"/>
                <a:cs typeface="Consolas" pitchFamily="49" charset="0"/>
              </a:rPr>
              <a:t>Запомнить!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2852936"/>
          <a:ext cx="8136904" cy="3024338"/>
        </p:xfrm>
        <a:graphic>
          <a:graphicData uri="http://schemas.openxmlformats.org/drawingml/2006/table">
            <a:tbl>
              <a:tblPr/>
              <a:tblGrid>
                <a:gridCol w="3118085"/>
                <a:gridCol w="5018819"/>
              </a:tblGrid>
              <a:tr h="304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Разряды 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частиц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Примеры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</a:tr>
              <a:tr h="304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Calibri"/>
                          <a:cs typeface="Times New Roman"/>
                        </a:rPr>
                        <a:t>отрицательные</a:t>
                      </a:r>
                      <a:endParaRPr lang="ru-RU" sz="14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не, ни, вовсе не, далеко не, отнюдь не, нет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04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Calibri"/>
                          <a:cs typeface="Times New Roman"/>
                        </a:rPr>
                        <a:t>вопросительные:</a:t>
                      </a:r>
                      <a:endParaRPr lang="ru-RU" sz="14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неужели, разве, ли (ль), что, что ли, как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4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Calibri"/>
                          <a:cs typeface="Times New Roman"/>
                        </a:rPr>
                        <a:t>указательные</a:t>
                      </a:r>
                      <a:endParaRPr lang="ru-RU" sz="14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вот, вон, это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04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Calibri"/>
                          <a:cs typeface="Times New Roman"/>
                        </a:rPr>
                        <a:t>уточняющие</a:t>
                      </a:r>
                      <a:endParaRPr lang="ru-RU" sz="14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именно, как раз, прямо, точно, точь-в-точь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85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latin typeface="Times New Roman"/>
                          <a:ea typeface="Calibri"/>
                          <a:cs typeface="Times New Roman"/>
                        </a:rPr>
                        <a:t>ограничительно-выделительные</a:t>
                      </a:r>
                      <a:endParaRPr lang="ru-RU" sz="14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только, лишь, исключительно, почти, единственно, -то (я-то), всего, всего-навсего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04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/>
                          <a:ea typeface="Calibri"/>
                          <a:cs typeface="Times New Roman"/>
                        </a:rPr>
                        <a:t>восклицательные</a:t>
                      </a:r>
                      <a:endParaRPr lang="ru-RU" sz="1400" b="1" i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что за, ну и, как, куда как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4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/>
                          <a:ea typeface="Calibri"/>
                          <a:cs typeface="Times New Roman"/>
                        </a:rPr>
                        <a:t>усилительные</a:t>
                      </a:r>
                      <a:endParaRPr lang="ru-RU" sz="1400" b="1" i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даже, же, ни, ведь, уж, все-таки, ну, всё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04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Calibri"/>
                          <a:cs typeface="Times New Roman"/>
                        </a:rPr>
                        <a:t>со значением сомнения</a:t>
                      </a:r>
                      <a:endParaRPr lang="ru-RU" sz="14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едва ли; вряд ли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620688"/>
            <a:ext cx="784887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Comic Sans MS" pitchFamily="66" charset="0"/>
              </a:rPr>
              <a:t>Среди частиц есть омонимичные: </a:t>
            </a:r>
            <a:br>
              <a:rPr lang="ru-RU" sz="1600" b="1" dirty="0" smtClean="0">
                <a:latin typeface="Comic Sans MS" pitchFamily="66" charset="0"/>
              </a:rPr>
            </a:br>
            <a:r>
              <a:rPr lang="ru-RU" sz="1600" b="1" u="sng" dirty="0" smtClean="0">
                <a:latin typeface="Comic Sans MS" pitchFamily="66" charset="0"/>
              </a:rPr>
              <a:t>Например, ЭТО может быть как частицей, так и местоимением. </a:t>
            </a:r>
            <a:r>
              <a:rPr lang="ru-RU" sz="1600" b="1" dirty="0" smtClean="0">
                <a:latin typeface="Comic Sans MS" pitchFamily="66" charset="0"/>
              </a:rPr>
              <a:t/>
            </a:r>
            <a:br>
              <a:rPr lang="ru-RU" sz="1600" b="1" dirty="0" smtClean="0">
                <a:latin typeface="Comic Sans MS" pitchFamily="66" charset="0"/>
              </a:rPr>
            </a:br>
            <a:r>
              <a:rPr lang="ru-RU" sz="1600" b="1" dirty="0" smtClean="0">
                <a:latin typeface="Comic Sans MS" pitchFamily="66" charset="0"/>
              </a:rPr>
              <a:t>ЧТО может быть частицей, а может быть местоимением. </a:t>
            </a:r>
          </a:p>
          <a:p>
            <a:r>
              <a:rPr lang="ru-RU" sz="1600" b="1" dirty="0" smtClean="0">
                <a:latin typeface="Comic Sans MS" pitchFamily="66" charset="0"/>
              </a:rPr>
              <a:t>Частицы как средства связи между предложениями.</a:t>
            </a:r>
          </a:p>
          <a:p>
            <a:r>
              <a:rPr lang="ru-RU" sz="1600" b="1" dirty="0" smtClean="0">
                <a:latin typeface="Comic Sans MS" pitchFamily="66" charset="0"/>
              </a:rPr>
              <a:t/>
            </a:r>
            <a:br>
              <a:rPr lang="ru-RU" sz="1600" b="1" dirty="0" smtClean="0">
                <a:latin typeface="Comic Sans MS" pitchFamily="66" charset="0"/>
              </a:rPr>
            </a:br>
            <a:r>
              <a:rPr lang="ru-RU" sz="1600" b="1" dirty="0" smtClean="0">
                <a:latin typeface="Comic Sans MS" pitchFamily="66" charset="0"/>
              </a:rPr>
              <a:t>Частицы соединяют предложение с одним из предыдущих или с группой предложений. </a:t>
            </a:r>
            <a:endParaRPr lang="ru-RU" sz="1600" b="1" dirty="0" smtClean="0">
              <a:latin typeface="Comic Sans MS" pitchFamily="66" charset="0"/>
            </a:endParaRPr>
          </a:p>
          <a:p>
            <a:r>
              <a:rPr lang="ru-RU" sz="1600" b="1" dirty="0" smtClean="0">
                <a:latin typeface="Comic Sans MS" pitchFamily="66" charset="0"/>
              </a:rPr>
              <a:t/>
            </a:r>
            <a:br>
              <a:rPr lang="ru-RU" sz="1600" b="1" dirty="0" smtClean="0">
                <a:latin typeface="Comic Sans MS" pitchFamily="66" charset="0"/>
              </a:rPr>
            </a:br>
            <a:r>
              <a:rPr lang="ru-RU" sz="1600" b="1" dirty="0" smtClean="0">
                <a:solidFill>
                  <a:srgbClr val="C00000"/>
                </a:solidFill>
                <a:latin typeface="Comic Sans MS" pitchFamily="66" charset="0"/>
              </a:rPr>
              <a:t>Примеры</a:t>
            </a:r>
            <a:r>
              <a:rPr lang="ru-RU" sz="1600" b="1" dirty="0" smtClean="0">
                <a:latin typeface="Comic Sans MS" pitchFamily="66" charset="0"/>
              </a:rPr>
              <a:t/>
            </a:r>
            <a:br>
              <a:rPr lang="ru-RU" sz="1600" b="1" dirty="0" smtClean="0">
                <a:latin typeface="Comic Sans MS" pitchFamily="66" charset="0"/>
              </a:rPr>
            </a:br>
            <a:r>
              <a:rPr lang="ru-RU" sz="1600" b="1" dirty="0" smtClean="0">
                <a:latin typeface="Comic Sans MS" pitchFamily="66" charset="0"/>
              </a:rPr>
              <a:t>Ведь (оттенок причины, причинно-следственные отношения, синоним союза потому что, так как). </a:t>
            </a:r>
            <a:br>
              <a:rPr lang="ru-RU" sz="1600" b="1" dirty="0" smtClean="0">
                <a:latin typeface="Comic Sans MS" pitchFamily="66" charset="0"/>
              </a:rPr>
            </a:br>
            <a:r>
              <a:rPr lang="ru-RU" sz="1600" b="1" dirty="0" smtClean="0">
                <a:latin typeface="Comic Sans MS" pitchFamily="66" charset="0"/>
              </a:rPr>
              <a:t>Вот (используется для введения иллюстрации, примеров</a:t>
            </a:r>
            <a:r>
              <a:rPr lang="ru-RU" sz="1600" b="1" dirty="0" smtClean="0">
                <a:latin typeface="Comic Sans MS" pitchFamily="66" charset="0"/>
              </a:rPr>
              <a:t>)</a:t>
            </a:r>
          </a:p>
          <a:p>
            <a:r>
              <a:rPr lang="ru-RU" sz="1600" b="1" dirty="0" smtClean="0">
                <a:latin typeface="Comic Sans MS" pitchFamily="66" charset="0"/>
              </a:rPr>
              <a:t> </a:t>
            </a:r>
            <a:br>
              <a:rPr lang="ru-RU" sz="1600" b="1" dirty="0" smtClean="0">
                <a:latin typeface="Comic Sans MS" pitchFamily="66" charset="0"/>
              </a:rPr>
            </a:br>
            <a:r>
              <a:rPr lang="ru-RU" sz="1600" b="1" i="1" dirty="0" smtClean="0">
                <a:latin typeface="Comic Sans MS" pitchFamily="66" charset="0"/>
              </a:rPr>
              <a:t>Матери написал коротко. Это первая весточка из </a:t>
            </a:r>
            <a:r>
              <a:rPr lang="ru-RU" sz="1600" b="1" i="1" dirty="0" err="1" smtClean="0">
                <a:latin typeface="Comic Sans MS" pitchFamily="66" charset="0"/>
              </a:rPr>
              <a:t>Минусинкого</a:t>
            </a:r>
            <a:r>
              <a:rPr lang="ru-RU" sz="1600" b="1" i="1" dirty="0" smtClean="0">
                <a:latin typeface="Comic Sans MS" pitchFamily="66" charset="0"/>
              </a:rPr>
              <a:t> округа. </a:t>
            </a:r>
            <a:r>
              <a:rPr lang="ru-RU" sz="1600" b="1" dirty="0" smtClean="0">
                <a:latin typeface="Comic Sans MS" pitchFamily="66" charset="0"/>
              </a:rPr>
              <a:t/>
            </a:r>
            <a:br>
              <a:rPr lang="ru-RU" sz="1600" b="1" dirty="0" smtClean="0">
                <a:latin typeface="Comic Sans MS" pitchFamily="66" charset="0"/>
              </a:rPr>
            </a:br>
            <a:r>
              <a:rPr lang="ru-RU" sz="1600" b="1" i="1" dirty="0" smtClean="0">
                <a:latin typeface="Comic Sans MS" pitchFamily="66" charset="0"/>
              </a:rPr>
              <a:t>Подробное письмо отправит из </a:t>
            </a:r>
            <a:r>
              <a:rPr lang="ru-RU" sz="1600" b="1" i="1" dirty="0" err="1" smtClean="0">
                <a:latin typeface="Comic Sans MS" pitchFamily="66" charset="0"/>
              </a:rPr>
              <a:t>Шу-шу-шу</a:t>
            </a:r>
            <a:r>
              <a:rPr lang="ru-RU" sz="1600" b="1" i="1" dirty="0" smtClean="0">
                <a:latin typeface="Comic Sans MS" pitchFamily="66" charset="0"/>
              </a:rPr>
              <a:t>. Ведь уже скоро он доберется до места своего «окончательного успокоения», как рассчитывает полиция и как в шутку говорит он сам о себе. </a:t>
            </a:r>
            <a:r>
              <a:rPr lang="ru-RU" sz="1600" b="1" dirty="0" smtClean="0">
                <a:latin typeface="Comic Sans MS" pitchFamily="66" charset="0"/>
              </a:rPr>
              <a:t/>
            </a:r>
            <a:br>
              <a:rPr lang="ru-RU" sz="1600" b="1" dirty="0" smtClean="0">
                <a:latin typeface="Comic Sans MS" pitchFamily="66" charset="0"/>
              </a:rPr>
            </a:br>
            <a:r>
              <a:rPr lang="ru-RU" sz="1600" b="1" dirty="0" smtClean="0">
                <a:latin typeface="Comic Sans MS" pitchFamily="66" charset="0"/>
              </a:rPr>
              <a:t/>
            </a:r>
            <a:br>
              <a:rPr lang="ru-RU" sz="1600" b="1" dirty="0" smtClean="0">
                <a:latin typeface="Comic Sans MS" pitchFamily="66" charset="0"/>
              </a:rPr>
            </a:br>
            <a:endParaRPr lang="ru-RU" sz="16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95536" y="1259178"/>
            <a:ext cx="84969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Местоимение – самостоятельная часть речи, которая содержит обобщающее указание на предметы и признаки, но не называет их.</a:t>
            </a:r>
            <a:r>
              <a:rPr kumimoji="0" lang="ru-RU" sz="1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 </a:t>
            </a:r>
            <a:endParaRPr kumimoji="0" lang="ru-RU" sz="1400" b="1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676400" y="457200"/>
            <a:ext cx="56388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i="1" dirty="0">
                <a:latin typeface="Consolas" pitchFamily="49" charset="0"/>
                <a:cs typeface="Consolas" pitchFamily="49" charset="0"/>
              </a:rPr>
              <a:t>Запомнить!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1916832"/>
          <a:ext cx="8136904" cy="4461957"/>
        </p:xfrm>
        <a:graphic>
          <a:graphicData uri="http://schemas.openxmlformats.org/drawingml/2006/table">
            <a:tbl>
              <a:tblPr/>
              <a:tblGrid>
                <a:gridCol w="3013247"/>
                <a:gridCol w="5123657"/>
              </a:tblGrid>
              <a:tr h="253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Разряды 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местоимений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Примеры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</a:tr>
              <a:tr h="4857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Личные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я, ты, он, она, оно, мы, вы, они — во всех падежах (тебя, к нему, ее, с нами и т.д.)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18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Притяжательные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мой, твой, наш, ваш, его, ее, их — во всех падежах (моего, твоей и т.д.). </a:t>
                      </a:r>
                      <a:r>
                        <a:rPr lang="ru-RU" sz="1400" b="1" i="1">
                          <a:latin typeface="Times New Roman"/>
                          <a:ea typeface="Calibri"/>
                          <a:cs typeface="Times New Roman"/>
                        </a:rPr>
                        <a:t>Притяжательные местоимения указывают на принадлежность предмета лицу или другому предмету. 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3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Указательные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это, те, этот, таков, тот, столько, сей, оный и т.д.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53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Возвратное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себя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3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Вопросительные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кто, что, какой, каков, сколько, чей, чем, кому, кого и т.д.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857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Относительные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(те же, что и вопросительные, используются в качестве средств связи в сложноподчиненных предложениях)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57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Определительные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сам, самый, весь, всякий, каждый, иной, любой, другой, всяк, всяческий и т.д.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951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Неопределенные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некто, нечто, некоторый, некий, а также все местоимения, образованные от вопросительных местоимений приставкой кое- и частицей не, которая превращается в приставку или суффиксами -то, -либо, -нибудь.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3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Отрицательные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никто, ничто, никакой, ничей, ничего и т.д.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53" marR="8453" marT="8453" marB="845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9512" y="271681"/>
            <a:ext cx="878497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Притяжательные местоимения ее, его, их совпадают по форме с личными местоимениями он, она, они в Р.п. и В.п.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 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Примеры: 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Его куртка висела на вешалке. (Чья куртка?) – его. Это притяжательное местоимение. 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Я хорошо понимаю его. (Понимаю кого?) – его. Это личное местоимение. 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772816"/>
            <a:ext cx="84249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latin typeface="Comic Sans MS" pitchFamily="66" charset="0"/>
              </a:rPr>
              <a:t>Среди средств связи самостоятельных предложений наиболее широко распространены личные местоимения (он, она, оно, они) и притяжательные местоимения (его, ее, их) в именительном или косвенных падежах</a:t>
            </a:r>
            <a:r>
              <a:rPr lang="ru-RU" sz="1600" dirty="0" smtClean="0">
                <a:latin typeface="Comic Sans MS" pitchFamily="66" charset="0"/>
              </a:rPr>
              <a:t>.</a:t>
            </a:r>
          </a:p>
          <a:p>
            <a:pPr algn="just"/>
            <a:r>
              <a:rPr lang="ru-RU" sz="1600" dirty="0" smtClean="0">
                <a:latin typeface="Comic Sans MS" pitchFamily="66" charset="0"/>
              </a:rPr>
              <a:t> </a:t>
            </a:r>
          </a:p>
          <a:p>
            <a:pPr algn="just"/>
            <a:r>
              <a:rPr lang="ru-RU" sz="1600" dirty="0" smtClean="0">
                <a:latin typeface="Comic Sans MS" pitchFamily="66" charset="0"/>
              </a:rPr>
              <a:t>В </a:t>
            </a:r>
            <a:r>
              <a:rPr lang="ru-RU" sz="1600" dirty="0" smtClean="0">
                <a:latin typeface="Comic Sans MS" pitchFamily="66" charset="0"/>
              </a:rPr>
              <a:t>качестве средств связи используются и другие местоимения. Одни из них связывают только конкретные предложения, другие могут относиться к большей части текста. </a:t>
            </a:r>
            <a:endParaRPr lang="ru-RU" sz="1600" dirty="0" smtClean="0">
              <a:latin typeface="Comic Sans MS" pitchFamily="66" charset="0"/>
            </a:endParaRPr>
          </a:p>
          <a:p>
            <a:pPr algn="just"/>
            <a:endParaRPr lang="ru-RU" sz="1600" dirty="0" smtClean="0">
              <a:latin typeface="Comic Sans MS" pitchFamily="66" charset="0"/>
            </a:endParaRPr>
          </a:p>
          <a:p>
            <a:pPr algn="just"/>
            <a:r>
              <a:rPr lang="ru-RU" sz="1600" dirty="0" smtClean="0">
                <a:latin typeface="Comic Sans MS" pitchFamily="66" charset="0"/>
              </a:rPr>
              <a:t>Указательное местоимение это может соотноситься с любым именем независимо от его рода и числа. </a:t>
            </a:r>
            <a:endParaRPr lang="ru-RU" sz="1600" dirty="0" smtClean="0">
              <a:latin typeface="Comic Sans MS" pitchFamily="66" charset="0"/>
            </a:endParaRPr>
          </a:p>
          <a:p>
            <a:pPr algn="just"/>
            <a:endParaRPr lang="ru-RU" sz="1600" dirty="0" smtClean="0">
              <a:latin typeface="Comic Sans MS" pitchFamily="66" charset="0"/>
            </a:endParaRPr>
          </a:p>
          <a:p>
            <a:pPr algn="just"/>
            <a:r>
              <a:rPr lang="ru-RU" sz="1600" dirty="0" smtClean="0">
                <a:latin typeface="Comic Sans MS" pitchFamily="66" charset="0"/>
              </a:rPr>
              <a:t>Местоимение</a:t>
            </a:r>
            <a:r>
              <a:rPr lang="ru-RU" sz="1600" dirty="0" smtClean="0">
                <a:latin typeface="Comic Sans MS" pitchFamily="66" charset="0"/>
              </a:rPr>
              <a:t> такой (такая, такое) имеет дополнительное оценочное значение. </a:t>
            </a:r>
          </a:p>
          <a:p>
            <a:pPr algn="just"/>
            <a:r>
              <a:rPr lang="ru-RU" sz="1600" dirty="0" smtClean="0">
                <a:latin typeface="Comic Sans MS" pitchFamily="66" charset="0"/>
              </a:rPr>
              <a:t>Определительное местоимение все имеет такую же функцию, что и в простом предложении с однородными членами. </a:t>
            </a:r>
          </a:p>
          <a:p>
            <a:endParaRPr lang="ru-RU" sz="1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268760"/>
            <a:ext cx="849694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latin typeface="Comic Sans MS" pitchFamily="66" charset="0"/>
              </a:rPr>
              <a:t>В качестве средств связи могут </a:t>
            </a:r>
            <a:r>
              <a:rPr lang="ru-RU" sz="1600" b="1" i="1" dirty="0" smtClean="0">
                <a:latin typeface="Comic Sans MS" pitchFamily="66" charset="0"/>
              </a:rPr>
              <a:t>быть использованы</a:t>
            </a:r>
            <a:r>
              <a:rPr lang="ru-RU" sz="1600" b="1" i="1" dirty="0" smtClean="0">
                <a:latin typeface="Comic Sans MS" pitchFamily="66" charset="0"/>
              </a:rPr>
              <a:t> порядковые и собирательные числительные. </a:t>
            </a:r>
          </a:p>
          <a:p>
            <a:r>
              <a:rPr lang="ru-RU" sz="1600" b="1" i="1" u="sng" dirty="0" smtClean="0">
                <a:latin typeface="Comic Sans MS" pitchFamily="66" charset="0"/>
              </a:rPr>
              <a:t>Собирательные числительные</a:t>
            </a:r>
            <a:r>
              <a:rPr lang="ru-RU" sz="1600" b="1" i="1" dirty="0" smtClean="0">
                <a:latin typeface="Comic Sans MS" pitchFamily="66" charset="0"/>
              </a:rPr>
              <a:t> - это </a:t>
            </a:r>
            <a:r>
              <a:rPr lang="ru-RU" sz="1600" b="1" i="1" dirty="0" smtClean="0">
                <a:latin typeface="Comic Sans MS" pitchFamily="66" charset="0"/>
              </a:rPr>
              <a:t>числительные, </a:t>
            </a:r>
            <a:r>
              <a:rPr lang="ru-RU" sz="1600" b="1" i="1" dirty="0" smtClean="0">
                <a:latin typeface="Comic Sans MS" pitchFamily="66" charset="0"/>
              </a:rPr>
              <a:t>которые обозначают количество предметов, как их совокупность (двое, трое, оба, четверо, пятеро, шестеро, семеро). </a:t>
            </a:r>
          </a:p>
          <a:p>
            <a:r>
              <a:rPr lang="ru-RU" sz="1600" b="1" i="1" u="sng" dirty="0" smtClean="0">
                <a:latin typeface="Comic Sans MS" pitchFamily="66" charset="0"/>
              </a:rPr>
              <a:t>Порядковые числительные</a:t>
            </a:r>
            <a:r>
              <a:rPr lang="ru-RU" sz="1600" b="1" i="1" dirty="0" smtClean="0">
                <a:latin typeface="Comic Sans MS" pitchFamily="66" charset="0"/>
              </a:rPr>
              <a:t> - это числительные, которые называют порядковые номер предмета при их счете (пятый, десятый</a:t>
            </a:r>
            <a:r>
              <a:rPr lang="ru-RU" sz="1600" b="1" i="1" dirty="0" smtClean="0">
                <a:latin typeface="Comic Sans MS" pitchFamily="66" charset="0"/>
              </a:rPr>
              <a:t>).</a:t>
            </a:r>
          </a:p>
          <a:p>
            <a:r>
              <a:rPr lang="ru-RU" sz="1600" b="1" i="1" dirty="0" smtClean="0">
                <a:latin typeface="Comic Sans MS" pitchFamily="66" charset="0"/>
              </a:rPr>
              <a:t> </a:t>
            </a:r>
          </a:p>
          <a:p>
            <a:r>
              <a:rPr lang="ru-RU" sz="1600" b="1" i="1" dirty="0" smtClean="0">
                <a:latin typeface="Comic Sans MS" pitchFamily="66" charset="0"/>
              </a:rPr>
              <a:t>В качестве средств связи собирательные числительные используются без существительного, которое они определяют в количественном значении.</a:t>
            </a:r>
          </a:p>
          <a:p>
            <a:r>
              <a:rPr lang="ru-RU" sz="1600" b="1" i="1" dirty="0" smtClean="0">
                <a:latin typeface="Comic Sans MS" pitchFamily="66" charset="0"/>
              </a:rPr>
              <a:t>Из собирательных числительных в качестве средств связи чаще других используются числительные </a:t>
            </a:r>
            <a:r>
              <a:rPr lang="ru-RU" sz="1600" b="1" i="1" u="sng" dirty="0" smtClean="0">
                <a:latin typeface="Comic Sans MS" pitchFamily="66" charset="0"/>
              </a:rPr>
              <a:t>оба и двое</a:t>
            </a:r>
            <a:r>
              <a:rPr lang="ru-RU" sz="1600" b="1" i="1" dirty="0" smtClean="0">
                <a:latin typeface="Comic Sans MS" pitchFamily="66" charset="0"/>
              </a:rPr>
              <a:t>.</a:t>
            </a:r>
          </a:p>
          <a:p>
            <a:r>
              <a:rPr lang="ru-RU" sz="1600" b="1" i="1" dirty="0" smtClean="0">
                <a:latin typeface="Comic Sans MS" pitchFamily="66" charset="0"/>
              </a:rPr>
              <a:t>Собирательные числительные от двое до семеро часто употребляются в сочетании с определительным местоимением – все трое, все шестеро, все пятеро и т.д. </a:t>
            </a:r>
          </a:p>
          <a:p>
            <a:endParaRPr lang="ru-RU" sz="1600" b="1" i="1" dirty="0" smtClean="0">
              <a:latin typeface="Comic Sans MS" pitchFamily="66" charset="0"/>
            </a:endParaRPr>
          </a:p>
          <a:p>
            <a:endParaRPr lang="ru-RU" sz="1600" b="1" i="1" dirty="0">
              <a:latin typeface="Comic Sans MS" pitchFamily="66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676400" y="457200"/>
            <a:ext cx="56388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i="1" dirty="0">
                <a:latin typeface="Consolas" pitchFamily="49" charset="0"/>
                <a:cs typeface="Consolas" pitchFamily="49" charset="0"/>
              </a:rPr>
              <a:t>Запомнить!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f3147fe7-8176-408f-93bd-a8e2f3df8503">64X2PM5VDV2E-154-932</_dlc_DocId>
    <_dlc_DocIdUrl xmlns="f3147fe7-8176-408f-93bd-a8e2f3df8503">
      <Url>http://www.eduportal44.ru/Okt/_layouts/15/DocIdRedir.aspx?ID=64X2PM5VDV2E-154-932</Url>
      <Description>64X2PM5VDV2E-154-932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55590B4D5E949459A146CDE48B5CC2E" ma:contentTypeVersion="0" ma:contentTypeDescription="Создание документа." ma:contentTypeScope="" ma:versionID="6ed44e2c2291ac397b2faeb42f4dc13f">
  <xsd:schema xmlns:xsd="http://www.w3.org/2001/XMLSchema" xmlns:xs="http://www.w3.org/2001/XMLSchema" xmlns:p="http://schemas.microsoft.com/office/2006/metadata/properties" xmlns:ns2="f3147fe7-8176-408f-93bd-a8e2f3df8503" targetNamespace="http://schemas.microsoft.com/office/2006/metadata/properties" ma:root="true" ma:fieldsID="cc39972692533422d5f8f22526dced21" ns2:_="">
    <xsd:import namespace="f3147fe7-8176-408f-93bd-a8e2f3df850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147fe7-8176-408f-93bd-a8e2f3df850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E454E83-2887-4F39-9518-8410CF55D913}"/>
</file>

<file path=customXml/itemProps2.xml><?xml version="1.0" encoding="utf-8"?>
<ds:datastoreItem xmlns:ds="http://schemas.openxmlformats.org/officeDocument/2006/customXml" ds:itemID="{935C9C7A-4B2B-471F-95E9-9A9EA5D8AE12}"/>
</file>

<file path=customXml/itemProps3.xml><?xml version="1.0" encoding="utf-8"?>
<ds:datastoreItem xmlns:ds="http://schemas.openxmlformats.org/officeDocument/2006/customXml" ds:itemID="{4D0D3FD3-6A7B-48A3-9C67-9CC934FA20B4}"/>
</file>

<file path=customXml/itemProps4.xml><?xml version="1.0" encoding="utf-8"?>
<ds:datastoreItem xmlns:ds="http://schemas.openxmlformats.org/officeDocument/2006/customXml" ds:itemID="{872B33B8-BECE-494F-A1D6-6F8963B267E2}"/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874</Words>
  <Application>Microsoft Office PowerPoint</Application>
  <PresentationFormat>Экран (4:3)</PresentationFormat>
  <Paragraphs>152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Слава</dc:creator>
  <cp:lastModifiedBy>Вячеслав</cp:lastModifiedBy>
  <cp:revision>3</cp:revision>
  <dcterms:created xsi:type="dcterms:W3CDTF">2022-11-05T15:37:50Z</dcterms:created>
  <dcterms:modified xsi:type="dcterms:W3CDTF">2022-11-05T16:04:03Z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0x010100D55590B4D5E949459A146CDE48B5CC2E</vt:lpwstr>
  </property>
  <property fmtid="{D5CDD505-2E9C-101B-9397-08002B2CF9AE}" pid="3" name="_dlc_DocIdItemGuid">
    <vt:lpwstr>fc4df64a-5f56-4dc0-bf95-83ca1b2ef3ac</vt:lpwstr>
  </property>
</Properties>
</file>