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9.xml" ContentType="application/vnd.openxmlformats-officedocument.presentationml.slide+xml"/>
  <Override PartName="/ppt/slides/slide34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32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31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9.xml" ContentType="application/vnd.openxmlformats-officedocument.presentationml.slide+xml"/>
  <Override PartName="/ppt/slides/slide57.xml" ContentType="application/vnd.openxmlformats-officedocument.presentationml.slide+xml"/>
  <Override PartName="/ppt/slides/slide4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33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54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5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3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321" r:id="rId39"/>
    <p:sldId id="293" r:id="rId40"/>
    <p:sldId id="294" r:id="rId41"/>
    <p:sldId id="295" r:id="rId42"/>
    <p:sldId id="296" r:id="rId43"/>
    <p:sldId id="297" r:id="rId44"/>
    <p:sldId id="298" r:id="rId45"/>
    <p:sldId id="304" r:id="rId46"/>
    <p:sldId id="299" r:id="rId47"/>
    <p:sldId id="300" r:id="rId48"/>
    <p:sldId id="301" r:id="rId49"/>
    <p:sldId id="302" r:id="rId50"/>
    <p:sldId id="305" r:id="rId51"/>
    <p:sldId id="306" r:id="rId52"/>
    <p:sldId id="307" r:id="rId53"/>
    <p:sldId id="309" r:id="rId54"/>
    <p:sldId id="312" r:id="rId55"/>
    <p:sldId id="313" r:id="rId56"/>
    <p:sldId id="315" r:id="rId57"/>
    <p:sldId id="317" r:id="rId58"/>
    <p:sldId id="318" r:id="rId59"/>
    <p:sldId id="319" r:id="rId60"/>
    <p:sldId id="320" r:id="rId6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CB0E1B-2520-4AA8-B3D3-29D279191F82}">
  <a:tblStyle styleId="{C1CB0E1B-2520-4AA8-B3D3-29D279191F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50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presProps" Target="presProps.xml"/><Relationship Id="rId68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69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7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22166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0442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099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7425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3606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5869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7112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91951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4498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68029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68067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8275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05740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85194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36784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48966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37323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58168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64854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54840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72312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58333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7614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95473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82287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38209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12500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20362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25526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55904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79365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82483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99438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2446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02010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96961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58180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56609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34103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559347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96800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32437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357929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608871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6270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943414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964683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305610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427361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351863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578852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529309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157673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476590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935811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1438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4445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5412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0215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0077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857488" y="2130425"/>
            <a:ext cx="5600712" cy="1227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latin typeface="Caveat"/>
                <a:ea typeface="Caveat"/>
                <a:cs typeface="Caveat"/>
                <a:sym typeface="Cave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286116" y="3571876"/>
            <a:ext cx="4629160" cy="97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>
            <a:spLocks noGrp="1"/>
          </p:cNvSpPr>
          <p:nvPr>
            <p:ph type="pic" idx="2"/>
          </p:nvPr>
        </p:nvSpPr>
        <p:spPr>
          <a:xfrm>
            <a:off x="4357686" y="2143116"/>
            <a:ext cx="2428875" cy="207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2643188" y="0"/>
            <a:ext cx="5972175" cy="1214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2643188" y="1600200"/>
            <a:ext cx="604361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2643188" y="0"/>
            <a:ext cx="5972175" cy="1214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2643188" y="0"/>
            <a:ext cx="5972175" cy="1214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48100" cy="414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4686300" y="1981200"/>
            <a:ext cx="3848100" cy="414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>
  <p:cSld name="Рисунок с подписью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5125" y="0"/>
            <a:ext cx="2428875" cy="173672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2643174" y="5076840"/>
            <a:ext cx="4857784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>
                <a:latin typeface="Caveat"/>
                <a:ea typeface="Caveat"/>
                <a:cs typeface="Caveat"/>
                <a:sym typeface="Cave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>
            <a:spLocks noGrp="1"/>
          </p:cNvSpPr>
          <p:nvPr>
            <p:ph type="pic" idx="2"/>
          </p:nvPr>
        </p:nvSpPr>
        <p:spPr>
          <a:xfrm>
            <a:off x="2643174" y="889015"/>
            <a:ext cx="4857784" cy="41148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428875" cy="173672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285984" y="5072074"/>
            <a:ext cx="4857784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>
                <a:latin typeface="Caveat"/>
                <a:ea typeface="Caveat"/>
                <a:cs typeface="Caveat"/>
                <a:sym typeface="Cave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>
            <a:spLocks noGrp="1"/>
          </p:cNvSpPr>
          <p:nvPr>
            <p:ph type="pic" idx="2"/>
          </p:nvPr>
        </p:nvSpPr>
        <p:spPr>
          <a:xfrm>
            <a:off x="2285984" y="857232"/>
            <a:ext cx="4857784" cy="41148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>
  <p:cSld name="1_Picture with 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5125" y="0"/>
            <a:ext cx="2428875" cy="173672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0"/>
          <p:cNvSpPr>
            <a:spLocks noGrp="1"/>
          </p:cNvSpPr>
          <p:nvPr>
            <p:ph type="pic" idx="2"/>
          </p:nvPr>
        </p:nvSpPr>
        <p:spPr>
          <a:xfrm>
            <a:off x="4714876" y="857232"/>
            <a:ext cx="4143404" cy="41148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4714876" y="5072063"/>
            <a:ext cx="4143374" cy="571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>
            <a:spLocks noGrp="1"/>
          </p:cNvSpPr>
          <p:nvPr>
            <p:ph type="pic" idx="3"/>
          </p:nvPr>
        </p:nvSpPr>
        <p:spPr>
          <a:xfrm>
            <a:off x="428625" y="857250"/>
            <a:ext cx="4071938" cy="41148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4"/>
          </p:nvPr>
        </p:nvSpPr>
        <p:spPr>
          <a:xfrm>
            <a:off x="428625" y="5072074"/>
            <a:ext cx="4071937" cy="571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icture with Caption">
  <p:cSld name="2_Picture with 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5125" y="0"/>
            <a:ext cx="2428875" cy="17367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1"/>
          <p:cNvSpPr txBox="1">
            <a:spLocks noGrp="1"/>
          </p:cNvSpPr>
          <p:nvPr>
            <p:ph type="title"/>
          </p:nvPr>
        </p:nvSpPr>
        <p:spPr>
          <a:xfrm>
            <a:off x="285720" y="5143512"/>
            <a:ext cx="857256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>
                <a:latin typeface="Caveat"/>
                <a:ea typeface="Caveat"/>
                <a:cs typeface="Caveat"/>
                <a:sym typeface="Cave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>
            <a:spLocks noGrp="1"/>
          </p:cNvSpPr>
          <p:nvPr>
            <p:ph type="pic" idx="2"/>
          </p:nvPr>
        </p:nvSpPr>
        <p:spPr>
          <a:xfrm>
            <a:off x="285720" y="928670"/>
            <a:ext cx="8643998" cy="41148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3188" y="0"/>
            <a:ext cx="5972175" cy="1214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3188" y="1600200"/>
            <a:ext cx="604361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resh.edu.ru/" TargetMode="External"/><Relationship Id="rId7" Type="http://schemas.openxmlformats.org/officeDocument/2006/relationships/hyperlink" Target="https://znaika.ru/" TargetMode="External"/><Relationship Id="rId2" Type="http://schemas.openxmlformats.org/officeDocument/2006/relationships/hyperlink" Target="http://www.interneturok.ru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yaklass.ru/" TargetMode="External"/><Relationship Id="rId5" Type="http://schemas.openxmlformats.org/officeDocument/2006/relationships/hyperlink" Target="https://uchi.ru/" TargetMode="External"/><Relationship Id="rId4" Type="http://schemas.openxmlformats.org/officeDocument/2006/relationships/hyperlink" Target="https://education.yandex.ru/home/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file:///E:\&#1096;&#1082;&#1086;&#1083;&#1072;\&#1074;&#1086;&#1089;&#1087;.%20&#1087;&#1083;&#1072;&#1085;%202019\raboty-roditelyskogo-komiteta-2-klass%20(1).docx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2857488" y="2130425"/>
            <a:ext cx="5600712" cy="1227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>
                <a:latin typeface="Comic Sans MS"/>
                <a:ea typeface="Comic Sans MS"/>
                <a:cs typeface="Comic Sans MS"/>
                <a:sym typeface="Comic Sans MS"/>
              </a:rPr>
              <a:t>2 класс</a:t>
            </a: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3286116" y="3571876"/>
            <a:ext cx="4629160" cy="97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400"/>
              <a:buNone/>
            </a:pPr>
            <a:r>
              <a:rPr lang="ru-RU" sz="3400" b="1">
                <a:latin typeface="Comic Sans MS"/>
                <a:ea typeface="Comic Sans MS"/>
                <a:cs typeface="Comic Sans MS"/>
                <a:sym typeface="Comic Sans MS"/>
              </a:rPr>
              <a:t>Родительское собрание №1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/>
          <p:nvPr/>
        </p:nvSpPr>
        <p:spPr>
          <a:xfrm>
            <a:off x="2286000" y="668757"/>
            <a:ext cx="6858000" cy="3452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3. Ежедневная работа над ошибками</a:t>
            </a:r>
            <a:r>
              <a:rPr lang="ru-RU" sz="24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(р/о) должна </a:t>
            </a:r>
            <a:r>
              <a:rPr lang="ru-RU" sz="24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представлять собой целостную систему, результативность которой прослеживается в повышении качества обучения. </a:t>
            </a:r>
            <a:r>
              <a:rPr lang="ru-RU" sz="24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Памятка работы над ошибками!</a:t>
            </a:r>
            <a:endParaRPr sz="24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4. После классной и домашней работы следует отступать две строчки ( пишем на третьей).</a:t>
            </a:r>
            <a:endParaRPr dirty="0"/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/>
          <p:nvPr/>
        </p:nvSpPr>
        <p:spPr>
          <a:xfrm>
            <a:off x="2987824" y="-2475656"/>
            <a:ext cx="6156176" cy="7694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7B4A3A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4.При оформлении красной строки  делается отступ вправо не менее 1 см (указательный палец). Соблюдения красной строки требуется при оформлении текстов, начала нового вида работы.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5. В ходе работы строчки не пропускаются. 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6. Новая страница начинается с самой верхней строки, дописывается до конца страницы, включая последнюю строку.</a:t>
            </a: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3679" t="13187" r="33302" b="13522"/>
          <a:stretch/>
        </p:blipFill>
        <p:spPr>
          <a:xfrm>
            <a:off x="-31421" y="1052423"/>
            <a:ext cx="3019245" cy="37697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8868" t="48574" r="28868" b="9161"/>
          <a:stretch/>
        </p:blipFill>
        <p:spPr>
          <a:xfrm>
            <a:off x="4641010" y="4727276"/>
            <a:ext cx="3573251" cy="2009954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/>
          <p:nvPr/>
        </p:nvSpPr>
        <p:spPr>
          <a:xfrm>
            <a:off x="3563888" y="404664"/>
            <a:ext cx="5292080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7. Слева при оформлении каждой строки отступается от края не более 0,5 см.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8. Справа строка дописывается до конца. Использование правил переноса обязательно. Не допускается необоснованное наличие пустых мест на строке.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9. Между классной и домашней работой отступается 2 строки.</a:t>
            </a:r>
            <a:endParaRPr sz="24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3113" t="27442" r="33302" b="34151"/>
          <a:stretch/>
        </p:blipFill>
        <p:spPr>
          <a:xfrm>
            <a:off x="2820838" y="4190316"/>
            <a:ext cx="4053265" cy="2607299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>
            <a:spLocks noGrp="1"/>
          </p:cNvSpPr>
          <p:nvPr>
            <p:ph type="title"/>
          </p:nvPr>
        </p:nvSpPr>
        <p:spPr>
          <a:xfrm>
            <a:off x="2643188" y="0"/>
            <a:ext cx="5972175" cy="1214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rgbClr val="632423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МАТЕМАТИКА</a:t>
            </a:r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body" idx="1"/>
          </p:nvPr>
        </p:nvSpPr>
        <p:spPr>
          <a:xfrm>
            <a:off x="2643188" y="1600200"/>
            <a:ext cx="604361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 sz="32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Учебник 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 sz="32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Рабочая тетрадь – 2 шт.,  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 b="1" dirty="0" smtClean="0">
                <a:latin typeface="Comic Sans MS"/>
                <a:ea typeface="Comic Sans MS"/>
                <a:cs typeface="Comic Sans MS"/>
                <a:sym typeface="Comic Sans MS"/>
              </a:rPr>
              <a:t>Т</a:t>
            </a:r>
            <a:r>
              <a:rPr lang="ru-RU" sz="3200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етрадь для контрольных работ – 1 шт.</a:t>
            </a: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 b="1" dirty="0" smtClean="0">
                <a:latin typeface="Comic Sans MS"/>
                <a:sym typeface="Comic Sans MS"/>
              </a:rPr>
              <a:t>Линейка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 b="1" dirty="0" smtClean="0">
                <a:latin typeface="Comic Sans MS"/>
                <a:sym typeface="Comic Sans MS"/>
              </a:rPr>
              <a:t>Карандаши: простой, </a:t>
            </a:r>
            <a:r>
              <a:rPr lang="ru-RU" b="1" dirty="0" err="1" smtClean="0">
                <a:latin typeface="Comic Sans MS"/>
                <a:sym typeface="Comic Sans MS"/>
              </a:rPr>
              <a:t>зелёный,красный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 sz="32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 sz="32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title"/>
          </p:nvPr>
        </p:nvSpPr>
        <p:spPr>
          <a:xfrm>
            <a:off x="2643188" y="0"/>
            <a:ext cx="5972175" cy="1214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latin typeface="Comic Sans MS"/>
                <a:ea typeface="Comic Sans MS"/>
                <a:cs typeface="Comic Sans MS"/>
                <a:sym typeface="Comic Sans MS"/>
              </a:rPr>
              <a:t>Содержание курса математики во 2 классе</a:t>
            </a:r>
            <a:endParaRPr/>
          </a:p>
        </p:txBody>
      </p:sp>
      <p:sp>
        <p:nvSpPr>
          <p:cNvPr id="139" name="Google Shape;139;p26"/>
          <p:cNvSpPr txBox="1">
            <a:spLocks noGrp="1"/>
          </p:cNvSpPr>
          <p:nvPr>
            <p:ph type="body" idx="1"/>
          </p:nvPr>
        </p:nvSpPr>
        <p:spPr>
          <a:xfrm>
            <a:off x="2643188" y="1600200"/>
            <a:ext cx="604361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 b="1" dirty="0" smtClean="0">
                <a:latin typeface="Comic Sans MS"/>
                <a:ea typeface="Comic Sans MS"/>
                <a:cs typeface="Comic Sans MS"/>
                <a:sym typeface="Comic Sans MS"/>
              </a:rPr>
              <a:t>Нумерация 100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 b="1" dirty="0">
                <a:latin typeface="Comic Sans MS"/>
                <a:ea typeface="Comic Sans MS"/>
                <a:cs typeface="Comic Sans MS"/>
                <a:sym typeface="Comic Sans MS"/>
              </a:rPr>
              <a:t>Сложение и вычитание в пределах 100 без перехода (устные вычисления) и с переходом через разряд (письменные вычисления)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 b="1" dirty="0">
                <a:latin typeface="Comic Sans MS"/>
                <a:ea typeface="Comic Sans MS"/>
                <a:cs typeface="Comic Sans MS"/>
                <a:sym typeface="Comic Sans MS"/>
              </a:rPr>
              <a:t>Новые виды задач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 b="1" dirty="0">
                <a:latin typeface="Comic Sans MS"/>
                <a:ea typeface="Comic Sans MS"/>
                <a:cs typeface="Comic Sans MS"/>
                <a:sym typeface="Comic Sans MS"/>
              </a:rPr>
              <a:t>Умножение и деление 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 b="1" dirty="0">
                <a:latin typeface="Comic Sans MS"/>
                <a:ea typeface="Comic Sans MS"/>
                <a:cs typeface="Comic Sans MS"/>
                <a:sym typeface="Comic Sans MS"/>
              </a:rPr>
              <a:t>Геометрический материал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 b="1" dirty="0">
                <a:latin typeface="Comic Sans MS"/>
                <a:ea typeface="Comic Sans MS"/>
                <a:cs typeface="Comic Sans MS"/>
                <a:sym typeface="Comic Sans MS"/>
              </a:rPr>
              <a:t>Величины времени и длины</a:t>
            </a:r>
            <a:endParaRPr dirty="0"/>
          </a:p>
        </p:txBody>
      </p: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>
            <a:spLocks noGrp="1"/>
          </p:cNvSpPr>
          <p:nvPr>
            <p:ph type="title"/>
          </p:nvPr>
        </p:nvSpPr>
        <p:spPr>
          <a:xfrm>
            <a:off x="2643188" y="0"/>
            <a:ext cx="5972175" cy="1214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u="sng">
                <a:solidFill>
                  <a:srgbClr val="66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Оформление письменных работ по математике.</a:t>
            </a:r>
            <a:endParaRPr>
              <a:solidFill>
                <a:srgbClr val="6633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5" name="Google Shape;145;p27"/>
          <p:cNvSpPr/>
          <p:nvPr/>
        </p:nvSpPr>
        <p:spPr>
          <a:xfrm>
            <a:off x="2915816" y="1196752"/>
            <a:ext cx="6228184" cy="2923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∙"/>
            </a:pPr>
            <a:r>
              <a:rPr lang="ru-RU" sz="20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Между классной и домашней работами следует отступать 4 клетки (на пятой клетке начинается следующая работа)</a:t>
            </a:r>
            <a:endParaRPr sz="20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∙"/>
            </a:pPr>
            <a:r>
              <a:rPr lang="ru-RU" sz="20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Между видами упражнений в классной и домашней работе  отступаются две клетки вниз. Следует отметить, что для заглавных букв клетка не отводится, т. е. для них считается одна из двух (четырех) клеток.</a:t>
            </a:r>
            <a:endParaRPr sz="20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1037" t="9664" r="30094" b="8658"/>
          <a:stretch/>
        </p:blipFill>
        <p:spPr>
          <a:xfrm>
            <a:off x="86265" y="1285334"/>
            <a:ext cx="3152700" cy="3726613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/>
          <p:nvPr/>
        </p:nvSpPr>
        <p:spPr>
          <a:xfrm>
            <a:off x="3059832" y="188640"/>
            <a:ext cx="6084168" cy="5919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∙"/>
            </a:pPr>
            <a:r>
              <a:rPr lang="ru-RU" sz="20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Между столбиками выражений, уравнений, равенств и прочими отступаются три клетки вправо (пишем на четвертой).</a:t>
            </a:r>
            <a:endParaRPr sz="20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∙"/>
            </a:pPr>
            <a:r>
              <a:rPr lang="ru-RU" sz="20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Дату нужно записывать посередине.</a:t>
            </a:r>
            <a:endParaRPr sz="20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∙"/>
            </a:pPr>
            <a:r>
              <a:rPr lang="ru-RU" sz="20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В любой работе отступаются 1 клетка слева от края тетради (5 мм)</a:t>
            </a:r>
            <a:endParaRPr sz="20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∙"/>
            </a:pPr>
            <a:r>
              <a:rPr lang="ru-RU" sz="20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В тетрадях отмечаются номера заданий.</a:t>
            </a:r>
            <a:endParaRPr/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∙"/>
            </a:pPr>
            <a:r>
              <a:rPr lang="ru-RU" sz="20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Все чертежи выполняются простым карандашом по линейке. Измерения нужно подписывать ручкой. Обозначения буквами выполняются печатным и письменным шрифтом, прописными буквами латинского алфавита.</a:t>
            </a:r>
            <a:endParaRPr sz="20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 </a:t>
            </a:r>
            <a:endParaRPr/>
          </a:p>
          <a:p>
            <a:pPr marL="342900" marR="0" lvl="0" indent="-215900" algn="l" rtl="0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679" t="14528" r="49811" b="42033"/>
          <a:stretch/>
        </p:blipFill>
        <p:spPr>
          <a:xfrm>
            <a:off x="892834" y="5140398"/>
            <a:ext cx="3269411" cy="17176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6417" t="33313" r="71696" b="50251"/>
          <a:stretch/>
        </p:blipFill>
        <p:spPr>
          <a:xfrm>
            <a:off x="157045" y="2420365"/>
            <a:ext cx="2902787" cy="1226176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>
            <a:spLocks noGrp="1"/>
          </p:cNvSpPr>
          <p:nvPr>
            <p:ph type="title"/>
          </p:nvPr>
        </p:nvSpPr>
        <p:spPr>
          <a:xfrm>
            <a:off x="2643188" y="0"/>
            <a:ext cx="5972175" cy="1214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ЧИСЛО</a:t>
            </a:r>
            <a:endParaRPr/>
          </a:p>
        </p:txBody>
      </p:sp>
      <p:sp>
        <p:nvSpPr>
          <p:cNvPr id="156" name="Google Shape;156;p29"/>
          <p:cNvSpPr txBox="1">
            <a:spLocks noGrp="1"/>
          </p:cNvSpPr>
          <p:nvPr>
            <p:ph type="body" idx="1"/>
          </p:nvPr>
        </p:nvSpPr>
        <p:spPr>
          <a:xfrm>
            <a:off x="2699792" y="1124744"/>
            <a:ext cx="604361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dirty="0"/>
              <a:t> </a:t>
            </a:r>
            <a:r>
              <a:rPr lang="ru-RU" b="1" dirty="0">
                <a:latin typeface="Comic Sans MS"/>
                <a:ea typeface="Comic Sans MS"/>
                <a:cs typeface="Comic Sans MS"/>
                <a:sym typeface="Comic Sans MS"/>
              </a:rPr>
              <a:t>11</a:t>
            </a:r>
            <a:r>
              <a:rPr lang="ru-RU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сентября.</a:t>
            </a:r>
            <a:endParaRPr dirty="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Классная работа.</a:t>
            </a:r>
            <a:endParaRPr dirty="0"/>
          </a:p>
          <a:p>
            <a:pPr marL="342900" lvl="0" indent="-1397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b="1" dirty="0">
                <a:latin typeface="Comic Sans MS"/>
                <a:ea typeface="Comic Sans MS"/>
                <a:cs typeface="Comic Sans MS"/>
                <a:sym typeface="Comic Sans MS"/>
              </a:rPr>
              <a:t>11</a:t>
            </a:r>
            <a:r>
              <a:rPr lang="ru-RU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сентября.</a:t>
            </a:r>
            <a:endParaRPr dirty="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Домашняя работа.</a:t>
            </a:r>
            <a:endParaRPr dirty="0"/>
          </a:p>
          <a:p>
            <a:pPr marL="342900" lvl="0" indent="-1397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ctr">
              <a:spcBef>
                <a:spcPts val="640"/>
              </a:spcBef>
              <a:buSzPts val="3200"/>
              <a:buNone/>
            </a:pPr>
            <a:r>
              <a:rPr lang="ru-RU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№ </a:t>
            </a:r>
            <a:r>
              <a:rPr lang="ru-RU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36, </a:t>
            </a:r>
            <a:r>
              <a:rPr lang="ru-RU" b="1" dirty="0" smtClean="0">
                <a:latin typeface="Comic Sans MS"/>
                <a:sym typeface="Comic Sans MS"/>
              </a:rPr>
              <a:t>Задача </a:t>
            </a:r>
            <a:r>
              <a:rPr lang="ru-RU" b="1" dirty="0">
                <a:latin typeface="Comic Sans MS"/>
                <a:sym typeface="Comic Sans MS"/>
              </a:rPr>
              <a:t>№ 22</a:t>
            </a:r>
            <a:endParaRPr lang="ru-RU" dirty="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(математика</a:t>
            </a:r>
            <a:r>
              <a:rPr lang="ru-RU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Упр</a:t>
            </a:r>
            <a:r>
              <a:rPr lang="ru-RU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 4 (русский язык)</a:t>
            </a:r>
            <a:endParaRPr dirty="0"/>
          </a:p>
        </p:txBody>
      </p:sp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>
            <a:spLocks noGrp="1"/>
          </p:cNvSpPr>
          <p:nvPr>
            <p:ph type="title"/>
          </p:nvPr>
        </p:nvSpPr>
        <p:spPr>
          <a:xfrm>
            <a:off x="2643188" y="0"/>
            <a:ext cx="5972175" cy="1214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rgbClr val="632423"/>
                </a:solidFill>
                <a:latin typeface="Comic Sans MS"/>
                <a:ea typeface="Comic Sans MS"/>
                <a:cs typeface="Comic Sans MS"/>
                <a:sym typeface="Comic Sans MS"/>
              </a:rPr>
              <a:t>ЛИТЕРАТУРНОЕ ЧТЕНИЕ</a:t>
            </a:r>
            <a:endParaRPr/>
          </a:p>
        </p:txBody>
      </p:sp>
      <p:sp>
        <p:nvSpPr>
          <p:cNvPr id="162" name="Google Shape;162;p30"/>
          <p:cNvSpPr txBox="1">
            <a:spLocks noGrp="1"/>
          </p:cNvSpPr>
          <p:nvPr>
            <p:ph type="body" idx="1"/>
          </p:nvPr>
        </p:nvSpPr>
        <p:spPr>
          <a:xfrm>
            <a:off x="2607469" y="884208"/>
            <a:ext cx="604361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ru-RU" sz="36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Учебник </a:t>
            </a:r>
            <a:endParaRPr dirty="0"/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ru-RU" sz="36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Тетрадь по литературному </a:t>
            </a:r>
            <a:r>
              <a:rPr lang="ru-RU" sz="3600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чтению, где будет </a:t>
            </a:r>
            <a:endParaRPr sz="36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ru-RU" sz="3600" b="1" dirty="0">
                <a:latin typeface="Comic Sans MS"/>
                <a:ea typeface="Comic Sans MS"/>
                <a:cs typeface="Comic Sans MS"/>
                <a:sym typeface="Comic Sans MS"/>
              </a:rPr>
              <a:t>Список литературы с отмеченными прочитанными </a:t>
            </a:r>
            <a:r>
              <a:rPr lang="ru-RU" sz="3600" b="1" dirty="0" smtClean="0">
                <a:latin typeface="Comic Sans MS"/>
                <a:ea typeface="Comic Sans MS"/>
                <a:cs typeface="Comic Sans MS"/>
                <a:sym typeface="Comic Sans MS"/>
              </a:rPr>
              <a:t>произведениями и таблица </a:t>
            </a:r>
            <a:endParaRPr dirty="0"/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ru-RU" sz="36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Проверка техники чтения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>
            <a:spLocks noGrp="1"/>
          </p:cNvSpPr>
          <p:nvPr>
            <p:ph type="title"/>
          </p:nvPr>
        </p:nvSpPr>
        <p:spPr>
          <a:xfrm>
            <a:off x="2643188" y="0"/>
            <a:ext cx="5972175" cy="1214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rgbClr val="632423"/>
                </a:solidFill>
                <a:latin typeface="Comic Sans MS"/>
                <a:ea typeface="Comic Sans MS"/>
                <a:cs typeface="Comic Sans MS"/>
                <a:sym typeface="Comic Sans MS"/>
              </a:rPr>
              <a:t>ОКРУЖАЮЩИЙ МИР</a:t>
            </a:r>
            <a:endParaRPr/>
          </a:p>
        </p:txBody>
      </p:sp>
      <p:sp>
        <p:nvSpPr>
          <p:cNvPr id="168" name="Google Shape;168;p31"/>
          <p:cNvSpPr txBox="1">
            <a:spLocks noGrp="1"/>
          </p:cNvSpPr>
          <p:nvPr>
            <p:ph type="body" idx="1"/>
          </p:nvPr>
        </p:nvSpPr>
        <p:spPr>
          <a:xfrm>
            <a:off x="2643188" y="1600200"/>
            <a:ext cx="604361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ru-RU" sz="3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Учебник </a:t>
            </a:r>
            <a:endParaRPr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ru-RU" sz="3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Печатная тетрадь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ctrTitle"/>
          </p:nvPr>
        </p:nvSpPr>
        <p:spPr>
          <a:xfrm>
            <a:off x="2699792" y="1628775"/>
            <a:ext cx="5251996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640" b="1">
                <a:solidFill>
                  <a:srgbClr val="800000"/>
                </a:solidFill>
                <a:latin typeface="Caveat"/>
                <a:ea typeface="Caveat"/>
                <a:cs typeface="Caveat"/>
                <a:sym typeface="Caveat"/>
              </a:rPr>
              <a:t>2 класс</a:t>
            </a:r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1"/>
          </p:nvPr>
        </p:nvSpPr>
        <p:spPr>
          <a:xfrm>
            <a:off x="2915816" y="4005263"/>
            <a:ext cx="6228184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600"/>
              <a:buNone/>
            </a:pPr>
            <a:r>
              <a:rPr lang="ru-RU" sz="3600" b="1" dirty="0" smtClean="0">
                <a:solidFill>
                  <a:srgbClr val="800000"/>
                </a:solidFill>
                <a:latin typeface="Caveat"/>
                <a:ea typeface="Caveat"/>
                <a:cs typeface="Caveat"/>
                <a:sym typeface="Caveat"/>
              </a:rPr>
              <a:t>2024-2025 </a:t>
            </a:r>
            <a:r>
              <a:rPr lang="ru-RU" sz="3600" b="1" dirty="0">
                <a:solidFill>
                  <a:srgbClr val="800000"/>
                </a:solidFill>
                <a:latin typeface="Caveat"/>
                <a:ea typeface="Caveat"/>
                <a:cs typeface="Caveat"/>
                <a:sym typeface="Caveat"/>
              </a:rPr>
              <a:t>учебный год</a:t>
            </a:r>
            <a:endParaRPr dirty="0"/>
          </a:p>
        </p:txBody>
      </p:sp>
    </p:spTree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 txBox="1">
            <a:spLocks noGrp="1"/>
          </p:cNvSpPr>
          <p:nvPr>
            <p:ph type="title"/>
          </p:nvPr>
        </p:nvSpPr>
        <p:spPr>
          <a:xfrm>
            <a:off x="2643188" y="0"/>
            <a:ext cx="5972175" cy="1214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latin typeface="Comic Sans MS"/>
                <a:ea typeface="Comic Sans MS"/>
                <a:cs typeface="Comic Sans MS"/>
                <a:sym typeface="Comic Sans MS"/>
              </a:rPr>
              <a:t>ИНОСТРАННЫЙ</a:t>
            </a:r>
            <a:r>
              <a:rPr lang="ru-RU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ЯЗЫК</a:t>
            </a:r>
            <a:endParaRPr dirty="0"/>
          </a:p>
        </p:txBody>
      </p:sp>
      <p:sp>
        <p:nvSpPr>
          <p:cNvPr id="174" name="Google Shape;174;p32"/>
          <p:cNvSpPr txBox="1">
            <a:spLocks noGrp="1"/>
          </p:cNvSpPr>
          <p:nvPr>
            <p:ph type="body" idx="1"/>
          </p:nvPr>
        </p:nvSpPr>
        <p:spPr>
          <a:xfrm>
            <a:off x="2643188" y="1600200"/>
            <a:ext cx="604361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Учебник</a:t>
            </a:r>
            <a:endParaRPr sz="2400" dirty="0">
              <a:solidFill>
                <a:srgbClr val="AC99C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Тетрадь</a:t>
            </a:r>
            <a:endParaRPr dirty="0"/>
          </a:p>
        </p:txBody>
      </p:sp>
    </p:spTree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/>
          <p:nvPr/>
        </p:nvSpPr>
        <p:spPr>
          <a:xfrm>
            <a:off x="3491880" y="449761"/>
            <a:ext cx="4734272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 dirty="0">
                <a:solidFill>
                  <a:srgbClr val="7B4A3A"/>
                </a:solidFill>
                <a:latin typeface="Comic Sans MS"/>
                <a:ea typeface="Comic Sans MS"/>
                <a:cs typeface="Comic Sans MS"/>
                <a:sym typeface="Comic Sans MS"/>
              </a:rPr>
              <a:t>Музыка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учебник</a:t>
            </a:r>
            <a:endParaRPr dirty="0"/>
          </a:p>
        </p:txBody>
      </p:sp>
    </p:spTree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"/>
          <p:cNvSpPr txBox="1">
            <a:spLocks noGrp="1"/>
          </p:cNvSpPr>
          <p:nvPr>
            <p:ph type="title"/>
          </p:nvPr>
        </p:nvSpPr>
        <p:spPr>
          <a:xfrm>
            <a:off x="2643188" y="0"/>
            <a:ext cx="5972175" cy="1214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66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Труд, </a:t>
            </a:r>
            <a:r>
              <a:rPr lang="ru-RU" sz="3200" b="1" dirty="0">
                <a:solidFill>
                  <a:srgbClr val="66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ru-RU" sz="3200" b="1" dirty="0">
                <a:solidFill>
                  <a:srgbClr val="6633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ru-RU" sz="3200" b="1" dirty="0">
                <a:solidFill>
                  <a:srgbClr val="66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изобразительное искусство</a:t>
            </a:r>
            <a:endParaRPr dirty="0"/>
          </a:p>
        </p:txBody>
      </p:sp>
      <p:sp>
        <p:nvSpPr>
          <p:cNvPr id="185" name="Google Shape;185;p34"/>
          <p:cNvSpPr txBox="1">
            <a:spLocks noGrp="1"/>
          </p:cNvSpPr>
          <p:nvPr>
            <p:ph type="body" idx="1"/>
          </p:nvPr>
        </p:nvSpPr>
        <p:spPr>
          <a:xfrm>
            <a:off x="2771800" y="1052736"/>
            <a:ext cx="6372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solidFill>
                <a:srgbClr val="C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ru-RU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Технология: папка, линейка 30 см, клей-карандаш, карандаш, тетрадь, ножницы, цветная бумага, цветной картон.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ru-RU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Подписать!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Изобразительное искусство: акварель, гуашь,  кисти №1, №3, №5, карандаш, бумага для рисования. Подписать!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5"/>
          <p:cNvSpPr/>
          <p:nvPr/>
        </p:nvSpPr>
        <p:spPr>
          <a:xfrm>
            <a:off x="2771800" y="489734"/>
            <a:ext cx="6372200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7B4A3A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Физкультура,  </a:t>
            </a:r>
            <a:endParaRPr dirty="0"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ru-RU" sz="40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спортивная </a:t>
            </a:r>
            <a:r>
              <a:rPr lang="ru-RU" sz="4000" b="1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форма и обувь  </a:t>
            </a:r>
            <a:endParaRPr dirty="0"/>
          </a:p>
        </p:txBody>
      </p:sp>
    </p:spTree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6" descr="C:\Documents and Settings\Администратор\Рабочий стол\iпен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53" y="91173"/>
            <a:ext cx="2643206" cy="2643206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6"/>
          <p:cNvSpPr txBox="1"/>
          <p:nvPr/>
        </p:nvSpPr>
        <p:spPr>
          <a:xfrm>
            <a:off x="3571867" y="-18932"/>
            <a:ext cx="522450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>
                <a:solidFill>
                  <a:srgbClr val="7B4A3A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Письменные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>
                <a:solidFill>
                  <a:srgbClr val="7B4A3A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принадлежности</a:t>
            </a:r>
            <a:endParaRPr/>
          </a:p>
        </p:txBody>
      </p:sp>
      <p:sp>
        <p:nvSpPr>
          <p:cNvPr id="197" name="Google Shape;197;p36"/>
          <p:cNvSpPr txBox="1"/>
          <p:nvPr/>
        </p:nvSpPr>
        <p:spPr>
          <a:xfrm>
            <a:off x="2915816" y="1412776"/>
            <a:ext cx="6273232" cy="4647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203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ru-RU" sz="3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Ручки с красной, синей и зелёной пастой</a:t>
            </a:r>
            <a:endParaRPr/>
          </a:p>
          <a:p>
            <a:pPr marL="0" marR="0" lvl="0" indent="-203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ru-RU" sz="3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Цветные карандаши</a:t>
            </a:r>
            <a:endParaRPr/>
          </a:p>
          <a:p>
            <a:pPr marL="0" marR="0" lvl="0" indent="-203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ru-RU" sz="3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Простой карандаш </a:t>
            </a:r>
            <a:endParaRPr/>
          </a:p>
          <a:p>
            <a:pPr marL="0" marR="0" lvl="0" indent="-203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ru-RU" sz="3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Линейка + для волнистой линии</a:t>
            </a:r>
            <a:endParaRPr/>
          </a:p>
          <a:p>
            <a:pPr marL="0" marR="0" lvl="0" indent="-203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ru-RU" sz="3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Стирательная резинка</a:t>
            </a:r>
            <a:endParaRPr/>
          </a:p>
          <a:p>
            <a:pPr marL="0" marR="0" lvl="0" indent="-203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ru-RU" sz="3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Точилка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7B4A3A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</p:spTree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7"/>
          <p:cNvSpPr txBox="1">
            <a:spLocks noGrp="1"/>
          </p:cNvSpPr>
          <p:nvPr>
            <p:ph type="ctrTitle"/>
          </p:nvPr>
        </p:nvSpPr>
        <p:spPr>
          <a:xfrm>
            <a:off x="2857488" y="2130425"/>
            <a:ext cx="5600712" cy="1227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rgbClr val="632423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НОРМЫ ОЦЕНКИ</a:t>
            </a:r>
            <a:endParaRPr/>
          </a:p>
        </p:txBody>
      </p:sp>
      <p:sp>
        <p:nvSpPr>
          <p:cNvPr id="203" name="Google Shape;203;p37"/>
          <p:cNvSpPr txBox="1">
            <a:spLocks noGrp="1"/>
          </p:cNvSpPr>
          <p:nvPr>
            <p:ph type="subTitle" idx="1"/>
          </p:nvPr>
        </p:nvSpPr>
        <p:spPr>
          <a:xfrm>
            <a:off x="3286116" y="3571876"/>
            <a:ext cx="4629160" cy="97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8"/>
          <p:cNvSpPr txBox="1">
            <a:spLocks noGrp="1"/>
          </p:cNvSpPr>
          <p:nvPr>
            <p:ph type="title"/>
          </p:nvPr>
        </p:nvSpPr>
        <p:spPr>
          <a:xfrm>
            <a:off x="2643188" y="0"/>
            <a:ext cx="5972175" cy="1214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latin typeface="Comic Sans MS"/>
                <a:ea typeface="Comic Sans MS"/>
                <a:cs typeface="Comic Sans MS"/>
                <a:sym typeface="Comic Sans MS"/>
              </a:rPr>
              <a:t>ТЕХНИКА ЧТЕНИЯ</a:t>
            </a:r>
            <a:endParaRPr/>
          </a:p>
        </p:txBody>
      </p:sp>
      <p:sp>
        <p:nvSpPr>
          <p:cNvPr id="209" name="Google Shape;209;p38"/>
          <p:cNvSpPr txBox="1">
            <a:spLocks noGrp="1"/>
          </p:cNvSpPr>
          <p:nvPr>
            <p:ph type="body" idx="1"/>
          </p:nvPr>
        </p:nvSpPr>
        <p:spPr>
          <a:xfrm>
            <a:off x="2501009" y="908720"/>
            <a:ext cx="6660232" cy="414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sz="3200" b="1">
                <a:latin typeface="Comic Sans MS"/>
                <a:ea typeface="Comic Sans MS"/>
                <a:cs typeface="Comic Sans MS"/>
                <a:sym typeface="Comic Sans MS"/>
              </a:rPr>
              <a:t>               </a:t>
            </a:r>
            <a:r>
              <a:rPr lang="ru-RU" sz="3200" b="1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 класс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 b="1" u="sng">
                <a:latin typeface="Comic Sans MS"/>
                <a:ea typeface="Comic Sans MS"/>
                <a:cs typeface="Comic Sans MS"/>
                <a:sym typeface="Comic Sans MS"/>
              </a:rPr>
              <a:t>Начало года – </a:t>
            </a:r>
            <a:r>
              <a:rPr lang="ru-RU" sz="2400" b="1">
                <a:latin typeface="Comic Sans MS"/>
                <a:ea typeface="Comic Sans MS"/>
                <a:cs typeface="Comic Sans MS"/>
                <a:sym typeface="Comic Sans MS"/>
              </a:rPr>
              <a:t>30-40 слов в минуту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 sz="3200" b="1" u="sng">
                <a:latin typeface="Comic Sans MS"/>
                <a:ea typeface="Comic Sans MS"/>
                <a:cs typeface="Comic Sans MS"/>
                <a:sym typeface="Comic Sans MS"/>
              </a:rPr>
              <a:t>1 </a:t>
            </a:r>
            <a:r>
              <a:rPr lang="ru-RU" b="1" u="sng">
                <a:latin typeface="Comic Sans MS"/>
                <a:ea typeface="Comic Sans MS"/>
                <a:cs typeface="Comic Sans MS"/>
                <a:sym typeface="Comic Sans MS"/>
              </a:rPr>
              <a:t>полугодие</a:t>
            </a:r>
            <a:endParaRPr/>
          </a:p>
          <a:p>
            <a:pPr marL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 b="1">
                <a:latin typeface="Comic Sans MS"/>
                <a:ea typeface="Comic Sans MS"/>
                <a:cs typeface="Comic Sans MS"/>
                <a:sym typeface="Comic Sans MS"/>
              </a:rPr>
              <a:t>Осознанное, правильное чтение целыми словами с соблюдением логических ударений. Слова сложной слоговой структуры прочитываются по слогам.</a:t>
            </a:r>
            <a:endParaRPr/>
          </a:p>
          <a:p>
            <a:pPr marL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 b="1" i="1">
                <a:latin typeface="Comic Sans MS"/>
                <a:ea typeface="Comic Sans MS"/>
                <a:cs typeface="Comic Sans MS"/>
                <a:sym typeface="Comic Sans MS"/>
              </a:rPr>
              <a:t>Темп чтения – не менее 40-50 слов минуту.</a:t>
            </a:r>
            <a:endParaRPr sz="1400" b="1" i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 b="1" u="sng">
                <a:latin typeface="Comic Sans MS"/>
                <a:ea typeface="Comic Sans MS"/>
                <a:cs typeface="Comic Sans MS"/>
                <a:sym typeface="Comic Sans MS"/>
              </a:rPr>
              <a:t>2 полугодие</a:t>
            </a:r>
            <a:endParaRPr/>
          </a:p>
          <a:p>
            <a:pPr marL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 b="1">
                <a:latin typeface="Comic Sans MS"/>
                <a:ea typeface="Comic Sans MS"/>
                <a:cs typeface="Comic Sans MS"/>
                <a:sym typeface="Comic Sans MS"/>
              </a:rPr>
              <a:t>Осознанное, правильное чтение целыми словами с соблюдением логических ударений, пауз и интонаций.</a:t>
            </a:r>
            <a:endParaRPr/>
          </a:p>
          <a:p>
            <a:pPr marL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 b="1" i="1">
                <a:latin typeface="Comic Sans MS"/>
                <a:ea typeface="Comic Sans MS"/>
                <a:cs typeface="Comic Sans MS"/>
                <a:sym typeface="Comic Sans MS"/>
              </a:rPr>
              <a:t>Темп чтения – не менее 50-60 слов.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9"/>
          <p:cNvSpPr txBox="1">
            <a:spLocks noGrp="1"/>
          </p:cNvSpPr>
          <p:nvPr>
            <p:ph type="title"/>
          </p:nvPr>
        </p:nvSpPr>
        <p:spPr>
          <a:xfrm>
            <a:off x="2643188" y="0"/>
            <a:ext cx="5972175" cy="1214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632423"/>
                </a:solidFill>
                <a:latin typeface="Comic Sans MS"/>
                <a:ea typeface="Comic Sans MS"/>
                <a:cs typeface="Comic Sans MS"/>
                <a:sym typeface="Comic Sans MS"/>
              </a:rPr>
              <a:t>РУССКИЙ ЯЗЫК</a:t>
            </a:r>
            <a:endParaRPr/>
          </a:p>
        </p:txBody>
      </p:sp>
      <p:sp>
        <p:nvSpPr>
          <p:cNvPr id="215" name="Google Shape;215;p39"/>
          <p:cNvSpPr txBox="1">
            <a:spLocks noGrp="1"/>
          </p:cNvSpPr>
          <p:nvPr>
            <p:ph type="body" idx="1"/>
          </p:nvPr>
        </p:nvSpPr>
        <p:spPr>
          <a:xfrm>
            <a:off x="2699792" y="836712"/>
            <a:ext cx="604361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lang="ru-RU" sz="3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Диктант</a:t>
            </a:r>
            <a:endParaRPr/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lang="ru-RU" sz="32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«</a:t>
            </a:r>
            <a:r>
              <a:rPr lang="ru-RU" sz="28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5» </a:t>
            </a:r>
            <a:r>
              <a:rPr lang="ru-RU" sz="2800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- нет ошибок;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ru-RU" sz="28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«4» </a:t>
            </a:r>
            <a:r>
              <a:rPr lang="ru-RU" sz="2800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- не более 2-х ошибок;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CC0000"/>
              </a:buClr>
              <a:buSzPts val="2800"/>
              <a:buChar char="•"/>
            </a:pPr>
            <a:r>
              <a:rPr lang="ru-RU" sz="2800" b="1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«3»</a:t>
            </a:r>
            <a:r>
              <a:rPr lang="ru-RU" sz="2800" b="1">
                <a:solidFill>
                  <a:srgbClr val="0A0A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sz="2800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-</a:t>
            </a:r>
            <a:r>
              <a:rPr lang="ru-RU" sz="2800" b="1">
                <a:solidFill>
                  <a:srgbClr val="0A0A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sz="2800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не более 5-х ошибок;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CC0000"/>
              </a:buClr>
              <a:buSzPts val="2800"/>
              <a:buChar char="•"/>
            </a:pPr>
            <a:r>
              <a:rPr lang="ru-RU" sz="2800" b="1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«2»</a:t>
            </a:r>
            <a:r>
              <a:rPr lang="ru-RU" sz="2800" b="1">
                <a:solidFill>
                  <a:srgbClr val="0A0A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sz="2800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-  более 5 ошибок.</a:t>
            </a:r>
            <a:endParaRPr/>
          </a:p>
        </p:txBody>
      </p:sp>
      <p:pic>
        <p:nvPicPr>
          <p:cNvPr id="216" name="Google Shape;216;p39" descr="j00885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2280" y="4437112"/>
            <a:ext cx="1685925" cy="182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0"/>
          <p:cNvSpPr txBox="1">
            <a:spLocks noGrp="1"/>
          </p:cNvSpPr>
          <p:nvPr>
            <p:ph type="title"/>
          </p:nvPr>
        </p:nvSpPr>
        <p:spPr>
          <a:xfrm>
            <a:off x="2643188" y="0"/>
            <a:ext cx="5972175" cy="1214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632423"/>
                </a:solidFill>
                <a:latin typeface="Comic Sans MS"/>
                <a:ea typeface="Comic Sans MS"/>
                <a:cs typeface="Comic Sans MS"/>
                <a:sym typeface="Comic Sans MS"/>
              </a:rPr>
              <a:t>РУССКИЙ ЯЗЫК</a:t>
            </a:r>
            <a:endParaRPr/>
          </a:p>
        </p:txBody>
      </p:sp>
      <p:sp>
        <p:nvSpPr>
          <p:cNvPr id="222" name="Google Shape;222;p40"/>
          <p:cNvSpPr txBox="1">
            <a:spLocks noGrp="1"/>
          </p:cNvSpPr>
          <p:nvPr>
            <p:ph type="body" idx="1"/>
          </p:nvPr>
        </p:nvSpPr>
        <p:spPr>
          <a:xfrm>
            <a:off x="3064484" y="764704"/>
            <a:ext cx="604361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lang="ru-RU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Орфографическое задание</a:t>
            </a:r>
            <a:endParaRPr/>
          </a:p>
          <a:p>
            <a:pPr marL="342900" lvl="0" indent="-34290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ru-RU" sz="24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«5</a:t>
            </a:r>
            <a:r>
              <a:rPr lang="ru-RU" sz="20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»</a:t>
            </a:r>
            <a:r>
              <a:rPr lang="ru-RU" sz="2000" b="1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sz="2000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- задание выполнено без ошибок;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Char char="•"/>
            </a:pPr>
            <a:r>
              <a:rPr lang="ru-RU" sz="20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«4» </a:t>
            </a:r>
            <a:r>
              <a:rPr lang="ru-RU" sz="2000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- задание выполнено полностью,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None/>
            </a:pPr>
            <a:r>
              <a:rPr lang="ru-RU" sz="2000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1 ошибка;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000"/>
              <a:buChar char="•"/>
            </a:pPr>
            <a:r>
              <a:rPr lang="ru-RU" sz="2000" b="1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«3»</a:t>
            </a:r>
            <a:r>
              <a:rPr lang="ru-RU" sz="2000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- неполностью выполнено задание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None/>
            </a:pPr>
            <a:r>
              <a:rPr lang="ru-RU" sz="2000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или полностью выполнено, но 2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None/>
            </a:pPr>
            <a:r>
              <a:rPr lang="ru-RU" sz="2000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ошибки;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000"/>
              <a:buChar char="•"/>
            </a:pPr>
            <a:r>
              <a:rPr lang="ru-RU" sz="2000" b="1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«2»</a:t>
            </a:r>
            <a:r>
              <a:rPr lang="ru-RU" sz="2000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- невыполненное задание.</a:t>
            </a:r>
            <a:endParaRPr/>
          </a:p>
        </p:txBody>
      </p:sp>
      <p:pic>
        <p:nvPicPr>
          <p:cNvPr id="223" name="Google Shape;223;p40" descr="j00885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8074" y="5032375"/>
            <a:ext cx="1685925" cy="182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1"/>
          <p:cNvSpPr txBox="1">
            <a:spLocks noGrp="1"/>
          </p:cNvSpPr>
          <p:nvPr>
            <p:ph type="title"/>
          </p:nvPr>
        </p:nvSpPr>
        <p:spPr>
          <a:xfrm>
            <a:off x="2643188" y="0"/>
            <a:ext cx="5972175" cy="1214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632423"/>
                </a:solidFill>
                <a:latin typeface="Comic Sans MS"/>
                <a:ea typeface="Comic Sans MS"/>
                <a:cs typeface="Comic Sans MS"/>
                <a:sym typeface="Comic Sans MS"/>
              </a:rPr>
              <a:t>РУССКИЙ ЯЗЫК</a:t>
            </a:r>
            <a:endParaRPr/>
          </a:p>
        </p:txBody>
      </p:sp>
      <p:sp>
        <p:nvSpPr>
          <p:cNvPr id="229" name="Google Shape;229;p41"/>
          <p:cNvSpPr txBox="1">
            <a:spLocks noGrp="1"/>
          </p:cNvSpPr>
          <p:nvPr>
            <p:ph type="body" idx="1"/>
          </p:nvPr>
        </p:nvSpPr>
        <p:spPr>
          <a:xfrm>
            <a:off x="2771800" y="980728"/>
            <a:ext cx="6368482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lang="ru-RU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Списывание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lang="ru-RU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«5» </a:t>
            </a:r>
            <a:r>
              <a:rPr lang="ru-RU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- безукоризненно выполненная работа, в которой нет исправлений;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lang="ru-RU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«4» </a:t>
            </a:r>
            <a:r>
              <a:rPr lang="ru-RU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- 1 - 2 исправления или 1 ошибка;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CC0000"/>
              </a:buClr>
              <a:buSzPts val="3200"/>
              <a:buChar char="•"/>
            </a:pPr>
            <a:r>
              <a:rPr lang="ru-RU" b="1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«3»</a:t>
            </a:r>
            <a:r>
              <a:rPr lang="ru-RU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- 2 - 3 ошибки;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CC0000"/>
              </a:buClr>
              <a:buSzPts val="3200"/>
              <a:buChar char="•"/>
            </a:pPr>
            <a:r>
              <a:rPr lang="ru-RU" b="1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«2»</a:t>
            </a:r>
            <a:r>
              <a:rPr lang="ru-RU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- 4 ошибки и более.</a:t>
            </a:r>
            <a:endParaRPr/>
          </a:p>
        </p:txBody>
      </p:sp>
      <p:pic>
        <p:nvPicPr>
          <p:cNvPr id="230" name="Google Shape;230;p41" descr="j00885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8075" y="5032375"/>
            <a:ext cx="1685925" cy="182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5" descr="C:\Documents and Settings\Администратор\Рабочий стол\21HXbo6oFc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5936" y="0"/>
            <a:ext cx="4941168" cy="4941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2"/>
          <p:cNvSpPr txBox="1">
            <a:spLocks noGrp="1"/>
          </p:cNvSpPr>
          <p:nvPr>
            <p:ph type="title"/>
          </p:nvPr>
        </p:nvSpPr>
        <p:spPr>
          <a:xfrm>
            <a:off x="2643188" y="0"/>
            <a:ext cx="5972175" cy="1214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632423"/>
                </a:solidFill>
                <a:latin typeface="Comic Sans MS"/>
                <a:ea typeface="Comic Sans MS"/>
                <a:cs typeface="Comic Sans MS"/>
                <a:sym typeface="Comic Sans MS"/>
              </a:rPr>
              <a:t>РУССКИЙ ЯЗЫК</a:t>
            </a:r>
            <a:endParaRPr/>
          </a:p>
        </p:txBody>
      </p:sp>
      <p:sp>
        <p:nvSpPr>
          <p:cNvPr id="236" name="Google Shape;236;p42"/>
          <p:cNvSpPr txBox="1">
            <a:spLocks noGrp="1"/>
          </p:cNvSpPr>
          <p:nvPr>
            <p:ph type="body" idx="1"/>
          </p:nvPr>
        </p:nvSpPr>
        <p:spPr>
          <a:xfrm>
            <a:off x="2771800" y="933599"/>
            <a:ext cx="63684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lang="ru-RU" sz="3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Словарный диктант – 10 слов</a:t>
            </a:r>
            <a:endParaRPr/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lang="ru-RU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«5» </a:t>
            </a:r>
            <a:r>
              <a:rPr lang="ru-RU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- работа без ошибок;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lang="ru-RU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«4» </a:t>
            </a:r>
            <a:r>
              <a:rPr lang="ru-RU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- 1 ошибка;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CC0000"/>
              </a:buClr>
              <a:buSzPts val="3200"/>
              <a:buChar char="•"/>
            </a:pPr>
            <a:r>
              <a:rPr lang="ru-RU" b="1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«3»</a:t>
            </a:r>
            <a:r>
              <a:rPr lang="ru-RU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- 2 ошибки;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CC0000"/>
              </a:buClr>
              <a:buSzPts val="3200"/>
              <a:buChar char="•"/>
            </a:pPr>
            <a:r>
              <a:rPr lang="ru-RU" b="1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«2»</a:t>
            </a:r>
            <a:r>
              <a:rPr lang="ru-RU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- 3 - 5 ошибок.</a:t>
            </a:r>
            <a:endParaRPr/>
          </a:p>
        </p:txBody>
      </p:sp>
      <p:pic>
        <p:nvPicPr>
          <p:cNvPr id="237" name="Google Shape;237;p42" descr="j00885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8075" y="5032375"/>
            <a:ext cx="1685925" cy="182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3"/>
          <p:cNvSpPr txBox="1">
            <a:spLocks noGrp="1"/>
          </p:cNvSpPr>
          <p:nvPr>
            <p:ph type="title"/>
          </p:nvPr>
        </p:nvSpPr>
        <p:spPr>
          <a:xfrm>
            <a:off x="2643188" y="0"/>
            <a:ext cx="5972175" cy="1214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632423"/>
                </a:solidFill>
                <a:latin typeface="Comic Sans MS"/>
                <a:ea typeface="Comic Sans MS"/>
                <a:cs typeface="Comic Sans MS"/>
                <a:sym typeface="Comic Sans MS"/>
              </a:rPr>
              <a:t>РУССКИЙ ЯЗЫК</a:t>
            </a:r>
            <a:endParaRPr/>
          </a:p>
        </p:txBody>
      </p:sp>
      <p:sp>
        <p:nvSpPr>
          <p:cNvPr id="243" name="Google Shape;243;p43"/>
          <p:cNvSpPr txBox="1">
            <a:spLocks noGrp="1"/>
          </p:cNvSpPr>
          <p:nvPr>
            <p:ph type="body" idx="1"/>
          </p:nvPr>
        </p:nvSpPr>
        <p:spPr>
          <a:xfrm>
            <a:off x="2915816" y="980728"/>
            <a:ext cx="6228184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ru-RU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Контрольная работа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ru-RU" sz="24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«5» </a:t>
            </a:r>
            <a:r>
              <a:rPr lang="ru-RU" sz="2400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- безошибочно выполнены все задания;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ru-RU" sz="24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«4»</a:t>
            </a:r>
            <a:r>
              <a:rPr lang="ru-RU" sz="2400" b="1" i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sz="2400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- выполнено правильно не менее 3/4 всех заданий;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Pts val="2400"/>
              <a:buChar char="•"/>
            </a:pPr>
            <a:r>
              <a:rPr lang="ru-RU" sz="2400" b="1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«3»</a:t>
            </a:r>
            <a:r>
              <a:rPr lang="ru-RU" sz="2400" b="1">
                <a:solidFill>
                  <a:srgbClr val="0A0A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sz="2400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- выполнено не менее ½ заданий;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Pts val="2400"/>
              <a:buChar char="•"/>
            </a:pPr>
            <a:r>
              <a:rPr lang="ru-RU" sz="2400" b="1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«2»</a:t>
            </a:r>
            <a:r>
              <a:rPr lang="ru-RU" sz="2400" b="1">
                <a:solidFill>
                  <a:srgbClr val="0A0A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sz="2400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- ученик не справился с большинством заданий.</a:t>
            </a:r>
            <a:endParaRPr/>
          </a:p>
        </p:txBody>
      </p:sp>
      <p:pic>
        <p:nvPicPr>
          <p:cNvPr id="244" name="Google Shape;244;p43" descr="j00885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2800" y="4800600"/>
            <a:ext cx="1685925" cy="182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4"/>
          <p:cNvSpPr txBox="1">
            <a:spLocks noGrp="1"/>
          </p:cNvSpPr>
          <p:nvPr>
            <p:ph type="title"/>
          </p:nvPr>
        </p:nvSpPr>
        <p:spPr>
          <a:xfrm>
            <a:off x="2643188" y="0"/>
            <a:ext cx="5972175" cy="1214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632423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МАТЕМАТИКА</a:t>
            </a:r>
            <a:endParaRPr/>
          </a:p>
        </p:txBody>
      </p:sp>
      <p:sp>
        <p:nvSpPr>
          <p:cNvPr id="250" name="Google Shape;250;p44"/>
          <p:cNvSpPr txBox="1">
            <a:spLocks noGrp="1"/>
          </p:cNvSpPr>
          <p:nvPr>
            <p:ph type="body" idx="1"/>
          </p:nvPr>
        </p:nvSpPr>
        <p:spPr>
          <a:xfrm>
            <a:off x="3100388" y="917575"/>
            <a:ext cx="604361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ru-RU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Письменная работа, </a:t>
            </a:r>
            <a:endParaRPr/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ru-RU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содержащая только примеры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ru-RU" sz="24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«5» </a:t>
            </a:r>
            <a:r>
              <a:rPr lang="ru-RU" sz="2400" b="1">
                <a:solidFill>
                  <a:srgbClr val="33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- вся работа выполнена безошибочно и нет исправлений;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ru-RU" sz="24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«4» </a:t>
            </a:r>
            <a:r>
              <a:rPr lang="ru-RU" sz="2400" b="1">
                <a:solidFill>
                  <a:srgbClr val="33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- допущены 1-2 вычислительные ошибки;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Pts val="2400"/>
              <a:buChar char="•"/>
            </a:pPr>
            <a:r>
              <a:rPr lang="ru-RU" sz="2400" b="1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«3»</a:t>
            </a:r>
            <a:r>
              <a:rPr lang="ru-RU" sz="2400" b="1">
                <a:solidFill>
                  <a:srgbClr val="33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- допущены 3-4 вычислительные ошибки;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Pts val="2400"/>
              <a:buChar char="•"/>
            </a:pPr>
            <a:r>
              <a:rPr lang="ru-RU" sz="2400" b="1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«2»</a:t>
            </a:r>
            <a:r>
              <a:rPr lang="ru-RU" sz="2400" b="1">
                <a:solidFill>
                  <a:srgbClr val="33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- допущены 5 и более вычислительные ошибки.</a:t>
            </a:r>
            <a:endParaRPr/>
          </a:p>
        </p:txBody>
      </p:sp>
      <p:pic>
        <p:nvPicPr>
          <p:cNvPr id="251" name="Google Shape;251;p44" descr="j00885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8075" y="5032375"/>
            <a:ext cx="1685925" cy="182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5"/>
          <p:cNvSpPr txBox="1">
            <a:spLocks noGrp="1"/>
          </p:cNvSpPr>
          <p:nvPr>
            <p:ph type="title"/>
          </p:nvPr>
        </p:nvSpPr>
        <p:spPr>
          <a:xfrm>
            <a:off x="2643188" y="0"/>
            <a:ext cx="5972175" cy="1214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632423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МАТЕМАТИКА</a:t>
            </a:r>
            <a:endParaRPr/>
          </a:p>
        </p:txBody>
      </p:sp>
      <p:sp>
        <p:nvSpPr>
          <p:cNvPr id="257" name="Google Shape;257;p45"/>
          <p:cNvSpPr txBox="1">
            <a:spLocks noGrp="1"/>
          </p:cNvSpPr>
          <p:nvPr>
            <p:ph type="body" idx="1"/>
          </p:nvPr>
        </p:nvSpPr>
        <p:spPr>
          <a:xfrm>
            <a:off x="2771800" y="836712"/>
            <a:ext cx="6372200" cy="602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ru-RU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Письменная работа, содержащая только задачи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ru-RU" sz="24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«5» </a:t>
            </a:r>
            <a:r>
              <a:rPr lang="ru-RU" sz="2400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- все задачи решены и нет исправлений;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ru-RU" sz="24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«4» </a:t>
            </a:r>
            <a:r>
              <a:rPr lang="ru-RU" sz="2400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- нет ошибок в ходе решения задач, но допущены 1-2 вычислительные ошибки;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Pts val="2400"/>
              <a:buChar char="•"/>
            </a:pPr>
            <a:r>
              <a:rPr lang="ru-RU" sz="2400" b="1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«3»</a:t>
            </a:r>
            <a:r>
              <a:rPr lang="ru-RU" sz="2400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- хотя бы одна ошибка в ходе решения задачи и 1 вычислительная ошибка </a:t>
            </a:r>
            <a:r>
              <a:rPr lang="ru-RU" sz="2400" b="1" i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или</a:t>
            </a:r>
            <a:r>
              <a:rPr lang="ru-RU" sz="2400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если вычислительных ошибок нет, но не решена 1 задача;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Pts val="2400"/>
              <a:buChar char="•"/>
            </a:pPr>
            <a:r>
              <a:rPr lang="ru-RU" sz="2400" b="1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«2»</a:t>
            </a:r>
            <a:r>
              <a:rPr lang="ru-RU" sz="2400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- допущена ошибка в ходе решения 2-х задач </a:t>
            </a:r>
            <a:r>
              <a:rPr lang="ru-RU" sz="2400" b="1" i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или </a:t>
            </a:r>
            <a:r>
              <a:rPr lang="ru-RU" sz="2400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допущена ошибка в ходе решения задачи и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None/>
            </a:pPr>
            <a:r>
              <a:rPr lang="ru-RU" sz="2400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2 вычислительные ошибки.</a:t>
            </a:r>
            <a:endParaRPr/>
          </a:p>
        </p:txBody>
      </p:sp>
      <p:pic>
        <p:nvPicPr>
          <p:cNvPr id="258" name="Google Shape;258;p45" descr="j00885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341"/>
            <a:ext cx="1685925" cy="182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6"/>
          <p:cNvSpPr txBox="1"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632423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МАТЕМАТИКА</a:t>
            </a:r>
            <a:endParaRPr/>
          </a:p>
        </p:txBody>
      </p:sp>
      <p:sp>
        <p:nvSpPr>
          <p:cNvPr id="264" name="Google Shape;264;p46"/>
          <p:cNvSpPr txBox="1">
            <a:spLocks noGrp="1"/>
          </p:cNvSpPr>
          <p:nvPr>
            <p:ph type="body" idx="1"/>
          </p:nvPr>
        </p:nvSpPr>
        <p:spPr>
          <a:xfrm>
            <a:off x="2699792" y="1340768"/>
            <a:ext cx="6444208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ru-RU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Комбинированная работа </a:t>
            </a:r>
            <a:endParaRPr/>
          </a:p>
          <a:p>
            <a:pPr marL="342900" lvl="0" indent="-34290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ru-RU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(1 задача, примеры и задание другого вида)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Char char="•"/>
            </a:pPr>
            <a:r>
              <a:rPr lang="ru-RU" sz="20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«5» </a:t>
            </a:r>
            <a:r>
              <a:rPr lang="ru-RU" sz="2000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- вся работа выполнена безошибочно и нет исправлений;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Char char="•"/>
            </a:pPr>
            <a:r>
              <a:rPr lang="ru-RU" sz="20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«4»</a:t>
            </a:r>
            <a:r>
              <a:rPr lang="ru-RU" sz="20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sz="2000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- допущены 1-2 вычислительные ошибки;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000"/>
              <a:buChar char="•"/>
            </a:pPr>
            <a:r>
              <a:rPr lang="ru-RU" sz="2000" b="1" i="1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«3»</a:t>
            </a:r>
            <a:r>
              <a:rPr lang="ru-RU" sz="2000" b="1" i="1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sz="2000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- допущены ошибки в ходе решения задачи при правильном выполнении всех заданий </a:t>
            </a:r>
            <a:r>
              <a:rPr lang="ru-RU" sz="2000" b="1" i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или</a:t>
            </a:r>
            <a:r>
              <a:rPr lang="ru-RU" sz="2000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допущены 3-4 вычислительные ошибки;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000"/>
              <a:buChar char="•"/>
            </a:pPr>
            <a:r>
              <a:rPr lang="ru-RU" sz="2000" b="1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«2»</a:t>
            </a:r>
            <a:r>
              <a:rPr lang="ru-RU" sz="2000" b="1" i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sz="2000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- допущена ошибка в ходе решения задачи и хотя бы одна вычислительная ошибка </a:t>
            </a:r>
            <a:r>
              <a:rPr lang="ru-RU" sz="2000" b="1" i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или</a:t>
            </a:r>
            <a:r>
              <a:rPr lang="ru-RU" sz="2000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при решении задач и примеров допущено более 5 вычислительных ошибок.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7"/>
          <p:cNvSpPr txBox="1">
            <a:spLocks noGrp="1"/>
          </p:cNvSpPr>
          <p:nvPr>
            <p:ph type="title"/>
          </p:nvPr>
        </p:nvSpPr>
        <p:spPr>
          <a:xfrm>
            <a:off x="2627784" y="-99392"/>
            <a:ext cx="5972175" cy="1214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632423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МАТЕМАТИКА</a:t>
            </a:r>
            <a:endParaRPr/>
          </a:p>
        </p:txBody>
      </p:sp>
      <p:sp>
        <p:nvSpPr>
          <p:cNvPr id="270" name="Google Shape;270;p47"/>
          <p:cNvSpPr txBox="1">
            <a:spLocks noGrp="1"/>
          </p:cNvSpPr>
          <p:nvPr>
            <p:ph type="body" idx="1"/>
          </p:nvPr>
        </p:nvSpPr>
        <p:spPr>
          <a:xfrm>
            <a:off x="2843808" y="764704"/>
            <a:ext cx="630019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ru-RU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Математический  диктант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ru-RU" sz="24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«5» </a:t>
            </a:r>
            <a:r>
              <a:rPr lang="ru-RU" sz="2400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- вся работа выполнена безошибочно и нет исправлений;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ru-RU" sz="24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«4» </a:t>
            </a:r>
            <a:r>
              <a:rPr lang="ru-RU" sz="2400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- не выполнена 1/5 часть примеров от их общего числа;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Pts val="2400"/>
              <a:buChar char="•"/>
            </a:pPr>
            <a:r>
              <a:rPr lang="ru-RU" sz="2400" b="1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«3»</a:t>
            </a:r>
            <a:r>
              <a:rPr lang="ru-RU" sz="2400" b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sz="2400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- не выполнена 1/4 часть примеров от их общего числа;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Pts val="2400"/>
              <a:buChar char="•"/>
            </a:pPr>
            <a:r>
              <a:rPr lang="ru-RU" sz="2400" b="1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«2»</a:t>
            </a:r>
            <a:r>
              <a:rPr lang="ru-RU" sz="2400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- не выполнена 1/2 часть примеров от их общего числа.</a:t>
            </a:r>
            <a:endParaRPr/>
          </a:p>
        </p:txBody>
      </p:sp>
      <p:pic>
        <p:nvPicPr>
          <p:cNvPr id="271" name="Google Shape;271;p47" descr="j00885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8075" y="5032375"/>
            <a:ext cx="1685925" cy="182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8"/>
          <p:cNvSpPr txBox="1">
            <a:spLocks noGrp="1"/>
          </p:cNvSpPr>
          <p:nvPr>
            <p:ph type="title"/>
          </p:nvPr>
        </p:nvSpPr>
        <p:spPr>
          <a:xfrm>
            <a:off x="2643188" y="0"/>
            <a:ext cx="5972175" cy="1214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latin typeface="Comic Sans MS"/>
                <a:ea typeface="Comic Sans MS"/>
                <a:cs typeface="Comic Sans MS"/>
                <a:sym typeface="Comic Sans MS"/>
              </a:rPr>
              <a:t>ЭЛЕКТРОННЫЙ ЖУРНАЛ</a:t>
            </a:r>
            <a:endParaRPr/>
          </a:p>
        </p:txBody>
      </p:sp>
      <p:pic>
        <p:nvPicPr>
          <p:cNvPr id="277" name="Google Shape;277;p4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63888" y="764704"/>
            <a:ext cx="5400601" cy="36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9"/>
          <p:cNvSpPr txBox="1">
            <a:spLocks noGrp="1"/>
          </p:cNvSpPr>
          <p:nvPr>
            <p:ph type="title"/>
          </p:nvPr>
        </p:nvSpPr>
        <p:spPr>
          <a:xfrm>
            <a:off x="2843808" y="18593"/>
            <a:ext cx="630019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rgbClr val="632423"/>
                </a:solidFill>
                <a:latin typeface="Comic Sans MS"/>
                <a:ea typeface="Comic Sans MS"/>
                <a:cs typeface="Comic Sans MS"/>
                <a:sym typeface="Comic Sans MS"/>
              </a:rPr>
              <a:t>Электронный дневник</a:t>
            </a:r>
            <a:endParaRPr/>
          </a:p>
        </p:txBody>
      </p:sp>
      <p:sp>
        <p:nvSpPr>
          <p:cNvPr id="283" name="Google Shape;283;p49"/>
          <p:cNvSpPr/>
          <p:nvPr/>
        </p:nvSpPr>
        <p:spPr>
          <a:xfrm>
            <a:off x="2843807" y="3429000"/>
            <a:ext cx="6282749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4" name="Google Shape;284;p49"/>
          <p:cNvSpPr/>
          <p:nvPr/>
        </p:nvSpPr>
        <p:spPr>
          <a:xfrm>
            <a:off x="2843808" y="908720"/>
            <a:ext cx="6300192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Задачи, решаемые Электронным дневником учащегося и Электронным классным журналом </a:t>
            </a:r>
            <a:endParaRPr sz="18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lang="ru-RU" sz="1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Хранение данных об успеваемости и посещаемости учащихся;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lang="ru-RU" sz="1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Оперативный доступ к оценкам учащегося по всем предметам, в любое время за весь период ведения дневника;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lang="ru-RU" sz="1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Своевременное информирование родителей по вопросам успеваемости их ребёнка.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push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88" y="272562"/>
            <a:ext cx="5972175" cy="668215"/>
          </a:xfrm>
        </p:spPr>
        <p:txBody>
          <a:bodyPr/>
          <a:lstStyle/>
          <a:p>
            <a:r>
              <a:rPr lang="ru-RU" sz="2000" b="1" u="sng" dirty="0">
                <a:solidFill>
                  <a:srgbClr val="FF0000"/>
                </a:solidFill>
              </a:rPr>
              <a:t>Сайты для дистанционного обучения школьников: краткий обзор</a:t>
            </a:r>
            <a:r>
              <a:rPr lang="ru-RU" b="1" u="sng" dirty="0">
                <a:solidFill>
                  <a:srgbClr val="FF0000"/>
                </a:solidFill>
              </a:rPr>
              <a:t/>
            </a:r>
            <a:br>
              <a:rPr lang="ru-RU" b="1" u="sng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2643188" y="870438"/>
            <a:ext cx="6320931" cy="51603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hlinkClick r:id="rId2"/>
              </a:rPr>
              <a:t>interneturok.ru</a:t>
            </a:r>
            <a:r>
              <a:rPr lang="en-US" sz="1400" dirty="0"/>
              <a:t> </a:t>
            </a:r>
            <a:r>
              <a:rPr lang="ru-RU" sz="1400" dirty="0"/>
              <a:t>Содержит </a:t>
            </a:r>
            <a:r>
              <a:rPr lang="ru-RU" sz="1400" dirty="0" err="1"/>
              <a:t>видеоуроки</a:t>
            </a:r>
            <a:r>
              <a:rPr lang="ru-RU" sz="1400" dirty="0"/>
              <a:t> по всем основным предметам </a:t>
            </a:r>
            <a:endParaRPr lang="ru-RU" sz="1400" dirty="0" smtClean="0"/>
          </a:p>
          <a:p>
            <a:r>
              <a:rPr lang="ru-RU" sz="1400" dirty="0" smtClean="0"/>
              <a:t>школьной </a:t>
            </a:r>
            <a:r>
              <a:rPr lang="ru-RU" sz="1400" dirty="0"/>
              <a:t>программы с 1-го по 11-й класс. </a:t>
            </a:r>
            <a:r>
              <a:rPr lang="ru-RU" sz="1400" dirty="0" smtClean="0"/>
              <a:t>Кроме </a:t>
            </a:r>
            <a:r>
              <a:rPr lang="ru-RU" sz="1400" dirty="0"/>
              <a:t>того, здесь </a:t>
            </a:r>
            <a:r>
              <a:rPr lang="ru-RU" sz="1400" dirty="0" smtClean="0"/>
              <a:t>есть</a:t>
            </a:r>
          </a:p>
          <a:p>
            <a:pPr marL="114300" indent="0">
              <a:buNone/>
            </a:pPr>
            <a:r>
              <a:rPr lang="ru-RU" sz="1400" dirty="0" smtClean="0"/>
              <a:t> </a:t>
            </a:r>
            <a:r>
              <a:rPr lang="ru-RU" sz="1400" dirty="0"/>
              <a:t>тесты, тренажеры и задания </a:t>
            </a:r>
            <a:r>
              <a:rPr lang="ru-RU" sz="1400" dirty="0" smtClean="0"/>
              <a:t>для </a:t>
            </a:r>
            <a:r>
              <a:rPr lang="ru-RU" sz="1400" dirty="0"/>
              <a:t>самостоятельной работы.</a:t>
            </a:r>
            <a:endParaRPr lang="ru-RU" sz="1400" dirty="0" smtClean="0"/>
          </a:p>
          <a:p>
            <a:r>
              <a:rPr lang="ru-RU" sz="1400" dirty="0"/>
              <a:t> </a:t>
            </a:r>
            <a:r>
              <a:rPr lang="ru-RU" sz="1400" u="sng" dirty="0">
                <a:hlinkClick r:id="rId3"/>
              </a:rPr>
              <a:t>«Российская электронная школа</a:t>
            </a:r>
            <a:r>
              <a:rPr lang="ru-RU" sz="1400" u="sng" dirty="0" smtClean="0">
                <a:hlinkClick r:id="rId3"/>
              </a:rPr>
              <a:t>»</a:t>
            </a:r>
            <a:r>
              <a:rPr lang="ru-RU" sz="1400" u="sng" dirty="0" smtClean="0"/>
              <a:t> </a:t>
            </a:r>
            <a:r>
              <a:rPr lang="ru-RU" sz="1400" dirty="0"/>
              <a:t>государственный портал </a:t>
            </a:r>
            <a:endParaRPr lang="ru-RU" sz="1400" dirty="0" smtClean="0"/>
          </a:p>
          <a:p>
            <a:pPr marL="114300" indent="0">
              <a:buNone/>
            </a:pPr>
            <a:r>
              <a:rPr lang="ru-RU" sz="1400" dirty="0" smtClean="0"/>
              <a:t>дистанционного </a:t>
            </a:r>
            <a:r>
              <a:rPr lang="ru-RU" sz="1400" dirty="0"/>
              <a:t>обучения школьников. </a:t>
            </a:r>
            <a:r>
              <a:rPr lang="ru-RU" sz="1400" dirty="0" smtClean="0"/>
              <a:t>Здесь </a:t>
            </a:r>
            <a:r>
              <a:rPr lang="ru-RU" sz="1400" dirty="0"/>
              <a:t>можно найти уроки, </a:t>
            </a:r>
            <a:endParaRPr lang="ru-RU" sz="1400" dirty="0" smtClean="0"/>
          </a:p>
          <a:p>
            <a:pPr marL="114300" indent="0">
              <a:buNone/>
            </a:pPr>
            <a:r>
              <a:rPr lang="ru-RU" sz="1400" dirty="0" smtClean="0"/>
              <a:t>тематические </a:t>
            </a:r>
            <a:r>
              <a:rPr lang="ru-RU" sz="1400" dirty="0"/>
              <a:t>курсы, и </a:t>
            </a:r>
            <a:r>
              <a:rPr lang="ru-RU" sz="1400" dirty="0" smtClean="0"/>
              <a:t>материалы  </a:t>
            </a:r>
            <a:r>
              <a:rPr lang="ru-RU" sz="1400" dirty="0"/>
              <a:t>для проектной работы. </a:t>
            </a:r>
            <a:endParaRPr lang="ru-RU" sz="1400" dirty="0" smtClean="0"/>
          </a:p>
          <a:p>
            <a:r>
              <a:rPr lang="ru-RU" sz="1400" dirty="0"/>
              <a:t> </a:t>
            </a:r>
            <a:r>
              <a:rPr lang="ru-RU" sz="1400" u="sng" dirty="0">
                <a:hlinkClick r:id="rId4"/>
              </a:rPr>
              <a:t>Яндекс. Учебник </a:t>
            </a:r>
            <a:r>
              <a:rPr lang="ru-RU" sz="1400" dirty="0"/>
              <a:t> более 45 тысяч заданий по русскому, </a:t>
            </a:r>
            <a:endParaRPr lang="ru-RU" sz="1400" dirty="0" smtClean="0"/>
          </a:p>
          <a:p>
            <a:pPr marL="114300" indent="0">
              <a:buNone/>
            </a:pPr>
            <a:r>
              <a:rPr lang="ru-RU" sz="1400" dirty="0" smtClean="0"/>
              <a:t>математике </a:t>
            </a:r>
            <a:r>
              <a:rPr lang="ru-RU" sz="1400" dirty="0"/>
              <a:t>и окружающему миру для учеников 1–5 классов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.</a:t>
            </a:r>
            <a:r>
              <a:rPr lang="ru-RU" sz="1400" dirty="0"/>
              <a:t>  </a:t>
            </a:r>
            <a:r>
              <a:rPr lang="ru-RU" sz="1400" u="sng" dirty="0" err="1">
                <a:hlinkClick r:id="rId5"/>
              </a:rPr>
              <a:t>Учи.ру</a:t>
            </a:r>
            <a:r>
              <a:rPr lang="ru-RU" sz="1400" u="sng" dirty="0">
                <a:hlinkClick r:id="rId5"/>
              </a:rPr>
              <a:t>.</a:t>
            </a:r>
            <a:r>
              <a:rPr lang="ru-RU" sz="1400" dirty="0"/>
              <a:t> </a:t>
            </a:r>
            <a:r>
              <a:rPr lang="ru-RU" sz="1400" dirty="0" smtClean="0"/>
              <a:t> </a:t>
            </a:r>
            <a:r>
              <a:rPr lang="ru-RU" sz="1400" dirty="0"/>
              <a:t> интерактивная образовательная онлайн-платформа</a:t>
            </a:r>
            <a:r>
              <a:rPr lang="ru-RU" sz="1400" dirty="0" smtClean="0"/>
              <a:t>.</a:t>
            </a:r>
          </a:p>
          <a:p>
            <a:pPr marL="114300" indent="0">
              <a:buNone/>
            </a:pPr>
            <a:r>
              <a:rPr lang="ru-RU" sz="1400" dirty="0" smtClean="0">
                <a:solidFill>
                  <a:srgbClr val="222222"/>
                </a:solidFill>
                <a:latin typeface="StratosSkyeng"/>
              </a:rPr>
              <a:t> </a:t>
            </a:r>
            <a:r>
              <a:rPr lang="ru-RU" sz="1400" dirty="0">
                <a:solidFill>
                  <a:srgbClr val="222222"/>
                </a:solidFill>
                <a:latin typeface="StratosSkyeng"/>
              </a:rPr>
              <a:t>Ресурс предлагает интерактивные задания</a:t>
            </a:r>
            <a:r>
              <a:rPr lang="ru-RU" sz="1400" dirty="0" smtClean="0">
                <a:solidFill>
                  <a:srgbClr val="222222"/>
                </a:solidFill>
                <a:latin typeface="StratosSkyeng"/>
              </a:rPr>
              <a:t>, </a:t>
            </a:r>
            <a:r>
              <a:rPr lang="ru-RU" sz="1400" dirty="0" err="1">
                <a:solidFill>
                  <a:srgbClr val="222222"/>
                </a:solidFill>
                <a:latin typeface="StratosSkyeng"/>
              </a:rPr>
              <a:t>видеозанятия</a:t>
            </a:r>
            <a:r>
              <a:rPr lang="ru-RU" sz="1400" dirty="0">
                <a:solidFill>
                  <a:srgbClr val="222222"/>
                </a:solidFill>
                <a:latin typeface="StratosSkyeng"/>
              </a:rPr>
              <a:t> с классом, </a:t>
            </a:r>
            <a:endParaRPr lang="ru-RU" sz="1400" dirty="0" smtClean="0">
              <a:solidFill>
                <a:srgbClr val="222222"/>
              </a:solidFill>
              <a:latin typeface="StratosSkyeng"/>
            </a:endParaRPr>
          </a:p>
          <a:p>
            <a:pPr marL="114300" indent="0">
              <a:buNone/>
            </a:pPr>
            <a:r>
              <a:rPr lang="ru-RU" sz="1400" dirty="0" smtClean="0">
                <a:solidFill>
                  <a:srgbClr val="222222"/>
                </a:solidFill>
                <a:latin typeface="StratosSkyeng"/>
              </a:rPr>
              <a:t>трансляции </a:t>
            </a:r>
            <a:r>
              <a:rPr lang="ru-RU" sz="1400" dirty="0">
                <a:solidFill>
                  <a:srgbClr val="222222"/>
                </a:solidFill>
                <a:latin typeface="StratosSkyeng"/>
              </a:rPr>
              <a:t>уроков, домашние и </a:t>
            </a:r>
            <a:r>
              <a:rPr lang="ru-RU" sz="1400" dirty="0" smtClean="0">
                <a:solidFill>
                  <a:srgbClr val="222222"/>
                </a:solidFill>
                <a:latin typeface="StratosSkyeng"/>
              </a:rPr>
              <a:t>проверочные  работы.</a:t>
            </a:r>
            <a:r>
              <a:rPr lang="ru-RU" sz="1400" dirty="0" smtClean="0"/>
              <a:t> </a:t>
            </a:r>
          </a:p>
          <a:p>
            <a:r>
              <a:rPr lang="en-US" sz="1400" dirty="0" smtClean="0">
                <a:hlinkClick r:id="rId6"/>
              </a:rPr>
              <a:t>yaklass.ru</a:t>
            </a:r>
            <a:r>
              <a:rPr lang="ru-RU" sz="1400" dirty="0" smtClean="0"/>
              <a:t> </a:t>
            </a:r>
            <a:r>
              <a:rPr lang="ru-RU" sz="1400" dirty="0"/>
              <a:t>образовательный </a:t>
            </a:r>
            <a:r>
              <a:rPr lang="ru-RU" sz="1400" dirty="0" err="1"/>
              <a:t>интернет-ресурс</a:t>
            </a:r>
            <a:r>
              <a:rPr lang="ru-RU" sz="1400" dirty="0"/>
              <a:t> для школьников, </a:t>
            </a:r>
            <a:endParaRPr lang="ru-RU" sz="1400" dirty="0" smtClean="0"/>
          </a:p>
          <a:p>
            <a:pPr marL="114300" indent="0">
              <a:buNone/>
            </a:pPr>
            <a:r>
              <a:rPr lang="ru-RU" sz="1400" dirty="0" smtClean="0"/>
              <a:t>база </a:t>
            </a:r>
            <a:r>
              <a:rPr lang="ru-RU" sz="1400" dirty="0"/>
              <a:t>электронных рабочих тетрадей и </a:t>
            </a:r>
            <a:r>
              <a:rPr lang="ru-RU" sz="1400" dirty="0" smtClean="0"/>
              <a:t>бесконечный  </a:t>
            </a:r>
            <a:r>
              <a:rPr lang="ru-RU" sz="1400" dirty="0"/>
              <a:t>тренажёр по </a:t>
            </a:r>
            <a:endParaRPr lang="ru-RU" sz="1400" dirty="0" smtClean="0"/>
          </a:p>
          <a:p>
            <a:pPr marL="114300" indent="0">
              <a:buNone/>
            </a:pPr>
            <a:r>
              <a:rPr lang="ru-RU" sz="1400" dirty="0" smtClean="0"/>
              <a:t>школьной </a:t>
            </a:r>
            <a:r>
              <a:rPr lang="ru-RU" sz="1400" dirty="0"/>
              <a:t>программе. </a:t>
            </a:r>
            <a:r>
              <a:rPr lang="ru-RU" sz="1400" dirty="0" smtClean="0"/>
              <a:t>Платформа </a:t>
            </a:r>
            <a:r>
              <a:rPr lang="ru-RU" sz="1400" dirty="0"/>
              <a:t>содержит большое </a:t>
            </a:r>
            <a:endParaRPr lang="ru-RU" sz="1400" dirty="0" smtClean="0"/>
          </a:p>
          <a:p>
            <a:pPr marL="114300" indent="0">
              <a:buNone/>
            </a:pPr>
            <a:r>
              <a:rPr lang="ru-RU" sz="1400" dirty="0" smtClean="0"/>
              <a:t>количество </a:t>
            </a:r>
            <a:r>
              <a:rPr lang="ru-RU" sz="1400" dirty="0"/>
              <a:t>интерактивных заданий по разным предметам </a:t>
            </a:r>
            <a:r>
              <a:rPr lang="ru-RU" sz="1400" dirty="0" smtClean="0"/>
              <a:t>для</a:t>
            </a:r>
          </a:p>
          <a:p>
            <a:pPr marL="114300" indent="0">
              <a:buNone/>
            </a:pPr>
            <a:r>
              <a:rPr lang="ru-RU" sz="1400" dirty="0" smtClean="0"/>
              <a:t> </a:t>
            </a:r>
            <a:r>
              <a:rPr lang="ru-RU" sz="1400" dirty="0"/>
              <a:t>разных возрастов. Все они также представляют собой </a:t>
            </a:r>
            <a:endParaRPr lang="ru-RU" sz="1400" dirty="0" smtClean="0"/>
          </a:p>
          <a:p>
            <a:pPr marL="114300" indent="0">
              <a:buNone/>
            </a:pPr>
            <a:r>
              <a:rPr lang="ru-RU" sz="1400" dirty="0" smtClean="0"/>
              <a:t>перепечатанные </a:t>
            </a:r>
            <a:r>
              <a:rPr lang="ru-RU" sz="1400" dirty="0"/>
              <a:t>тексты задач из учебников</a:t>
            </a:r>
            <a:r>
              <a:rPr lang="ru-RU" sz="1400" dirty="0" smtClean="0"/>
              <a:t>.</a:t>
            </a:r>
          </a:p>
          <a:p>
            <a:r>
              <a:rPr lang="en-US" sz="1400" dirty="0" smtClean="0">
                <a:hlinkClick r:id="rId7"/>
              </a:rPr>
              <a:t>znaika.ru</a:t>
            </a:r>
            <a:r>
              <a:rPr lang="ru-RU" sz="1400" dirty="0" smtClean="0"/>
              <a:t> </a:t>
            </a:r>
            <a:r>
              <a:rPr lang="ru-RU" sz="1400" dirty="0" err="1"/>
              <a:t>Знайка.ру</a:t>
            </a:r>
            <a:r>
              <a:rPr lang="ru-RU" sz="1400" dirty="0"/>
              <a:t> создан в помощь школьникам, которые хотят </a:t>
            </a:r>
            <a:endParaRPr lang="ru-RU" sz="1400" dirty="0" smtClean="0"/>
          </a:p>
          <a:p>
            <a:pPr marL="114300" indent="0">
              <a:buNone/>
            </a:pPr>
            <a:r>
              <a:rPr lang="ru-RU" sz="1400" dirty="0" smtClean="0"/>
              <a:t>понять </a:t>
            </a:r>
            <a:r>
              <a:rPr lang="ru-RU" sz="1400" dirty="0"/>
              <a:t>интересующую их тему</a:t>
            </a: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1338826995"/>
      </p:ext>
    </p:extLst>
  </p:cSld>
  <p:clrMapOvr>
    <a:masterClrMapping/>
  </p:clrMapOvr>
  <p:transition spd="slow">
    <p:push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0"/>
          <p:cNvSpPr txBox="1">
            <a:spLocks noGrp="1"/>
          </p:cNvSpPr>
          <p:nvPr>
            <p:ph type="title"/>
          </p:nvPr>
        </p:nvSpPr>
        <p:spPr>
          <a:xfrm>
            <a:off x="2643188" y="0"/>
            <a:ext cx="5972175" cy="1214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1"/>
              <a:t>Как реагировать на оценки?</a:t>
            </a:r>
            <a:endParaRPr/>
          </a:p>
        </p:txBody>
      </p:sp>
      <p:sp>
        <p:nvSpPr>
          <p:cNvPr id="290" name="Google Shape;290;p50"/>
          <p:cNvSpPr txBox="1">
            <a:spLocks noGrp="1"/>
          </p:cNvSpPr>
          <p:nvPr>
            <p:ph type="body" idx="1"/>
          </p:nvPr>
        </p:nvSpPr>
        <p:spPr>
          <a:xfrm>
            <a:off x="2627784" y="764704"/>
            <a:ext cx="604361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1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Если вы видите, что ребенок очень озабочен своими школьными отметками, попробуйте два варианта помощи.</a:t>
            </a:r>
            <a:endParaRPr/>
          </a:p>
          <a:p>
            <a:pPr marL="0" lvl="0" indent="0" algn="just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1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1. Объясните ему, что с оценками он будет сталкиваться везде и всегда, а не только в школьной жизни. Однако нельзя, чтобы они полностью определяли настроение, состояние и представление о самом себе. Убедите сына или дочь, что вы цените их независимо от их учебных успехов.</a:t>
            </a:r>
            <a:endParaRPr/>
          </a:p>
          <a:p>
            <a:pPr marL="0" lvl="0" indent="0" algn="just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1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2. Помогите овладеть недостающими школьными умениями и навыками, организовать домашние занятия, развить внимание и память. Расширяйте круг его (ее) интересов и возможностей.</a:t>
            </a:r>
            <a:endParaRPr/>
          </a:p>
          <a:p>
            <a:pPr marL="0" lvl="0" indent="0" algn="just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1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Задумайтесь, насколько ваши требования и ожидания соотносятся с возможностями ребенка. Не ориентируйте его на сплошные успехи в школе. Лучше помогите выделить те предметы, по которым он вполне способен получать высокие оценки. Причем вовсе не обязательно это должны быть пятерки. Ведь максимум отметки для каждого ребенка свой. У одного это четверка, а у другого — тройка. Важно не сравнивать своего ребенка с другими детьми, а лучше показать ему, как он вырос, развился по сравнению с самим собой прежним.</a:t>
            </a:r>
            <a:endParaRPr/>
          </a:p>
          <a:p>
            <a:pPr marL="342900" lvl="0" indent="-241300" algn="just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2634562" y="129396"/>
            <a:ext cx="5972175" cy="87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Нагрузка   </a:t>
            </a:r>
            <a:r>
              <a:rPr lang="ru-RU" sz="5400" b="1" dirty="0" smtClean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23</a:t>
            </a:r>
            <a:r>
              <a:rPr lang="ru-RU" sz="5400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ч </a:t>
            </a:r>
            <a:r>
              <a:rPr lang="ru-RU" sz="2800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sz="28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ru-RU" sz="28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ru-RU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8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2803309" y="880935"/>
            <a:ext cx="604361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Математика – 4 часа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Русский язык – </a:t>
            </a:r>
            <a:r>
              <a:rPr lang="ru-RU" sz="2400" b="1" dirty="0">
                <a:latin typeface="Comic Sans MS"/>
                <a:ea typeface="Comic Sans MS"/>
                <a:cs typeface="Comic Sans MS"/>
                <a:sym typeface="Comic Sans MS"/>
              </a:rPr>
              <a:t>5</a:t>
            </a:r>
            <a:r>
              <a:rPr lang="ru-RU" sz="2400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часов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Литературное чтение – </a:t>
            </a:r>
            <a:r>
              <a:rPr lang="ru-RU" sz="2400" b="1" dirty="0"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r>
              <a:rPr lang="ru-RU" sz="2400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часа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Окружающий мир – 2 часа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 b="1" dirty="0" smtClean="0">
                <a:latin typeface="Comic Sans MS"/>
                <a:ea typeface="Comic Sans MS"/>
                <a:cs typeface="Comic Sans MS"/>
                <a:sym typeface="Comic Sans MS"/>
              </a:rPr>
              <a:t>Иностранный язык</a:t>
            </a:r>
            <a:r>
              <a:rPr lang="ru-RU" sz="2400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sz="24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– 2 часа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Изобразительное искусство – 1 час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Труд </a:t>
            </a:r>
            <a:r>
              <a:rPr lang="ru-RU" sz="24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– 1 час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Музыка – 1 час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Физическая культура – 3 часа  </a:t>
            </a:r>
            <a:endParaRPr dirty="0"/>
          </a:p>
        </p:txBody>
      </p:sp>
    </p:spTree>
  </p:cSld>
  <p:clrMapOvr>
    <a:masterClrMapping/>
  </p:clrMapOvr>
  <p:transition spd="slow">
    <p:push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1"/>
          <p:cNvSpPr txBox="1"/>
          <p:nvPr/>
        </p:nvSpPr>
        <p:spPr>
          <a:xfrm>
            <a:off x="395537" y="552719"/>
            <a:ext cx="874846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Советы психолога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«Как относиться к оценкам ребёнка»</a:t>
            </a:r>
            <a:endParaRPr/>
          </a:p>
        </p:txBody>
      </p:sp>
      <p:sp>
        <p:nvSpPr>
          <p:cNvPr id="296" name="Google Shape;296;p51"/>
          <p:cNvSpPr txBox="1"/>
          <p:nvPr/>
        </p:nvSpPr>
        <p:spPr>
          <a:xfrm>
            <a:off x="2627784" y="1628800"/>
            <a:ext cx="6516216" cy="39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Следует знать, что любые оценки, которые получает ваш ребенок отличные или удовлетворительные, важны для его воспитания. Ребенок понимает, что бывает успех и неудачи. В будущем взрослеющему ребенку будет легче </a:t>
            </a:r>
            <a:endParaRPr/>
          </a:p>
          <a:p>
            <a:pPr marL="0" marR="0" lvl="0" indent="0" algn="l" rtl="0">
              <a:spcBef>
                <a:spcPts val="525"/>
              </a:spcBef>
              <a:spcAft>
                <a:spcPts val="0"/>
              </a:spcAft>
              <a:buNone/>
            </a:pPr>
            <a:r>
              <a:rPr lang="ru-RU" sz="2400" b="1" i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адаптироваться к жизни с ее падениями и подъемами. А отличники, привыкшие </a:t>
            </a:r>
            <a:endParaRPr/>
          </a:p>
          <a:p>
            <a:pPr marL="0" marR="0" lvl="0" indent="0" algn="l" rtl="0">
              <a:spcBef>
                <a:spcPts val="525"/>
              </a:spcBef>
              <a:spcAft>
                <a:spcPts val="0"/>
              </a:spcAft>
              <a:buNone/>
            </a:pPr>
            <a:r>
              <a:rPr lang="ru-RU" sz="2400" b="1" i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преуспевать во всем, тяжело переносят свои первые неудачи.</a:t>
            </a:r>
            <a:endParaRPr sz="24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push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2"/>
          <p:cNvSpPr/>
          <p:nvPr/>
        </p:nvSpPr>
        <p:spPr>
          <a:xfrm>
            <a:off x="2769755" y="404664"/>
            <a:ext cx="6558832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dirty="0">
                <a:solidFill>
                  <a:srgbClr val="953734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sz="5400" b="1" dirty="0" smtClean="0">
                <a:solidFill>
                  <a:srgbClr val="953734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Дневник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98771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98771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Google Shape;302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9011" y="2066657"/>
            <a:ext cx="2880320" cy="3613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3"/>
          <p:cNvSpPr txBox="1"/>
          <p:nvPr/>
        </p:nvSpPr>
        <p:spPr>
          <a:xfrm>
            <a:off x="2627784" y="1052736"/>
            <a:ext cx="6258162" cy="7109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ru-RU" sz="24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Дневник является официальным школьным документом учащегося. Ответственность за его обязательное и аккуратное ведение несет сам ученик.</a:t>
            </a:r>
            <a:endParaRPr dirty="0"/>
          </a:p>
          <a:p>
            <a:pPr marL="457200" marR="0" lvl="0" indent="-45720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ru-RU" sz="24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Его ведение и заполнение регламентируется определенными правилами, которые должны соблюдаться всеми участниками образовательного процесса.</a:t>
            </a:r>
            <a:endParaRPr dirty="0"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3048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4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8" name="Google Shape;308;p53"/>
          <p:cNvSpPr/>
          <p:nvPr/>
        </p:nvSpPr>
        <p:spPr>
          <a:xfrm>
            <a:off x="2771800" y="306522"/>
            <a:ext cx="576064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Дневник учащегося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4"/>
          <p:cNvSpPr txBox="1">
            <a:spLocks noGrp="1"/>
          </p:cNvSpPr>
          <p:nvPr>
            <p:ph type="title"/>
          </p:nvPr>
        </p:nvSpPr>
        <p:spPr>
          <a:xfrm>
            <a:off x="708314" y="-315416"/>
            <a:ext cx="846043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rgbClr val="632423"/>
                </a:solidFill>
                <a:latin typeface="Comic Sans MS"/>
                <a:ea typeface="Comic Sans MS"/>
                <a:cs typeface="Comic Sans MS"/>
                <a:sym typeface="Comic Sans MS"/>
              </a:rPr>
              <a:t>Требования к ведению дневника </a:t>
            </a:r>
            <a:endParaRPr/>
          </a:p>
        </p:txBody>
      </p:sp>
      <p:sp>
        <p:nvSpPr>
          <p:cNvPr id="314" name="Google Shape;314;p54"/>
          <p:cNvSpPr txBox="1">
            <a:spLocks noGrp="1"/>
          </p:cNvSpPr>
          <p:nvPr>
            <p:ph type="body" idx="1"/>
          </p:nvPr>
        </p:nvSpPr>
        <p:spPr>
          <a:xfrm>
            <a:off x="2186337" y="548680"/>
            <a:ext cx="6957663" cy="471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ru-RU" sz="1400" b="1">
                <a:latin typeface="Comic Sans MS"/>
                <a:ea typeface="Comic Sans MS"/>
                <a:cs typeface="Comic Sans MS"/>
                <a:sym typeface="Comic Sans MS"/>
              </a:rPr>
              <a:t>З</a:t>
            </a:r>
            <a:r>
              <a:rPr lang="ru-RU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аписи выполняются </a:t>
            </a:r>
            <a:r>
              <a:rPr lang="ru-RU" sz="14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аккуратно, разборчиво, грамотно, чернилами синего цвета. </a:t>
            </a:r>
            <a:r>
              <a:rPr lang="ru-RU" sz="14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Посторонние записи и рисунки в дневнике недопустимы.</a:t>
            </a:r>
            <a:endParaRPr sz="1400"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42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ru-RU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требуется заполнение всех имеющихся разделов (пунктов) данного дневника (начиная с титульного листа);</a:t>
            </a:r>
            <a:endParaRPr/>
          </a:p>
          <a:p>
            <a:pPr marL="342900" lvl="0" indent="-342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ru-RU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сведения о расписании уроков, звонков, названий предметов, фамилий преподавателей заполняются под руководством учителя;</a:t>
            </a:r>
            <a:endParaRPr/>
          </a:p>
          <a:p>
            <a:pPr marL="342900" lvl="0" indent="-342900" algn="l" rtl="0">
              <a:spcBef>
                <a:spcPts val="28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</a:pPr>
            <a:r>
              <a:rPr lang="ru-RU" sz="14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названия месяца </a:t>
            </a:r>
            <a:r>
              <a:rPr lang="ru-RU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следует писать </a:t>
            </a:r>
            <a:r>
              <a:rPr lang="ru-RU" sz="14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с маленькой буквы</a:t>
            </a:r>
            <a:r>
              <a:rPr lang="ru-RU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а </a:t>
            </a:r>
            <a:r>
              <a:rPr lang="ru-RU" sz="14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названия предметов - с большой</a:t>
            </a:r>
            <a:r>
              <a:rPr lang="ru-RU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 Допускается сокращенная запись (</a:t>
            </a:r>
            <a:r>
              <a:rPr lang="ru-RU" sz="14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Матем., Лит. чт., Физ-ра, ИЗО </a:t>
            </a:r>
            <a:r>
              <a:rPr lang="ru-RU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);</a:t>
            </a:r>
            <a:endParaRPr/>
          </a:p>
          <a:p>
            <a:pPr marL="342900" lvl="0" indent="-342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ru-RU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запись домашнего задания производится в отведенной графе. Обычно оно записывается на день, следующего урока. Следует требовать от учащихся регулярно отмечать номер упражнения, страницу, особые примечания (наизусть, пересказ) </a:t>
            </a:r>
            <a:r>
              <a:rPr lang="ru-RU" sz="1400" b="1" i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Образец: с.132 упр.453</a:t>
            </a:r>
            <a:r>
              <a:rPr lang="ru-RU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,</a:t>
            </a:r>
            <a:r>
              <a:rPr lang="ru-RU" sz="1400" b="1" i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с. 154-155 (пересказ)</a:t>
            </a:r>
            <a:endParaRPr sz="14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42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ru-RU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в графе</a:t>
            </a:r>
            <a:r>
              <a:rPr lang="ru-RU" sz="1400" b="1" i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«оценка» и «роспись» </a:t>
            </a:r>
            <a:r>
              <a:rPr lang="ru-RU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учителем выставляются оценки в соответствии с оценкой в журнале. Ученик подает дневник учителю по первому его требованию. При выставлении оценок за различные виды проверочных работ допускаются дополнительные записи рядом с оценкой: диктант (Д.), контрольная работа (К.р.) и т.д.</a:t>
            </a:r>
            <a:endParaRPr/>
          </a:p>
          <a:p>
            <a:pPr marL="342900" lvl="0" indent="-342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ru-RU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в современных дневниках отводится специальная графа для замечаний учителя, сообщений для родителей и прочее.</a:t>
            </a:r>
            <a:endParaRPr/>
          </a:p>
          <a:p>
            <a:pPr marL="342900" lvl="0" indent="-342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ru-RU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классный руководитель еженедельно проверяет ведение дневников, следит за накопляемостью оценок.</a:t>
            </a:r>
            <a:endParaRPr/>
          </a:p>
          <a:p>
            <a:pPr marL="342900" lvl="0" indent="-342900" algn="l" rtl="0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Char char="•"/>
            </a:pPr>
            <a:r>
              <a:rPr lang="ru-RU" sz="14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Родители еженедельно, а также в конце учебной четверти, полугодия и года должны просматривать и подписывать дневник, при необходимости проверять правильность его ведения.</a:t>
            </a:r>
            <a:endParaRPr/>
          </a:p>
          <a:p>
            <a:pPr marL="342900" lvl="0" indent="-2540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2540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push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5"/>
          <p:cNvSpPr/>
          <p:nvPr/>
        </p:nvSpPr>
        <p:spPr>
          <a:xfrm>
            <a:off x="3311089" y="466976"/>
            <a:ext cx="457200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dirty="0">
                <a:solidFill>
                  <a:srgbClr val="953734"/>
                </a:solidFill>
                <a:latin typeface="Comic Sans MS"/>
                <a:ea typeface="Comic Sans MS"/>
                <a:cs typeface="Comic Sans MS"/>
                <a:sym typeface="Comic Sans MS"/>
              </a:rPr>
              <a:t>Заполнение дневника</a:t>
            </a: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9245" t="28784" r="29434" b="21908"/>
          <a:stretch/>
        </p:blipFill>
        <p:spPr>
          <a:xfrm>
            <a:off x="69430" y="2135039"/>
            <a:ext cx="4260303" cy="28596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49434" t="6142" r="10282" b="5136"/>
          <a:stretch/>
        </p:blipFill>
        <p:spPr>
          <a:xfrm>
            <a:off x="4473000" y="2135039"/>
            <a:ext cx="2277374" cy="2821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37264" t="30293" r="49434" b="39350"/>
          <a:stretch/>
        </p:blipFill>
        <p:spPr>
          <a:xfrm>
            <a:off x="6893641" y="2135039"/>
            <a:ext cx="2197873" cy="2821384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1"/>
          <p:cNvSpPr txBox="1">
            <a:spLocks noGrp="1"/>
          </p:cNvSpPr>
          <p:nvPr>
            <p:ph type="title"/>
          </p:nvPr>
        </p:nvSpPr>
        <p:spPr>
          <a:xfrm>
            <a:off x="2643188" y="0"/>
            <a:ext cx="5972175" cy="1214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>
                <a:latin typeface="Comic Sans MS"/>
                <a:ea typeface="Comic Sans MS"/>
                <a:cs typeface="Comic Sans MS"/>
                <a:sym typeface="Comic Sans MS"/>
              </a:rPr>
              <a:t>Обозначения в дневнике</a:t>
            </a:r>
            <a:endParaRPr/>
          </a:p>
        </p:txBody>
      </p:sp>
      <p:sp>
        <p:nvSpPr>
          <p:cNvPr id="355" name="Google Shape;355;p61"/>
          <p:cNvSpPr txBox="1">
            <a:spLocks noGrp="1"/>
          </p:cNvSpPr>
          <p:nvPr>
            <p:ph type="body" idx="1"/>
          </p:nvPr>
        </p:nvSpPr>
        <p:spPr>
          <a:xfrm>
            <a:off x="2643188" y="1600200"/>
            <a:ext cx="604361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 b="1">
                <a:latin typeface="Comic Sans MS"/>
                <a:ea typeface="Comic Sans MS"/>
                <a:cs typeface="Comic Sans MS"/>
                <a:sym typeface="Comic Sans MS"/>
              </a:rPr>
              <a:t>К.р. (контрольная работа)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 b="1">
                <a:latin typeface="Comic Sans MS"/>
                <a:ea typeface="Comic Sans MS"/>
                <a:cs typeface="Comic Sans MS"/>
                <a:sym typeface="Comic Sans MS"/>
              </a:rPr>
              <a:t>П.р. (проверочная работа)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 b="1">
                <a:latin typeface="Comic Sans MS"/>
                <a:ea typeface="Comic Sans MS"/>
                <a:cs typeface="Comic Sans MS"/>
                <a:sym typeface="Comic Sans MS"/>
              </a:rPr>
              <a:t>С.р. (самостоятельная работа)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 b="1">
                <a:latin typeface="Comic Sans MS"/>
                <a:ea typeface="Comic Sans MS"/>
                <a:cs typeface="Comic Sans MS"/>
                <a:sym typeface="Comic Sans MS"/>
              </a:rPr>
              <a:t>Ар.д. (арифметический диктант)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 b="1">
                <a:latin typeface="Comic Sans MS"/>
                <a:ea typeface="Comic Sans MS"/>
                <a:cs typeface="Comic Sans MS"/>
                <a:sym typeface="Comic Sans MS"/>
              </a:rPr>
              <a:t>Д. (диктант)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 b="1">
                <a:latin typeface="Comic Sans MS"/>
                <a:ea typeface="Comic Sans MS"/>
                <a:cs typeface="Comic Sans MS"/>
                <a:sym typeface="Comic Sans MS"/>
              </a:rPr>
              <a:t>С.д (словарный диктант)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 b="1">
                <a:latin typeface="Comic Sans MS"/>
                <a:ea typeface="Comic Sans MS"/>
                <a:cs typeface="Comic Sans MS"/>
                <a:sym typeface="Comic Sans MS"/>
              </a:rPr>
              <a:t>Изл. (изложение)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 b="1">
                <a:latin typeface="Comic Sans MS"/>
                <a:ea typeface="Comic Sans MS"/>
                <a:cs typeface="Comic Sans MS"/>
                <a:sym typeface="Comic Sans MS"/>
              </a:rPr>
              <a:t>Соч.(сочинение)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 b="1">
                <a:latin typeface="Comic Sans MS"/>
                <a:ea typeface="Comic Sans MS"/>
                <a:cs typeface="Comic Sans MS"/>
                <a:sym typeface="Comic Sans MS"/>
              </a:rPr>
              <a:t>Т. (тест)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6"/>
          <p:cNvSpPr txBox="1">
            <a:spLocks noGrp="1"/>
          </p:cNvSpPr>
          <p:nvPr>
            <p:ph type="title"/>
          </p:nvPr>
        </p:nvSpPr>
        <p:spPr>
          <a:xfrm>
            <a:off x="2643188" y="0"/>
            <a:ext cx="5972175" cy="1214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rgbClr val="632423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Список преподавателей</a:t>
            </a:r>
            <a:endParaRPr/>
          </a:p>
        </p:txBody>
      </p:sp>
      <p:sp>
        <p:nvSpPr>
          <p:cNvPr id="325" name="Google Shape;325;p56"/>
          <p:cNvSpPr txBox="1">
            <a:spLocks noGrp="1"/>
          </p:cNvSpPr>
          <p:nvPr>
            <p:ph type="body" idx="1"/>
          </p:nvPr>
        </p:nvSpPr>
        <p:spPr>
          <a:xfrm>
            <a:off x="3366295" y="836710"/>
            <a:ext cx="3848100" cy="414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ru-RU" sz="16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Русский язык</a:t>
            </a:r>
            <a:endParaRPr dirty="0"/>
          </a:p>
          <a:p>
            <a:pPr marL="34290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ru-RU" sz="16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Математика</a:t>
            </a:r>
            <a:endParaRPr dirty="0"/>
          </a:p>
          <a:p>
            <a:pPr marL="34290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ru-RU" sz="16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Литературное чтение</a:t>
            </a:r>
            <a:endParaRPr dirty="0"/>
          </a:p>
          <a:p>
            <a:pPr marL="34290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ru-RU" sz="16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Окружающий </a:t>
            </a:r>
            <a:r>
              <a:rPr lang="ru-RU" sz="1600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мир</a:t>
            </a:r>
          </a:p>
          <a:p>
            <a:pPr marL="34290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ru-RU" sz="1600" b="1" dirty="0" smtClean="0">
                <a:latin typeface="Comic Sans MS"/>
                <a:sym typeface="Comic Sans MS"/>
              </a:rPr>
              <a:t>Немецкий  язык</a:t>
            </a:r>
            <a:endParaRPr dirty="0"/>
          </a:p>
          <a:p>
            <a:pPr marL="34290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ru-RU" sz="1600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Технология</a:t>
            </a:r>
          </a:p>
          <a:p>
            <a:pPr marL="34290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endParaRPr lang="ru-RU" sz="1600" b="1" dirty="0" smtClean="0">
              <a:latin typeface="Comic Sans MS"/>
              <a:sym typeface="Comic Sans MS"/>
            </a:endParaRPr>
          </a:p>
          <a:p>
            <a:pPr marL="34290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ru-RU" sz="1600" b="1" dirty="0" smtClean="0">
                <a:latin typeface="Comic Sans MS"/>
                <a:sym typeface="Comic Sans MS"/>
              </a:rPr>
              <a:t>Изобразительное искусство</a:t>
            </a:r>
            <a:endParaRPr dirty="0"/>
          </a:p>
          <a:p>
            <a:pPr marL="342900" lvl="0" indent="-2413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endParaRPr lang="ru-RU" sz="1600" b="1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ru-RU" sz="1600" b="1" dirty="0" smtClean="0">
                <a:latin typeface="Comic Sans MS"/>
                <a:ea typeface="Comic Sans MS"/>
                <a:cs typeface="Comic Sans MS"/>
                <a:sym typeface="Comic Sans MS"/>
              </a:rPr>
              <a:t>Английский</a:t>
            </a:r>
            <a:r>
              <a:rPr lang="ru-RU" sz="1600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ru-RU" sz="16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язык</a:t>
            </a:r>
            <a:endParaRPr dirty="0"/>
          </a:p>
          <a:p>
            <a:pPr marL="342900" lvl="0" indent="-2413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2413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2413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ru-RU" sz="16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Музыка</a:t>
            </a:r>
            <a:endParaRPr dirty="0"/>
          </a:p>
          <a:p>
            <a:pPr marL="342900" lvl="0" indent="-2413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2413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ru-RU" sz="16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Физическая культура</a:t>
            </a:r>
            <a:endParaRPr dirty="0"/>
          </a:p>
          <a:p>
            <a:pPr marL="342900" lvl="0" indent="-2413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2413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2413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2413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b="1" dirty="0">
              <a:solidFill>
                <a:schemeClr val="dk1"/>
              </a:solidFill>
            </a:endParaRPr>
          </a:p>
        </p:txBody>
      </p:sp>
      <p:sp>
        <p:nvSpPr>
          <p:cNvPr id="326" name="Google Shape;326;p56"/>
          <p:cNvSpPr txBox="1">
            <a:spLocks noGrp="1"/>
          </p:cNvSpPr>
          <p:nvPr>
            <p:ph type="body" idx="2"/>
          </p:nvPr>
        </p:nvSpPr>
        <p:spPr>
          <a:xfrm>
            <a:off x="6491288" y="701323"/>
            <a:ext cx="3563888" cy="414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 b="1" dirty="0" smtClean="0">
                <a:latin typeface="Comic Sans MS"/>
                <a:ea typeface="Comic Sans MS"/>
                <a:cs typeface="Comic Sans MS"/>
                <a:sym typeface="Comic Sans MS"/>
              </a:rPr>
              <a:t>Мальцева Светлана Петровна</a:t>
            </a:r>
            <a:endParaRPr sz="20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ru-RU" sz="20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ru-RU" sz="2000" b="1" dirty="0" smtClean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 b="1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Кубасова</a:t>
            </a:r>
            <a:r>
              <a:rPr lang="ru-RU" sz="2000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Ольга Аркадьевна</a:t>
            </a:r>
            <a:endParaRPr lang="ru-RU" sz="2000" b="1" dirty="0" smtClean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 b="1" dirty="0" smtClean="0">
                <a:latin typeface="Comic Sans MS"/>
                <a:ea typeface="Comic Sans MS"/>
                <a:cs typeface="Comic Sans MS"/>
                <a:sym typeface="Comic Sans MS"/>
              </a:rPr>
              <a:t>Мочалова Надежда </a:t>
            </a:r>
            <a:r>
              <a:rPr lang="ru-RU" sz="2000" b="1" dirty="0" err="1" smtClean="0">
                <a:latin typeface="Comic Sans MS"/>
                <a:ea typeface="Comic Sans MS"/>
                <a:cs typeface="Comic Sans MS"/>
                <a:sym typeface="Comic Sans MS"/>
              </a:rPr>
              <a:t>Викоровна</a:t>
            </a:r>
            <a:endParaRPr lang="ru-RU" sz="20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 b="1" dirty="0" err="1" smtClean="0">
                <a:latin typeface="Comic Sans MS"/>
                <a:ea typeface="Comic Sans MS"/>
                <a:cs typeface="Comic Sans MS"/>
                <a:sym typeface="Comic Sans MS"/>
              </a:rPr>
              <a:t>Марич</a:t>
            </a:r>
            <a:r>
              <a:rPr lang="ru-RU" sz="2000" b="1" dirty="0" smtClean="0">
                <a:latin typeface="Comic Sans MS"/>
                <a:ea typeface="Comic Sans MS"/>
                <a:cs typeface="Comic Sans MS"/>
                <a:sym typeface="Comic Sans MS"/>
              </a:rPr>
              <a:t> Александр Васильевич</a:t>
            </a:r>
            <a:endParaRPr sz="20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 b="1" dirty="0" smtClean="0">
                <a:latin typeface="Comic Sans MS"/>
                <a:ea typeface="Comic Sans MS"/>
                <a:cs typeface="Comic Sans MS"/>
                <a:sym typeface="Comic Sans MS"/>
              </a:rPr>
              <a:t>Казанцева Елена Николаевна</a:t>
            </a:r>
            <a:endParaRPr sz="20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0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 b="1" dirty="0" smtClean="0">
                <a:solidFill>
                  <a:schemeClr val="dk1"/>
                </a:solidFill>
              </a:rPr>
              <a:t>Баев Алексей </a:t>
            </a: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 b="1" dirty="0" smtClean="0">
                <a:solidFill>
                  <a:schemeClr val="dk1"/>
                </a:solidFill>
              </a:rPr>
              <a:t>Евгеньевич</a:t>
            </a:r>
            <a:endParaRPr sz="20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 dirty="0">
              <a:solidFill>
                <a:schemeClr val="dk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7516"/>
            <a:ext cx="3295291" cy="427584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1" name="Google Shape;331;p57"/>
          <p:cNvGraphicFramePr/>
          <p:nvPr>
            <p:extLst>
              <p:ext uri="{D42A27DB-BD31-4B8C-83A1-F6EECF244321}">
                <p14:modId xmlns:p14="http://schemas.microsoft.com/office/powerpoint/2010/main" val="1158062925"/>
              </p:ext>
            </p:extLst>
          </p:nvPr>
        </p:nvGraphicFramePr>
        <p:xfrm>
          <a:off x="2441275" y="1047471"/>
          <a:ext cx="6602758" cy="4519515"/>
        </p:xfrm>
        <a:graphic>
          <a:graphicData uri="http://schemas.openxmlformats.org/drawingml/2006/table">
            <a:tbl>
              <a:tblPr>
                <a:noFill/>
                <a:tableStyleId>{C1CB0E1B-2520-4AA8-B3D3-29D279191F82}</a:tableStyleId>
              </a:tblPr>
              <a:tblGrid>
                <a:gridCol w="1779332"/>
                <a:gridCol w="1796958"/>
                <a:gridCol w="3026468"/>
              </a:tblGrid>
              <a:tr h="98138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 dirty="0"/>
                        <a:t>Компоненты</a:t>
                      </a:r>
                      <a:endParaRPr sz="2400" b="1" u="none" strike="noStrike" cap="none" dirty="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 dirty="0"/>
                        <a:t>учебного дня</a:t>
                      </a:r>
                      <a:endParaRPr sz="24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/>
                        <a:t>Время урока</a:t>
                      </a:r>
                      <a:endParaRPr sz="2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/>
                        <a:t>Продолжительность отдыха</a:t>
                      </a:r>
                      <a:endParaRPr sz="2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</a:tr>
              <a:tr h="41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/>
                        <a:t>1 урок</a:t>
                      </a:r>
                      <a:endParaRPr sz="2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08.30 </a:t>
                      </a:r>
                      <a:r>
                        <a:rPr lang="ru-RU" sz="20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– </a:t>
                      </a:r>
                      <a:r>
                        <a:rPr lang="ru-RU" sz="2000" b="1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09.10</a:t>
                      </a:r>
                      <a:endParaRPr sz="24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 dirty="0" smtClean="0"/>
                        <a:t>10 </a:t>
                      </a:r>
                      <a:r>
                        <a:rPr lang="ru-RU" sz="2000" b="1" u="none" strike="noStrike" cap="none" dirty="0"/>
                        <a:t>минут</a:t>
                      </a:r>
                      <a:endParaRPr sz="24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</a:tr>
              <a:tr h="41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/>
                        <a:t>2 урок</a:t>
                      </a:r>
                      <a:endParaRPr sz="2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 dirty="0" smtClean="0"/>
                        <a:t>09.20 </a:t>
                      </a:r>
                      <a:r>
                        <a:rPr lang="ru-RU" sz="2000" b="1" u="none" strike="noStrike" cap="none" dirty="0"/>
                        <a:t>– </a:t>
                      </a:r>
                      <a:r>
                        <a:rPr lang="ru-RU" sz="2000" b="1" u="none" strike="noStrike" cap="none" dirty="0" smtClean="0"/>
                        <a:t>10.00</a:t>
                      </a:r>
                      <a:endParaRPr sz="24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 dirty="0" smtClean="0"/>
                        <a:t>20 </a:t>
                      </a:r>
                      <a:r>
                        <a:rPr lang="ru-RU" sz="2000" b="1" u="none" strike="noStrike" cap="none" dirty="0"/>
                        <a:t>минут</a:t>
                      </a:r>
                      <a:endParaRPr sz="24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</a:tr>
              <a:tr h="41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/>
                        <a:t>3 урок</a:t>
                      </a:r>
                      <a:endParaRPr sz="2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 dirty="0" smtClean="0"/>
                        <a:t>10.20–11.00</a:t>
                      </a:r>
                      <a:endParaRPr sz="24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 dirty="0" smtClean="0"/>
                        <a:t>10 </a:t>
                      </a:r>
                      <a:r>
                        <a:rPr lang="ru-RU" sz="2000" b="1" u="none" strike="noStrike" cap="none" dirty="0"/>
                        <a:t>минут</a:t>
                      </a:r>
                      <a:endParaRPr sz="24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</a:tr>
              <a:tr h="41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/>
                        <a:t>4 урок</a:t>
                      </a:r>
                      <a:endParaRPr sz="2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 dirty="0" smtClean="0"/>
                        <a:t>11.10 </a:t>
                      </a:r>
                      <a:r>
                        <a:rPr lang="ru-RU" sz="2000" b="1" u="none" strike="noStrike" cap="none" dirty="0"/>
                        <a:t>–</a:t>
                      </a:r>
                      <a:r>
                        <a:rPr lang="ru-RU" sz="2000" b="1" u="none" strike="noStrike" cap="none" dirty="0" smtClean="0"/>
                        <a:t>11.50</a:t>
                      </a:r>
                      <a:endParaRPr sz="24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 dirty="0" smtClean="0"/>
                        <a:t>10 </a:t>
                      </a:r>
                      <a:r>
                        <a:rPr lang="ru-RU" sz="2000" b="1" u="none" strike="noStrike" cap="none" dirty="0"/>
                        <a:t>минут</a:t>
                      </a:r>
                      <a:endParaRPr sz="24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</a:tr>
              <a:tr h="41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/>
                        <a:t>5 урок</a:t>
                      </a:r>
                      <a:endParaRPr sz="2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 dirty="0" smtClean="0"/>
                        <a:t>12.00–12.40</a:t>
                      </a:r>
                      <a:endParaRPr sz="24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 dirty="0" smtClean="0"/>
                        <a:t>10 </a:t>
                      </a:r>
                      <a:r>
                        <a:rPr lang="ru-RU" sz="2000" b="1" u="none" strike="noStrike" cap="none" dirty="0"/>
                        <a:t>минут</a:t>
                      </a:r>
                      <a:endParaRPr sz="24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</a:tr>
              <a:tr h="129678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 dirty="0" smtClean="0"/>
                        <a:t>  </a:t>
                      </a:r>
                      <a:r>
                        <a:rPr lang="ru-RU" sz="2000" b="1" u="none" strike="noStrike" cap="none" dirty="0"/>
                        <a:t>- </a:t>
                      </a:r>
                      <a:r>
                        <a:rPr lang="ru-RU" sz="2000" b="1" u="none" strike="noStrike" cap="none" dirty="0" smtClean="0"/>
                        <a:t>обед,  прогулка, кружки</a:t>
                      </a: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ГПД</a:t>
                      </a:r>
                      <a:endParaRPr sz="24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 dirty="0"/>
                        <a:t> </a:t>
                      </a:r>
                      <a:r>
                        <a:rPr lang="ru-RU" sz="2000" b="1" u="none" strike="noStrike" cap="none" dirty="0" smtClean="0"/>
                        <a:t>12.</a:t>
                      </a:r>
                      <a:r>
                        <a:rPr lang="ru-RU" sz="2000" b="1" u="none" strike="noStrike" cap="none" baseline="0" dirty="0" smtClean="0"/>
                        <a:t> 50</a:t>
                      </a:r>
                      <a:r>
                        <a:rPr lang="ru-RU" sz="2000" b="1" u="none" strike="noStrike" cap="none" dirty="0" smtClean="0"/>
                        <a:t> – 16,00</a:t>
                      </a:r>
                      <a:endParaRPr sz="24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 dirty="0" smtClean="0"/>
                        <a:t> </a:t>
                      </a:r>
                      <a:endParaRPr sz="24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</a:tr>
            </a:tbl>
          </a:graphicData>
        </a:graphic>
      </p:graphicFrame>
      <p:sp>
        <p:nvSpPr>
          <p:cNvPr id="332" name="Google Shape;332;p57"/>
          <p:cNvSpPr/>
          <p:nvPr/>
        </p:nvSpPr>
        <p:spPr>
          <a:xfrm>
            <a:off x="3563888" y="358775"/>
            <a:ext cx="5414963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987719"/>
              </a:buClr>
              <a:buSzPts val="2800"/>
              <a:buFont typeface="Caveat"/>
              <a:buNone/>
            </a:pPr>
            <a:r>
              <a:rPr lang="ru-RU" sz="2800" b="1">
                <a:solidFill>
                  <a:srgbClr val="987719"/>
                </a:solidFill>
                <a:latin typeface="Caveat"/>
                <a:ea typeface="Caveat"/>
                <a:cs typeface="Caveat"/>
                <a:sym typeface="Caveat"/>
              </a:rPr>
              <a:t>Режим уроков и перемен</a:t>
            </a:r>
            <a:r>
              <a:rPr lang="ru-RU" sz="2400" b="1">
                <a:solidFill>
                  <a:srgbClr val="987719"/>
                </a:solidFill>
                <a:latin typeface="Caveat"/>
                <a:ea typeface="Caveat"/>
                <a:cs typeface="Caveat"/>
                <a:sym typeface="Caveat"/>
              </a:rPr>
              <a:t> </a:t>
            </a:r>
            <a:endParaRPr sz="4000">
              <a:solidFill>
                <a:srgbClr val="987719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  <p:transition spd="slow">
    <p:push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8"/>
          <p:cNvSpPr/>
          <p:nvPr/>
        </p:nvSpPr>
        <p:spPr>
          <a:xfrm>
            <a:off x="3714744" y="1000108"/>
            <a:ext cx="40463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632423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Расписание уроков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9"/>
          <p:cNvSpPr txBox="1">
            <a:spLocks noGrp="1"/>
          </p:cNvSpPr>
          <p:nvPr>
            <p:ph type="title"/>
          </p:nvPr>
        </p:nvSpPr>
        <p:spPr>
          <a:xfrm>
            <a:off x="2643188" y="0"/>
            <a:ext cx="5972175" cy="1214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rgbClr val="632423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КАНИКУЛЫ</a:t>
            </a:r>
            <a:endParaRPr/>
          </a:p>
        </p:txBody>
      </p:sp>
      <p:sp>
        <p:nvSpPr>
          <p:cNvPr id="343" name="Google Shape;343;p59"/>
          <p:cNvSpPr txBox="1">
            <a:spLocks noGrp="1"/>
          </p:cNvSpPr>
          <p:nvPr>
            <p:ph type="body" idx="1"/>
          </p:nvPr>
        </p:nvSpPr>
        <p:spPr>
          <a:xfrm>
            <a:off x="2643188" y="1600200"/>
            <a:ext cx="604361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осенние каникулы - с </a:t>
            </a:r>
            <a:r>
              <a:rPr lang="ru-RU" b="1" dirty="0" smtClean="0">
                <a:latin typeface="Comic Sans MS"/>
                <a:ea typeface="Comic Sans MS"/>
                <a:cs typeface="Comic Sans MS"/>
                <a:sym typeface="Comic Sans MS"/>
              </a:rPr>
              <a:t>29 </a:t>
            </a:r>
            <a:r>
              <a:rPr lang="ru-RU" b="1" dirty="0">
                <a:latin typeface="Comic Sans MS"/>
                <a:ea typeface="Comic Sans MS"/>
                <a:cs typeface="Comic Sans MS"/>
                <a:sym typeface="Comic Sans MS"/>
              </a:rPr>
              <a:t>октября</a:t>
            </a:r>
            <a:r>
              <a:rPr lang="ru-RU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по </a:t>
            </a:r>
            <a:r>
              <a:rPr lang="ru-RU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06 </a:t>
            </a:r>
            <a:r>
              <a:rPr lang="ru-RU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ноября (включительно, </a:t>
            </a:r>
            <a:r>
              <a:rPr lang="ru-RU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9 </a:t>
            </a:r>
            <a:r>
              <a:rPr lang="ru-RU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дней) </a:t>
            </a:r>
            <a:endParaRPr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зимние каникулы - с </a:t>
            </a:r>
            <a:r>
              <a:rPr lang="ru-RU" b="1" dirty="0" smtClean="0">
                <a:latin typeface="Comic Sans MS"/>
                <a:ea typeface="Comic Sans MS"/>
                <a:cs typeface="Comic Sans MS"/>
                <a:sym typeface="Comic Sans MS"/>
              </a:rPr>
              <a:t>31</a:t>
            </a:r>
            <a:r>
              <a:rPr lang="ru-RU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декабря по </a:t>
            </a:r>
            <a:r>
              <a:rPr lang="ru-RU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08 </a:t>
            </a:r>
            <a:r>
              <a:rPr lang="ru-RU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января </a:t>
            </a:r>
            <a:r>
              <a:rPr lang="ru-RU" b="1" dirty="0">
                <a:latin typeface="Comic Sans MS"/>
                <a:ea typeface="Comic Sans MS"/>
                <a:cs typeface="Comic Sans MS"/>
                <a:sym typeface="Comic Sans MS"/>
              </a:rPr>
              <a:t>(включительно, </a:t>
            </a:r>
            <a:r>
              <a:rPr lang="ru-RU" b="1" dirty="0" smtClean="0">
                <a:latin typeface="Comic Sans MS"/>
                <a:ea typeface="Comic Sans MS"/>
                <a:cs typeface="Comic Sans MS"/>
                <a:sym typeface="Comic Sans MS"/>
              </a:rPr>
              <a:t>9 </a:t>
            </a:r>
            <a:r>
              <a:rPr lang="ru-RU" b="1" dirty="0">
                <a:latin typeface="Comic Sans MS"/>
                <a:ea typeface="Comic Sans MS"/>
                <a:cs typeface="Comic Sans MS"/>
                <a:sym typeface="Comic Sans MS"/>
              </a:rPr>
              <a:t>дней) </a:t>
            </a:r>
            <a:endParaRPr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весенние каникулы - с </a:t>
            </a:r>
            <a:r>
              <a:rPr lang="ru-RU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18 </a:t>
            </a:r>
            <a:r>
              <a:rPr lang="ru-RU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марта по </a:t>
            </a:r>
            <a:r>
              <a:rPr lang="ru-RU" b="1" dirty="0" smtClean="0">
                <a:latin typeface="Comic Sans MS"/>
                <a:ea typeface="Comic Sans MS"/>
                <a:cs typeface="Comic Sans MS"/>
                <a:sym typeface="Comic Sans MS"/>
              </a:rPr>
              <a:t>26 </a:t>
            </a:r>
            <a:r>
              <a:rPr lang="ru-RU" b="1" dirty="0">
                <a:latin typeface="Comic Sans MS"/>
                <a:ea typeface="Comic Sans MS"/>
                <a:cs typeface="Comic Sans MS"/>
                <a:sym typeface="Comic Sans MS"/>
              </a:rPr>
              <a:t>марта (включительно, </a:t>
            </a:r>
            <a:r>
              <a:rPr lang="ru-RU" b="1" dirty="0" smtClean="0">
                <a:latin typeface="Comic Sans MS"/>
                <a:ea typeface="Comic Sans MS"/>
                <a:cs typeface="Comic Sans MS"/>
                <a:sym typeface="Comic Sans MS"/>
              </a:rPr>
              <a:t>9 </a:t>
            </a:r>
            <a:r>
              <a:rPr lang="ru-RU" b="1" dirty="0">
                <a:latin typeface="Comic Sans MS"/>
                <a:ea typeface="Comic Sans MS"/>
                <a:cs typeface="Comic Sans MS"/>
                <a:sym typeface="Comic Sans MS"/>
              </a:rPr>
              <a:t>дней) </a:t>
            </a:r>
            <a:endParaRPr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92701" y="861536"/>
            <a:ext cx="42183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осенние: 29 октября 2022 г. - 6 ноября 2022 г.</a:t>
            </a:r>
          </a:p>
          <a:p>
            <a:r>
              <a:rPr lang="ru-RU" dirty="0"/>
              <a:t>зимние: 31 декабря 2022 г. - 8 января 2023 г.</a:t>
            </a:r>
          </a:p>
          <a:p>
            <a:r>
              <a:rPr lang="ru-RU" dirty="0"/>
              <a:t>весенние: 18 марта 2023 г. - 26 марта 2023 г.</a:t>
            </a: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ctrTitle"/>
          </p:nvPr>
        </p:nvSpPr>
        <p:spPr>
          <a:xfrm>
            <a:off x="2857488" y="2130425"/>
            <a:ext cx="5600712" cy="1227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632423"/>
                </a:solidFill>
                <a:latin typeface="Comic Sans MS"/>
                <a:ea typeface="Comic Sans MS"/>
                <a:cs typeface="Comic Sans MS"/>
                <a:sym typeface="Comic Sans MS"/>
              </a:rPr>
              <a:t>Требования </a:t>
            </a:r>
            <a:br>
              <a:rPr lang="ru-RU" b="1">
                <a:solidFill>
                  <a:srgbClr val="632423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ru-RU" b="1">
                <a:solidFill>
                  <a:srgbClr val="632423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 предметам</a:t>
            </a:r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subTitle" idx="1"/>
          </p:nvPr>
        </p:nvSpPr>
        <p:spPr>
          <a:xfrm>
            <a:off x="3286116" y="3571876"/>
            <a:ext cx="4629160" cy="97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  <p:transition spd="slow">
    <p:push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2"/>
          <p:cNvSpPr txBox="1"/>
          <p:nvPr/>
        </p:nvSpPr>
        <p:spPr>
          <a:xfrm>
            <a:off x="2951312" y="577956"/>
            <a:ext cx="6192688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98771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98771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98771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>
                <a:solidFill>
                  <a:srgbClr val="987719"/>
                </a:solidFill>
                <a:latin typeface="Comic Sans MS"/>
                <a:ea typeface="Comic Sans MS"/>
                <a:cs typeface="Comic Sans MS"/>
                <a:sym typeface="Comic Sans MS"/>
              </a:rPr>
              <a:t>Организационные вопросы </a:t>
            </a:r>
            <a:endParaRPr sz="4800" b="1">
              <a:solidFill>
                <a:srgbClr val="98771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push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3"/>
          <p:cNvSpPr txBox="1"/>
          <p:nvPr/>
        </p:nvSpPr>
        <p:spPr>
          <a:xfrm>
            <a:off x="3475461" y="1124744"/>
            <a:ext cx="566705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4000"/>
              <a:buFont typeface="Arial"/>
              <a:buChar char="•"/>
            </a:pPr>
            <a:r>
              <a:rPr lang="ru-RU" sz="4000" b="1">
                <a:solidFill>
                  <a:srgbClr val="632423"/>
                </a:solidFill>
                <a:latin typeface="Comic Sans MS"/>
                <a:ea typeface="Comic Sans MS"/>
                <a:cs typeface="Comic Sans MS"/>
                <a:sym typeface="Comic Sans MS"/>
              </a:rPr>
              <a:t>Информация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632423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для социального паспорта класса</a:t>
            </a:r>
            <a:endParaRPr sz="1800" b="1">
              <a:solidFill>
                <a:srgbClr val="63242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push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4"/>
          <p:cNvSpPr txBox="1"/>
          <p:nvPr/>
        </p:nvSpPr>
        <p:spPr>
          <a:xfrm>
            <a:off x="3475461" y="1124744"/>
            <a:ext cx="566853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632423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Портфолио учащихся</a:t>
            </a:r>
            <a:endParaRPr sz="1800">
              <a:solidFill>
                <a:srgbClr val="63242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1" name="Google Shape;371;p64"/>
          <p:cNvSpPr txBox="1"/>
          <p:nvPr/>
        </p:nvSpPr>
        <p:spPr>
          <a:xfrm>
            <a:off x="2770313" y="2009304"/>
            <a:ext cx="63722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omic Sans MS"/>
              <a:buChar char="•"/>
            </a:pPr>
            <a:r>
              <a:rPr lang="ru-RU" sz="28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Сертификаты об участии в конкурсах и олимпиадах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66"/>
          <p:cNvSpPr txBox="1">
            <a:spLocks noGrp="1"/>
          </p:cNvSpPr>
          <p:nvPr>
            <p:ph type="title"/>
          </p:nvPr>
        </p:nvSpPr>
        <p:spPr>
          <a:xfrm>
            <a:off x="2643188" y="0"/>
            <a:ext cx="5972175" cy="1214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>
                <a:solidFill>
                  <a:srgbClr val="632423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питание</a:t>
            </a:r>
            <a:endParaRPr/>
          </a:p>
        </p:txBody>
      </p:sp>
      <p:sp>
        <p:nvSpPr>
          <p:cNvPr id="383" name="Google Shape;383;p66"/>
          <p:cNvSpPr txBox="1">
            <a:spLocks noGrp="1"/>
          </p:cNvSpPr>
          <p:nvPr>
            <p:ph type="body" idx="1"/>
          </p:nvPr>
        </p:nvSpPr>
        <p:spPr>
          <a:xfrm>
            <a:off x="2643188" y="1600200"/>
            <a:ext cx="604361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Завтрак и обед, полдник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 b="1" dirty="0">
                <a:latin typeface="Comic Sans MS"/>
                <a:ea typeface="Comic Sans MS"/>
                <a:cs typeface="Comic Sans MS"/>
                <a:sym typeface="Comic Sans MS"/>
              </a:rPr>
              <a:t> Сообщение о пропуске уроков – накануне или до </a:t>
            </a:r>
            <a:r>
              <a:rPr lang="ru-RU" b="1" dirty="0" smtClean="0">
                <a:latin typeface="Comic Sans MS"/>
                <a:ea typeface="Comic Sans MS"/>
                <a:cs typeface="Comic Sans MS"/>
                <a:sym typeface="Comic Sans MS"/>
              </a:rPr>
              <a:t>9ч.00 мин.</a:t>
            </a:r>
            <a:r>
              <a:rPr lang="ru-RU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dirty="0"/>
          </a:p>
        </p:txBody>
      </p:sp>
    </p:spTree>
  </p:cSld>
  <p:clrMapOvr>
    <a:masterClrMapping/>
  </p:clrMapOvr>
  <p:transition spd="slow">
    <p:push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9"/>
          <p:cNvSpPr txBox="1">
            <a:spLocks noGrp="1"/>
          </p:cNvSpPr>
          <p:nvPr>
            <p:ph type="title"/>
          </p:nvPr>
        </p:nvSpPr>
        <p:spPr>
          <a:xfrm>
            <a:off x="2643188" y="0"/>
            <a:ext cx="5972175" cy="1214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632423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Внеурочная деятельность</a:t>
            </a:r>
            <a:br>
              <a:rPr lang="ru-RU" b="1" dirty="0">
                <a:solidFill>
                  <a:srgbClr val="632423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dirty="0"/>
          </a:p>
        </p:txBody>
      </p:sp>
      <p:pic>
        <p:nvPicPr>
          <p:cNvPr id="400" name="Google Shape;400;p6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12040" y="766030"/>
            <a:ext cx="6303323" cy="4140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70"/>
          <p:cNvSpPr txBox="1">
            <a:spLocks noGrp="1"/>
          </p:cNvSpPr>
          <p:nvPr>
            <p:ph type="title"/>
          </p:nvPr>
        </p:nvSpPr>
        <p:spPr>
          <a:xfrm>
            <a:off x="2643188" y="0"/>
            <a:ext cx="5972175" cy="1214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>
                <a:solidFill>
                  <a:srgbClr val="632423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Родительский комитет</a:t>
            </a:r>
            <a:endParaRPr/>
          </a:p>
        </p:txBody>
      </p:sp>
      <p:sp>
        <p:nvSpPr>
          <p:cNvPr id="406" name="Google Shape;406;p70"/>
          <p:cNvSpPr txBox="1">
            <a:spLocks noGrp="1"/>
          </p:cNvSpPr>
          <p:nvPr>
            <p:ph type="body" idx="1"/>
          </p:nvPr>
        </p:nvSpPr>
        <p:spPr>
          <a:xfrm>
            <a:off x="2643188" y="1600200"/>
            <a:ext cx="604361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 b="1" dirty="0" smtClean="0">
                <a:solidFill>
                  <a:schemeClr val="dk1"/>
                </a:solidFill>
              </a:rPr>
              <a:t>Председатель:…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 b="1" dirty="0" smtClean="0"/>
              <a:t>Помощники:1…2…</a:t>
            </a: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 b="1" dirty="0" smtClean="0">
                <a:solidFill>
                  <a:schemeClr val="dk1"/>
                </a:solidFill>
                <a:hlinkClick r:id="rId3" action="ppaction://hlinkfile"/>
              </a:rPr>
              <a:t>План работы</a:t>
            </a:r>
            <a:r>
              <a:rPr lang="ru-RU" b="1" dirty="0" smtClean="0">
                <a:solidFill>
                  <a:schemeClr val="dk1"/>
                </a:solidFill>
              </a:rPr>
              <a:t>: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72"/>
          <p:cNvSpPr txBox="1">
            <a:spLocks noGrp="1"/>
          </p:cNvSpPr>
          <p:nvPr>
            <p:ph type="title"/>
          </p:nvPr>
        </p:nvSpPr>
        <p:spPr>
          <a:xfrm>
            <a:off x="2643188" y="0"/>
            <a:ext cx="5972175" cy="1214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>
                <a:solidFill>
                  <a:srgbClr val="632423"/>
                </a:solidFill>
                <a:latin typeface="Comic Sans MS"/>
                <a:ea typeface="Comic Sans MS"/>
                <a:cs typeface="Comic Sans MS"/>
                <a:sym typeface="Comic Sans MS"/>
              </a:rPr>
              <a:t>ЭКСКУРСИИ, ТЕАТРЫ</a:t>
            </a:r>
            <a:endParaRPr/>
          </a:p>
        </p:txBody>
      </p:sp>
      <p:sp>
        <p:nvSpPr>
          <p:cNvPr id="421" name="Google Shape;421;p72"/>
          <p:cNvSpPr txBox="1">
            <a:spLocks noGrp="1"/>
          </p:cNvSpPr>
          <p:nvPr>
            <p:ph type="body" idx="1"/>
          </p:nvPr>
        </p:nvSpPr>
        <p:spPr>
          <a:xfrm>
            <a:off x="2643188" y="1600200"/>
            <a:ext cx="650081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 b="1">
                <a:latin typeface="Comic Sans MS"/>
                <a:ea typeface="Comic Sans MS"/>
                <a:cs typeface="Comic Sans MS"/>
                <a:sym typeface="Comic Sans MS"/>
              </a:rPr>
              <a:t>Принимаем предложения!</a:t>
            </a: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74"/>
          <p:cNvSpPr txBox="1">
            <a:spLocks noGrp="1"/>
          </p:cNvSpPr>
          <p:nvPr>
            <p:ph type="body" idx="4294967295"/>
          </p:nvPr>
        </p:nvSpPr>
        <p:spPr>
          <a:xfrm>
            <a:off x="4499992" y="260648"/>
            <a:ext cx="4316413" cy="469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Noto Sans Symbols"/>
              <a:buChar char="✔"/>
            </a:pPr>
            <a:r>
              <a:rPr lang="ru-RU" sz="2000" b="1" i="1">
                <a:solidFill>
                  <a:srgbClr val="0070C0"/>
                </a:solidFill>
              </a:rPr>
              <a:t>Ребёнок нуждается в постоянной поддержке родителей. Ваша искренняя заинтересованность в его школьных делах, серьёзное отношение к достижениям и трудностям помогут ученику. 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✔"/>
            </a:pPr>
            <a:r>
              <a:rPr lang="ru-RU" sz="2000" b="1" i="1">
                <a:solidFill>
                  <a:srgbClr val="FF0000"/>
                </a:solidFill>
              </a:rPr>
              <a:t>Не забывайте напоминать о школьных правилах и необходимости их соблюдать.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692AA2"/>
              </a:buClr>
              <a:buSzPts val="2000"/>
              <a:buFont typeface="Noto Sans Symbols"/>
              <a:buChar char="✔"/>
            </a:pPr>
            <a:r>
              <a:rPr lang="ru-RU" sz="2000" b="1" i="1">
                <a:solidFill>
                  <a:srgbClr val="692AA2"/>
                </a:solidFill>
              </a:rPr>
              <a:t>Составьте вместе распорядок дня, а затем следите за выполнением.</a:t>
            </a:r>
            <a:endParaRPr/>
          </a:p>
        </p:txBody>
      </p:sp>
      <p:sp>
        <p:nvSpPr>
          <p:cNvPr id="433" name="Google Shape;433;p74"/>
          <p:cNvSpPr txBox="1">
            <a:spLocks noGrp="1"/>
          </p:cNvSpPr>
          <p:nvPr>
            <p:ph type="body" idx="4294967295"/>
          </p:nvPr>
        </p:nvSpPr>
        <p:spPr>
          <a:xfrm>
            <a:off x="4191000" y="1295400"/>
            <a:ext cx="4953000" cy="530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i="1">
              <a:solidFill>
                <a:srgbClr val="FF0000"/>
              </a:solidFill>
            </a:endParaRPr>
          </a:p>
        </p:txBody>
      </p:sp>
      <p:sp>
        <p:nvSpPr>
          <p:cNvPr id="434" name="Google Shape;434;p74"/>
          <p:cNvSpPr/>
          <p:nvPr/>
        </p:nvSpPr>
        <p:spPr>
          <a:xfrm>
            <a:off x="0" y="0"/>
            <a:ext cx="4267200" cy="1905000"/>
          </a:xfrm>
          <a:prstGeom prst="irregularSeal2">
            <a:avLst/>
          </a:prstGeom>
          <a:solidFill>
            <a:srgbClr val="FF33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74"/>
          <p:cNvSpPr/>
          <p:nvPr/>
        </p:nvSpPr>
        <p:spPr>
          <a:xfrm>
            <a:off x="684213" y="476250"/>
            <a:ext cx="2519362" cy="5048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0"/>
                </a:gradFill>
                <a:latin typeface="Impact"/>
              </a:rPr>
              <a:t>полезные</a:t>
            </a:r>
          </a:p>
        </p:txBody>
      </p:sp>
      <p:sp>
        <p:nvSpPr>
          <p:cNvPr id="436" name="Google Shape;436;p74"/>
          <p:cNvSpPr/>
          <p:nvPr/>
        </p:nvSpPr>
        <p:spPr>
          <a:xfrm>
            <a:off x="684213" y="981075"/>
            <a:ext cx="2592387" cy="50323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0"/>
                </a:gradFill>
                <a:latin typeface="Impact"/>
              </a:rPr>
              <a:t>советы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1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75"/>
          <p:cNvSpPr txBox="1">
            <a:spLocks noGrp="1"/>
          </p:cNvSpPr>
          <p:nvPr>
            <p:ph type="body" idx="4294967295"/>
          </p:nvPr>
        </p:nvSpPr>
        <p:spPr>
          <a:xfrm>
            <a:off x="0" y="1828800"/>
            <a:ext cx="4316413" cy="469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1" i="1">
              <a:solidFill>
                <a:srgbClr val="692AA2"/>
              </a:solidFill>
            </a:endParaRPr>
          </a:p>
        </p:txBody>
      </p:sp>
      <p:sp>
        <p:nvSpPr>
          <p:cNvPr id="442" name="Google Shape;442;p75"/>
          <p:cNvSpPr txBox="1">
            <a:spLocks noGrp="1"/>
          </p:cNvSpPr>
          <p:nvPr>
            <p:ph type="body" idx="4294967295"/>
          </p:nvPr>
        </p:nvSpPr>
        <p:spPr>
          <a:xfrm>
            <a:off x="3635896" y="0"/>
            <a:ext cx="5508104" cy="530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✔"/>
            </a:pPr>
            <a:r>
              <a:rPr lang="ru-RU" sz="2000" i="1">
                <a:solidFill>
                  <a:srgbClr val="244061"/>
                </a:solidFill>
              </a:rPr>
              <a:t>Когда человек учится, у него может что-то не получаться, это естественно. Ребёнок имеет право на ошибку.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Noto Sans Symbols"/>
              <a:buChar char="✔"/>
            </a:pPr>
            <a:r>
              <a:rPr lang="ru-RU" sz="2000" i="1">
                <a:solidFill>
                  <a:srgbClr val="7030A0"/>
                </a:solidFill>
              </a:rPr>
              <a:t>Не пропускайте трудности. При необходимости обращайтесь за помощью к учителю; специалистам: психологу, логопеду, окулисту.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✔"/>
            </a:pPr>
            <a:r>
              <a:rPr lang="ru-RU" sz="2000" i="1">
                <a:solidFill>
                  <a:srgbClr val="FF0000"/>
                </a:solidFill>
              </a:rPr>
              <a:t>Поддерживайте ребёнка в его желании добиться успеха. В каждой работе обязательно найдите, за что можно было бы его похвалить. 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None/>
            </a:pPr>
            <a:r>
              <a:rPr lang="ru-RU" sz="2000" i="1">
                <a:solidFill>
                  <a:srgbClr val="FF0000"/>
                </a:solidFill>
              </a:rPr>
              <a:t>     Похвала способна повысить интеллектуальные достижения.</a:t>
            </a:r>
            <a:endParaRPr/>
          </a:p>
        </p:txBody>
      </p:sp>
      <p:sp>
        <p:nvSpPr>
          <p:cNvPr id="443" name="Google Shape;443;p75"/>
          <p:cNvSpPr/>
          <p:nvPr/>
        </p:nvSpPr>
        <p:spPr>
          <a:xfrm>
            <a:off x="0" y="0"/>
            <a:ext cx="4267200" cy="1905000"/>
          </a:xfrm>
          <a:prstGeom prst="irregularSeal2">
            <a:avLst/>
          </a:prstGeom>
          <a:solidFill>
            <a:srgbClr val="FF33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75"/>
          <p:cNvSpPr/>
          <p:nvPr/>
        </p:nvSpPr>
        <p:spPr>
          <a:xfrm>
            <a:off x="684213" y="476250"/>
            <a:ext cx="2519362" cy="5048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0"/>
                </a:gradFill>
                <a:latin typeface="Impact"/>
              </a:rPr>
              <a:t>полезные</a:t>
            </a:r>
          </a:p>
        </p:txBody>
      </p:sp>
      <p:sp>
        <p:nvSpPr>
          <p:cNvPr id="445" name="Google Shape;445;p75"/>
          <p:cNvSpPr/>
          <p:nvPr/>
        </p:nvSpPr>
        <p:spPr>
          <a:xfrm>
            <a:off x="684213" y="981075"/>
            <a:ext cx="2592387" cy="50323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0"/>
                </a:gradFill>
                <a:latin typeface="Impact"/>
              </a:rPr>
              <a:t>советы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1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6"/>
          <p:cNvSpPr txBox="1">
            <a:spLocks noGrp="1"/>
          </p:cNvSpPr>
          <p:nvPr>
            <p:ph type="title"/>
          </p:nvPr>
        </p:nvSpPr>
        <p:spPr>
          <a:xfrm>
            <a:off x="2627784" y="0"/>
            <a:ext cx="5987579" cy="1412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>
                <a:solidFill>
                  <a:srgbClr val="632423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Спасибо за внимание!</a:t>
            </a:r>
            <a:endParaRPr/>
          </a:p>
        </p:txBody>
      </p:sp>
      <p:sp>
        <p:nvSpPr>
          <p:cNvPr id="451" name="Google Shape;451;p76"/>
          <p:cNvSpPr txBox="1">
            <a:spLocks noGrp="1"/>
          </p:cNvSpPr>
          <p:nvPr>
            <p:ph type="body" idx="1"/>
          </p:nvPr>
        </p:nvSpPr>
        <p:spPr>
          <a:xfrm>
            <a:off x="2643188" y="1600200"/>
            <a:ext cx="604361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452" name="Google Shape;452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1988840"/>
            <a:ext cx="7848872" cy="381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/>
          <p:nvPr/>
        </p:nvSpPr>
        <p:spPr>
          <a:xfrm>
            <a:off x="2771800" y="188640"/>
            <a:ext cx="6120680" cy="2831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sng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Подготовка учебников и </a:t>
            </a:r>
            <a:r>
              <a:rPr lang="ru-RU" sz="2800" b="1" i="0" u="sng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тетрадей </a:t>
            </a:r>
            <a:r>
              <a:rPr lang="ru-RU" sz="2800" b="1" i="0" u="sng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к </a:t>
            </a:r>
            <a:r>
              <a:rPr lang="ru-RU" sz="2800" b="1" i="0" u="sng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работе</a:t>
            </a:r>
            <a:r>
              <a:rPr lang="ru-RU" sz="2800" b="1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800" b="1" dirty="0" smtClean="0">
                <a:latin typeface="Comic Sans MS"/>
                <a:sym typeface="Comic Sans MS"/>
              </a:rPr>
              <a:t>Учебники обложить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800" b="1" dirty="0">
                <a:latin typeface="Comic Sans MS"/>
                <a:sym typeface="Comic Sans MS"/>
              </a:rPr>
              <a:t> </a:t>
            </a:r>
            <a:r>
              <a:rPr lang="ru-RU" sz="2800" b="1" dirty="0" smtClean="0">
                <a:latin typeface="Comic Sans MS"/>
                <a:sym typeface="Comic Sans MS"/>
              </a:rPr>
              <a:t>Вложить закладку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latin typeface="Comic Sans MS"/>
                <a:sym typeface="Comic Sans MS"/>
              </a:rPr>
              <a:t>3. Учебники подписать простым карандашом на последней странице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4.Тетради подписать. </a:t>
            </a:r>
            <a:endParaRPr b="1" dirty="0"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77" descr="C:\Documents and Settings\Леня\Рабочий стол\хорошего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9792" y="404664"/>
            <a:ext cx="6142062" cy="3992340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77"/>
          <p:cNvSpPr/>
          <p:nvPr/>
        </p:nvSpPr>
        <p:spPr>
          <a:xfrm>
            <a:off x="8244408" y="6165304"/>
            <a:ext cx="521208" cy="52120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2643188" y="0"/>
            <a:ext cx="5972175" cy="1214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rgbClr val="632423"/>
                </a:solidFill>
                <a:latin typeface="Comic Sans MS"/>
                <a:ea typeface="Comic Sans MS"/>
                <a:cs typeface="Comic Sans MS"/>
                <a:sym typeface="Comic Sans MS"/>
              </a:rPr>
              <a:t>РУССКИЙ ЯЗЫК</a:t>
            </a:r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2643188" y="868948"/>
            <a:ext cx="6043612" cy="318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sz="28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Учебник </a:t>
            </a:r>
            <a:endParaRPr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sz="28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Рабочая тетрадь – 2 шт.,  </a:t>
            </a:r>
            <a:endParaRPr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sz="2800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Тетрадь для контрольных работ</a:t>
            </a:r>
            <a:endParaRPr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sz="2800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Словарик (тетрадь)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ru-RU" sz="20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(повторять словарные слова). </a:t>
            </a:r>
            <a:endParaRPr sz="2000"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ru-RU" sz="20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Раз в две недели словарный диктант</a:t>
            </a:r>
            <a:r>
              <a:rPr lang="ru-RU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2000"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2643188" y="0"/>
            <a:ext cx="5972175" cy="1214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latin typeface="Comic Sans MS"/>
                <a:ea typeface="Comic Sans MS"/>
                <a:cs typeface="Comic Sans MS"/>
                <a:sym typeface="Comic Sans MS"/>
              </a:rPr>
              <a:t>Содержание курса русского языка во 2 классе</a:t>
            </a:r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2643188" y="1600200"/>
            <a:ext cx="650081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 b="1">
                <a:latin typeface="Comic Sans MS"/>
                <a:ea typeface="Comic Sans MS"/>
                <a:cs typeface="Comic Sans MS"/>
                <a:sym typeface="Comic Sans MS"/>
              </a:rPr>
              <a:t>Текст: тема, главная мысль, части, типы.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 b="1">
                <a:latin typeface="Comic Sans MS"/>
                <a:ea typeface="Comic Sans MS"/>
                <a:cs typeface="Comic Sans MS"/>
                <a:sym typeface="Comic Sans MS"/>
              </a:rPr>
              <a:t>Предложение: виды, члены предложения.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 b="1">
                <a:latin typeface="Comic Sans MS"/>
                <a:ea typeface="Comic Sans MS"/>
                <a:cs typeface="Comic Sans MS"/>
                <a:sym typeface="Comic Sans MS"/>
              </a:rPr>
              <a:t>Слово: значение, родственные (однокоренные)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 b="1">
                <a:latin typeface="Comic Sans MS"/>
                <a:ea typeface="Comic Sans MS"/>
                <a:cs typeface="Comic Sans MS"/>
                <a:sym typeface="Comic Sans MS"/>
              </a:rPr>
              <a:t>Звуки и буквы: орфограммы.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 b="1">
                <a:latin typeface="Comic Sans MS"/>
                <a:ea typeface="Comic Sans MS"/>
                <a:cs typeface="Comic Sans MS"/>
                <a:sym typeface="Comic Sans MS"/>
              </a:rPr>
              <a:t>Части речи: имя существительное, имя прилагательное, глагол, местоимение, предлог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 b="1">
                <a:latin typeface="Comic Sans MS"/>
                <a:ea typeface="Comic Sans MS"/>
                <a:cs typeface="Comic Sans MS"/>
                <a:sym typeface="Comic Sans MS"/>
              </a:rPr>
              <a:t>Развитие речи: творческие работы.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/>
        </p:nvSpPr>
        <p:spPr>
          <a:xfrm>
            <a:off x="2699792" y="0"/>
            <a:ext cx="6372200" cy="653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u="sng">
                <a:solidFill>
                  <a:srgbClr val="7B4A3A"/>
                </a:solidFill>
                <a:latin typeface="Comic Sans MS"/>
                <a:ea typeface="Comic Sans MS"/>
                <a:cs typeface="Comic Sans MS"/>
                <a:sym typeface="Comic Sans MS"/>
              </a:rPr>
              <a:t>Оформление письменных  работ по русскому языку.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Памятка!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1.Все записи в тетрадях следует оформлять      каллиграфическим аккуратным почерком.</a:t>
            </a:r>
            <a:endParaRPr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2. Пользоваться шариковой ручкой с пастой синего цвета. Все подчёркивания выполняются простым карандашом и пастой зелёного цвета. </a:t>
            </a:r>
            <a:endParaRPr sz="24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2400" b="1">
              <a:solidFill>
                <a:srgbClr val="7B4A3A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7B4A3A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7B4A3A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7B4A3A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10285409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55590B4D5E949459A146CDE48B5CC2E" ma:contentTypeVersion="0" ma:contentTypeDescription="Создание документа." ma:contentTypeScope="" ma:versionID="6ed44e2c2291ac397b2faeb42f4dc13f">
  <xsd:schema xmlns:xsd="http://www.w3.org/2001/XMLSchema" xmlns:xs="http://www.w3.org/2001/XMLSchema" xmlns:p="http://schemas.microsoft.com/office/2006/metadata/properties" xmlns:ns2="f3147fe7-8176-408f-93bd-a8e2f3df8503" targetNamespace="http://schemas.microsoft.com/office/2006/metadata/properties" ma:root="true" ma:fieldsID="cc39972692533422d5f8f22526dced21" ns2:_="">
    <xsd:import namespace="f3147fe7-8176-408f-93bd-a8e2f3df850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147fe7-8176-408f-93bd-a8e2f3df850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3147fe7-8176-408f-93bd-a8e2f3df8503">64X2PM5VDV2E-154-1393</_dlc_DocId>
    <_dlc_DocIdUrl xmlns="f3147fe7-8176-408f-93bd-a8e2f3df8503">
      <Url>https://www.eduportal44.ru/Okt/_layouts/15/DocIdRedir.aspx?ID=64X2PM5VDV2E-154-1393</Url>
      <Description>64X2PM5VDV2E-154-1393</Description>
    </_dlc_DocIdUrl>
  </documentManagement>
</p:properties>
</file>

<file path=customXml/itemProps1.xml><?xml version="1.0" encoding="utf-8"?>
<ds:datastoreItem xmlns:ds="http://schemas.openxmlformats.org/officeDocument/2006/customXml" ds:itemID="{183E29EF-DA25-4B6A-8D72-4A378BC5EE14}"/>
</file>

<file path=customXml/itemProps2.xml><?xml version="1.0" encoding="utf-8"?>
<ds:datastoreItem xmlns:ds="http://schemas.openxmlformats.org/officeDocument/2006/customXml" ds:itemID="{358C3DDB-F3AC-4FAC-B0A4-2426331D910E}"/>
</file>

<file path=customXml/itemProps3.xml><?xml version="1.0" encoding="utf-8"?>
<ds:datastoreItem xmlns:ds="http://schemas.openxmlformats.org/officeDocument/2006/customXml" ds:itemID="{F5194D3C-8AE0-46F3-B129-F5925D08773F}"/>
</file>

<file path=customXml/itemProps4.xml><?xml version="1.0" encoding="utf-8"?>
<ds:datastoreItem xmlns:ds="http://schemas.openxmlformats.org/officeDocument/2006/customXml" ds:itemID="{94B24931-F61A-480C-A93C-0F54E4893935}"/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2177</Words>
  <Application>Microsoft Office PowerPoint</Application>
  <PresentationFormat>Экран (4:3)</PresentationFormat>
  <Paragraphs>365</Paragraphs>
  <Slides>60</Slides>
  <Notes>59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72" baseType="lpstr">
      <vt:lpstr>Arial</vt:lpstr>
      <vt:lpstr>Calibri</vt:lpstr>
      <vt:lpstr>Caveat</vt:lpstr>
      <vt:lpstr>Comic Sans MS</vt:lpstr>
      <vt:lpstr>Corsiva</vt:lpstr>
      <vt:lpstr>Impact</vt:lpstr>
      <vt:lpstr>Libre Franklin</vt:lpstr>
      <vt:lpstr>Noto Sans Symbols</vt:lpstr>
      <vt:lpstr>Quattrocento Sans</vt:lpstr>
      <vt:lpstr>StratosSkyeng</vt:lpstr>
      <vt:lpstr>Times New Roman</vt:lpstr>
      <vt:lpstr>10285409</vt:lpstr>
      <vt:lpstr>2 класс</vt:lpstr>
      <vt:lpstr>2 класс</vt:lpstr>
      <vt:lpstr>Презентация PowerPoint</vt:lpstr>
      <vt:lpstr>Нагрузка   23ч    </vt:lpstr>
      <vt:lpstr>Требования  по предметам</vt:lpstr>
      <vt:lpstr>Презентация PowerPoint</vt:lpstr>
      <vt:lpstr>РУССКИЙ ЯЗЫК</vt:lpstr>
      <vt:lpstr>Содержание курса русского языка во 2 классе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МАТЕМАТИКА</vt:lpstr>
      <vt:lpstr>Содержание курса математики во 2 классе</vt:lpstr>
      <vt:lpstr>Оформление письменных работ по математике.</vt:lpstr>
      <vt:lpstr>Презентация PowerPoint</vt:lpstr>
      <vt:lpstr>ЧИСЛО</vt:lpstr>
      <vt:lpstr>ЛИТЕРАТУРНОЕ ЧТЕНИЕ</vt:lpstr>
      <vt:lpstr>ОКРУЖАЮЩИЙ МИР</vt:lpstr>
      <vt:lpstr>ИНОСТРАННЫЙ ЯЗЫК</vt:lpstr>
      <vt:lpstr>Презентация PowerPoint</vt:lpstr>
      <vt:lpstr>Труд,  изобразительное искусство</vt:lpstr>
      <vt:lpstr>Презентация PowerPoint</vt:lpstr>
      <vt:lpstr>Презентация PowerPoint</vt:lpstr>
      <vt:lpstr>НОРМЫ ОЦЕНКИ</vt:lpstr>
      <vt:lpstr>ТЕХНИКА ЧТЕНИЯ</vt:lpstr>
      <vt:lpstr>РУССКИЙ ЯЗЫК</vt:lpstr>
      <vt:lpstr>РУССКИЙ ЯЗЫК</vt:lpstr>
      <vt:lpstr>РУССКИЙ ЯЗЫК</vt:lpstr>
      <vt:lpstr>РУССКИЙ ЯЗЫК</vt:lpstr>
      <vt:lpstr>РУССКИЙ ЯЗЫК</vt:lpstr>
      <vt:lpstr>МАТЕМАТИКА</vt:lpstr>
      <vt:lpstr>МАТЕМАТИКА</vt:lpstr>
      <vt:lpstr>                  МАТЕМАТИКА</vt:lpstr>
      <vt:lpstr>МАТЕМАТИКА</vt:lpstr>
      <vt:lpstr>ЭЛЕКТРОННЫЙ ЖУРНАЛ</vt:lpstr>
      <vt:lpstr>Электронный дневник</vt:lpstr>
      <vt:lpstr>Сайты для дистанционного обучения школьников: краткий обзор </vt:lpstr>
      <vt:lpstr>Как реагировать на оценки?</vt:lpstr>
      <vt:lpstr>Презентация PowerPoint</vt:lpstr>
      <vt:lpstr>Презентация PowerPoint</vt:lpstr>
      <vt:lpstr>Презентация PowerPoint</vt:lpstr>
      <vt:lpstr>Требования к ведению дневника </vt:lpstr>
      <vt:lpstr>Презентация PowerPoint</vt:lpstr>
      <vt:lpstr>Обозначения в дневнике</vt:lpstr>
      <vt:lpstr>Список преподавателей</vt:lpstr>
      <vt:lpstr>Презентация PowerPoint</vt:lpstr>
      <vt:lpstr>Презентация PowerPoint</vt:lpstr>
      <vt:lpstr>КАНИКУЛЫ</vt:lpstr>
      <vt:lpstr>Презентация PowerPoint</vt:lpstr>
      <vt:lpstr>Презентация PowerPoint</vt:lpstr>
      <vt:lpstr>Презентация PowerPoint</vt:lpstr>
      <vt:lpstr>питание</vt:lpstr>
      <vt:lpstr>Внеурочная деятельность </vt:lpstr>
      <vt:lpstr>Родительский комитет</vt:lpstr>
      <vt:lpstr>ЭКСКУРСИИ, ТЕАТРЫ</vt:lpstr>
      <vt:lpstr>Презентация PowerPoint</vt:lpstr>
      <vt:lpstr>Презентация PowerPoint</vt:lpstr>
      <vt:lpstr>Спасибо за внимание!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класс</dc:title>
  <cp:lastModifiedBy>Сергей Мальцев</cp:lastModifiedBy>
  <cp:revision>24</cp:revision>
  <dcterms:modified xsi:type="dcterms:W3CDTF">2025-05-13T03:47:14Z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0x010100D55590B4D5E949459A146CDE48B5CC2E</vt:lpwstr>
  </property>
  <property fmtid="{D5CDD505-2E9C-101B-9397-08002B2CF9AE}" pid="3" name="_dlc_DocIdItemGuid">
    <vt:lpwstr>e6a1683a-e48a-4526-a4a5-742afa4f810b</vt:lpwstr>
  </property>
</Properties>
</file>