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3" r:id="rId8"/>
    <p:sldId id="262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380" autoAdjust="0"/>
  </p:normalViewPr>
  <p:slideViewPr>
    <p:cSldViewPr>
      <p:cViewPr varScale="1">
        <p:scale>
          <a:sx n="105" d="100"/>
          <a:sy n="105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412C023-7DCF-42AD-AC6A-24B846CBF813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22D3F3F-6909-4F03-BA15-1AB8F4031B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2C023-7DCF-42AD-AC6A-24B846CBF813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D3F3F-6909-4F03-BA15-1AB8F4031B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2C023-7DCF-42AD-AC6A-24B846CBF813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D3F3F-6909-4F03-BA15-1AB8F4031B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412C023-7DCF-42AD-AC6A-24B846CBF813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22D3F3F-6909-4F03-BA15-1AB8F4031B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412C023-7DCF-42AD-AC6A-24B846CBF813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22D3F3F-6909-4F03-BA15-1AB8F4031B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2C023-7DCF-42AD-AC6A-24B846CBF813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D3F3F-6909-4F03-BA15-1AB8F4031B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2C023-7DCF-42AD-AC6A-24B846CBF813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D3F3F-6909-4F03-BA15-1AB8F4031B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412C023-7DCF-42AD-AC6A-24B846CBF813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22D3F3F-6909-4F03-BA15-1AB8F4031B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2C023-7DCF-42AD-AC6A-24B846CBF813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D3F3F-6909-4F03-BA15-1AB8F4031B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412C023-7DCF-42AD-AC6A-24B846CBF813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22D3F3F-6909-4F03-BA15-1AB8F4031B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412C023-7DCF-42AD-AC6A-24B846CBF813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22D3F3F-6909-4F03-BA15-1AB8F4031B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412C023-7DCF-42AD-AC6A-24B846CBF813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22D3F3F-6909-4F03-BA15-1AB8F4031B0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Учитель: Колчина Т.А.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57356" y="785794"/>
            <a:ext cx="6858048" cy="313932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</a:rPr>
              <a:t>Подготовка к сочинению по картине Константина Егоровича Маковского «Дети, бегущие от грозы».</a:t>
            </a:r>
            <a:r>
              <a:rPr lang="ru-RU" b="1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b="1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82" name="Picture 2" descr="C:\Documents and Settings\Admin\Рабочий стол\000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785794"/>
            <a:ext cx="3856095" cy="5659443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357686" y="428604"/>
            <a:ext cx="435771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Ф.И. Тютчев</a:t>
            </a:r>
          </a:p>
          <a:p>
            <a:r>
              <a:rPr lang="ru-RU" b="1" dirty="0" smtClean="0"/>
              <a:t>ВЕСЕННЯЯ ГРОЗА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Люблю грозу в начале мая,</a:t>
            </a:r>
            <a:br>
              <a:rPr lang="ru-RU" dirty="0" smtClean="0"/>
            </a:br>
            <a:r>
              <a:rPr lang="ru-RU" dirty="0" smtClean="0"/>
              <a:t>Когда весенний, первый гром,</a:t>
            </a:r>
            <a:br>
              <a:rPr lang="ru-RU" dirty="0" smtClean="0"/>
            </a:br>
            <a:r>
              <a:rPr lang="ru-RU" dirty="0" smtClean="0"/>
              <a:t>как бы </a:t>
            </a:r>
            <a:r>
              <a:rPr lang="ru-RU" dirty="0" err="1" smtClean="0"/>
              <a:t>резвяся</a:t>
            </a:r>
            <a:r>
              <a:rPr lang="ru-RU" dirty="0" smtClean="0"/>
              <a:t> и играя,</a:t>
            </a:r>
            <a:br>
              <a:rPr lang="ru-RU" dirty="0" smtClean="0"/>
            </a:br>
            <a:r>
              <a:rPr lang="ru-RU" dirty="0" smtClean="0"/>
              <a:t>Грохочет в небе </a:t>
            </a:r>
            <a:r>
              <a:rPr lang="ru-RU" dirty="0" err="1" smtClean="0"/>
              <a:t>голубом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Гремят раскаты молодые,</a:t>
            </a:r>
            <a:br>
              <a:rPr lang="ru-RU" dirty="0" smtClean="0"/>
            </a:br>
            <a:r>
              <a:rPr lang="ru-RU" dirty="0" smtClean="0"/>
              <a:t>Вот дождик брызнул, пыль летит,</a:t>
            </a:r>
            <a:br>
              <a:rPr lang="ru-RU" dirty="0" smtClean="0"/>
            </a:br>
            <a:r>
              <a:rPr lang="ru-RU" dirty="0" smtClean="0"/>
              <a:t>Повисли перлы дождевые,</a:t>
            </a:r>
            <a:br>
              <a:rPr lang="ru-RU" dirty="0" smtClean="0"/>
            </a:br>
            <a:r>
              <a:rPr lang="ru-RU" dirty="0" smtClean="0"/>
              <a:t>И солнце нити золотит.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 горы бежит поток проворный,</a:t>
            </a:r>
            <a:br>
              <a:rPr lang="ru-RU" dirty="0" smtClean="0"/>
            </a:br>
            <a:r>
              <a:rPr lang="ru-RU" dirty="0" smtClean="0"/>
              <a:t>В лесу не молкнет птичий гам,</a:t>
            </a:r>
            <a:br>
              <a:rPr lang="ru-RU" dirty="0" smtClean="0"/>
            </a:br>
            <a:r>
              <a:rPr lang="ru-RU" dirty="0" smtClean="0"/>
              <a:t>И гам лесной и шум нагорный -</a:t>
            </a:r>
            <a:br>
              <a:rPr lang="ru-RU" dirty="0" smtClean="0"/>
            </a:br>
            <a:r>
              <a:rPr lang="ru-RU" dirty="0" smtClean="0"/>
              <a:t>Все вторит весело громам.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Ты скажешь: ветреная Геба,</a:t>
            </a:r>
            <a:br>
              <a:rPr lang="ru-RU" dirty="0" smtClean="0"/>
            </a:br>
            <a:r>
              <a:rPr lang="ru-RU" dirty="0" smtClean="0"/>
              <a:t>Кормя </a:t>
            </a:r>
            <a:r>
              <a:rPr lang="ru-RU" dirty="0" err="1" smtClean="0"/>
              <a:t>Зевесова</a:t>
            </a:r>
            <a:r>
              <a:rPr lang="ru-RU" dirty="0" smtClean="0"/>
              <a:t> орла,</a:t>
            </a:r>
            <a:br>
              <a:rPr lang="ru-RU" dirty="0" smtClean="0"/>
            </a:br>
            <a:r>
              <a:rPr lang="ru-RU" dirty="0" smtClean="0"/>
              <a:t>Громокипящий кубок с неба,</a:t>
            </a:r>
            <a:br>
              <a:rPr lang="ru-RU" dirty="0" smtClean="0"/>
            </a:br>
            <a:r>
              <a:rPr lang="ru-RU" dirty="0" smtClean="0"/>
              <a:t>Смеясь, на землю пролила</a:t>
            </a:r>
            <a:endParaRPr lang="ru-RU"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Автопортре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3196" y="1428736"/>
            <a:ext cx="3474490" cy="5164907"/>
          </a:xfrm>
          <a:prstGeom prst="rect">
            <a:avLst/>
          </a:prstGeom>
          <a:ln w="38100" cap="sq">
            <a:solidFill>
              <a:schemeClr val="accent1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214282" y="428604"/>
            <a:ext cx="8429652" cy="64293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innerShdw blurRad="114300">
              <a:prstClr val="black"/>
            </a:innerShdw>
          </a:effec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Константин Егорович Маковский</a:t>
            </a:r>
            <a:r>
              <a:rPr kumimoji="0" lang="ru-RU" sz="30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0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3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00562" y="1357298"/>
            <a:ext cx="414340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Родился в Москве  в 1839 году.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Отец его был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художником-любителем, одним из основателей Московского училища живописи.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Константин Егорович п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роявил себя как крупный мастер портрета. Написал немало  сценок из “народного быта”. Самая известная из них картина  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“Дети, бегущие от грозы” (1872). </a:t>
            </a:r>
            <a:endParaRPr lang="ru-RU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артина Маковског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214942" cy="6858000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</p:pic>
      <p:sp>
        <p:nvSpPr>
          <p:cNvPr id="3" name="Прямоугольник 2"/>
          <p:cNvSpPr/>
          <p:nvPr/>
        </p:nvSpPr>
        <p:spPr>
          <a:xfrm>
            <a:off x="5286380" y="2143116"/>
            <a:ext cx="365837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“Дети, бегущие от грозы” 1872 г. </a:t>
            </a:r>
            <a:endParaRPr lang="ru-RU" sz="4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139014" cy="6540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Беседа по картине</a:t>
            </a:r>
            <a:endParaRPr lang="ru-RU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2" descr="Картина Маковског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000108"/>
            <a:ext cx="4291474" cy="5643578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</p:pic>
      <p:sp>
        <p:nvSpPr>
          <p:cNvPr id="5" name="Прямоугольник 4"/>
          <p:cNvSpPr/>
          <p:nvPr/>
        </p:nvSpPr>
        <p:spPr>
          <a:xfrm>
            <a:off x="4857752" y="1000108"/>
            <a:ext cx="400052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q"/>
            </a:pPr>
            <a:r>
              <a:rPr lang="ru-RU" sz="3200" dirty="0" smtClean="0"/>
              <a:t> 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Какое впечатление производит картина? </a:t>
            </a:r>
          </a:p>
          <a:p>
            <a:pPr lvl="0">
              <a:buFont typeface="Wingdings" pitchFamily="2" charset="2"/>
              <a:buChar char="q"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Какова композиция картины? </a:t>
            </a:r>
          </a:p>
          <a:p>
            <a:pPr lvl="0">
              <a:buFont typeface="Wingdings" pitchFamily="2" charset="2"/>
              <a:buChar char="q"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Кто является героями картины? Как автор смог показать, что эти герои – главные? Их внешний вид?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7496204" cy="5825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Беседа по картине</a:t>
            </a:r>
            <a:endParaRPr lang="ru-RU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2" descr="Картина Маковског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000108"/>
            <a:ext cx="4291474" cy="5643578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</p:pic>
      <p:sp>
        <p:nvSpPr>
          <p:cNvPr id="5" name="Прямоугольник 4"/>
          <p:cNvSpPr/>
          <p:nvPr/>
        </p:nvSpPr>
        <p:spPr>
          <a:xfrm>
            <a:off x="4857752" y="1000108"/>
            <a:ext cx="392909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Какие краски преобладают? Какое впечатление они вызывают?</a:t>
            </a:r>
          </a:p>
          <a:p>
            <a:pPr lvl="0">
              <a:buFont typeface="Wingdings" pitchFamily="2" charset="2"/>
              <a:buChar char="q"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Какая деталь в данной картине позволяет надеяться на благополучное завершение приключения детей? </a:t>
            </a:r>
          </a:p>
          <a:p>
            <a:pPr>
              <a:buFont typeface="Wingdings" pitchFamily="2" charset="2"/>
              <a:buChar char="q"/>
            </a:pP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Беседа по картине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72066" y="1142984"/>
            <a:ext cx="3500462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Дети на картине:</a:t>
            </a:r>
          </a:p>
          <a:p>
            <a:pPr>
              <a:buFont typeface="Wingdings" pitchFamily="2" charset="2"/>
              <a:buChar char="q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бросили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собирать грибы;</a:t>
            </a:r>
          </a:p>
          <a:p>
            <a:pPr>
              <a:buFont typeface="Wingdings" pitchFamily="2" charset="2"/>
              <a:buChar char="q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девочка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посадила братца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 спину;</a:t>
            </a:r>
          </a:p>
          <a:p>
            <a:pPr>
              <a:buFont typeface="Wingdings" pitchFamily="2" charset="2"/>
              <a:buChar char="q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быстро бежали;</a:t>
            </a:r>
          </a:p>
          <a:p>
            <a:pPr>
              <a:buFont typeface="Wingdings" pitchFamily="2" charset="2"/>
              <a:buChar char="q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лица напуганные, тревожные;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Picture 2" descr="Картина Маковског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000108"/>
            <a:ext cx="4291474" cy="5643578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</p:pic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28580"/>
            <a:ext cx="8215370" cy="6429420"/>
          </a:xfrm>
          <a:ln>
            <a:noFill/>
          </a:ln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Как писать сочинение по картине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Назовите автора картины и расскажите о художнике.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Что в картине главное, о каком событии или явлении рассказал художник?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Что автор картины изобразил на переднем плане? На какие объекты он обращает ваше внимание? Почему? Опишите их, подбирая точные «рисующие» слова.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Что вы видите на заднем плане картины? Как художник его изобразил? Зачем?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Покажите свое отношение к картине:  нравится ли она вам и чем?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Примечание.</a:t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Помните, что писать надо только о том, что видите на картине, не добавляя от себя лишнего, чего на картине нет.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43306" y="428604"/>
            <a:ext cx="1428760" cy="642942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План  </a:t>
            </a:r>
            <a:endParaRPr lang="ru-RU" dirty="0"/>
          </a:p>
        </p:txBody>
      </p:sp>
      <p:sp>
        <p:nvSpPr>
          <p:cNvPr id="2082" name="Rectangle 34"/>
          <p:cNvSpPr>
            <a:spLocks noChangeArrowheads="1"/>
          </p:cNvSpPr>
          <p:nvPr/>
        </p:nvSpPr>
        <p:spPr bwMode="auto">
          <a:xfrm>
            <a:off x="2714612" y="-1"/>
            <a:ext cx="3500461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ff3"/>
                <a:cs typeface="Times New Roman" pitchFamily="18" charset="0"/>
              </a:rPr>
              <a:t>.</a:t>
            </a:r>
            <a:endParaRPr kumimoji="0" lang="ru-RU" sz="18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elvetica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88" name="Rectangle 40"/>
          <p:cNvSpPr>
            <a:spLocks noChangeArrowheads="1"/>
          </p:cNvSpPr>
          <p:nvPr/>
        </p:nvSpPr>
        <p:spPr bwMode="auto">
          <a:xfrm flipH="1" flipV="1">
            <a:off x="1357290" y="-1285908"/>
            <a:ext cx="32147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ff3"/>
                <a:cs typeface="Times New Roman" pitchFamily="18" charset="0"/>
              </a:rPr>
              <a:t>к картине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071538" y="1305342"/>
            <a:ext cx="671517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1.В лес за грибами.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2. Приближение грозы.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3.Гроза.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4.Скорее домой.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5. Мое отношение к картине.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7" descr="Девочка босиком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48121" y="428604"/>
            <a:ext cx="3300619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Вики-страница" ma:contentTypeID="0x010108003BA95596F60FF346917AEBC8D1779E03" ma:contentTypeVersion="0" ma:contentTypeDescription="Создание вики-страницы." ma:contentTypeScope="" ma:versionID="d8b3c9d15b8f219362ddfd65cba6810d">
  <xsd:schema xmlns:xsd="http://www.w3.org/2001/XMLSchema" xmlns:xs="http://www.w3.org/2001/XMLSchema" xmlns:p="http://schemas.microsoft.com/office/2006/metadata/properties" xmlns:ns1="http://schemas.microsoft.com/sharepoint/v3" xmlns:ns2="f3147fe7-8176-408f-93bd-a8e2f3df8503" targetNamespace="http://schemas.microsoft.com/office/2006/metadata/properties" ma:root="true" ma:fieldsID="e37b4f0d1683dc9e01fb841662014696" ns1:_="" ns2:_="">
    <xsd:import namespace="http://schemas.microsoft.com/sharepoint/v3"/>
    <xsd:import namespace="f3147fe7-8176-408f-93bd-a8e2f3df8503"/>
    <xsd:element name="properties">
      <xsd:complexType>
        <xsd:sequence>
          <xsd:element name="documentManagement">
            <xsd:complexType>
              <xsd:all>
                <xsd:element ref="ns1:WikiField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WikiField" ma:index="7" nillable="true" ma:displayName="Вики-контент" ma:internalName="WikiField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147fe7-8176-408f-93bd-a8e2f3df850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WikiEditForm</Display>
  <Edit>WikiEditForm</Edit>
  <New>WikiEditForm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WikiField xmlns="http://schemas.microsoft.com/sharepoint/v3" xsi:nil="true"/>
    <_dlc_DocId xmlns="f3147fe7-8176-408f-93bd-a8e2f3df8503">64X2PM5VDV2E-142346273-3</_dlc_DocId>
    <_dlc_DocIdUrl xmlns="f3147fe7-8176-408f-93bd-a8e2f3df8503">
      <Url>http://www.eduportal44.ru/Okt/_layouts/15/DocIdRedir.aspx?ID=64X2PM5VDV2E-142346273-3</Url>
      <Description>64X2PM5VDV2E-142346273-3</Description>
    </_dlc_DocIdUrl>
  </documentManagement>
</p:properties>
</file>

<file path=customXml/itemProps1.xml><?xml version="1.0" encoding="utf-8"?>
<ds:datastoreItem xmlns:ds="http://schemas.openxmlformats.org/officeDocument/2006/customXml" ds:itemID="{E8B6C53D-9693-44DC-8728-C8870494109B}"/>
</file>

<file path=customXml/itemProps2.xml><?xml version="1.0" encoding="utf-8"?>
<ds:datastoreItem xmlns:ds="http://schemas.openxmlformats.org/officeDocument/2006/customXml" ds:itemID="{0A616C4C-ADE9-40BD-85EE-D68ABBDA33D2}"/>
</file>

<file path=customXml/itemProps3.xml><?xml version="1.0" encoding="utf-8"?>
<ds:datastoreItem xmlns:ds="http://schemas.openxmlformats.org/officeDocument/2006/customXml" ds:itemID="{ECE5E21A-AFD3-4181-BBD4-35D68C1DEE86}"/>
</file>

<file path=customXml/itemProps4.xml><?xml version="1.0" encoding="utf-8"?>
<ds:datastoreItem xmlns:ds="http://schemas.openxmlformats.org/officeDocument/2006/customXml" ds:itemID="{B890EDD8-440C-454E-B1B6-7A2A4B6D794F}"/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114</TotalTime>
  <Words>214</Words>
  <Application>Microsoft Office PowerPoint</Application>
  <PresentationFormat>Экран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Слайд 1</vt:lpstr>
      <vt:lpstr>Слайд 2</vt:lpstr>
      <vt:lpstr>Слайд 3</vt:lpstr>
      <vt:lpstr>Слайд 4</vt:lpstr>
      <vt:lpstr>Беседа по картине</vt:lpstr>
      <vt:lpstr>Беседа по картине</vt:lpstr>
      <vt:lpstr>Беседа по картине</vt:lpstr>
      <vt:lpstr>Как писать сочинение по картине Назовите автора картины и расскажите о художнике. Что в картине главное, о каком событии или явлении рассказал художник? Что автор картины изобразил на переднем плане? На какие объекты он обращает ваше внимание? Почему? Опишите их, подбирая точные «рисующие» слова. Что вы видите на заднем плане картины? Как художник его изобразил? Зачем? Покажите свое отношение к картине:  нравится ли она вам и чем?   Примечание. Помните, что писать надо только о том, что видите на картине, не добавляя от себя лишнего, чего на картине нет.   </vt:lpstr>
      <vt:lpstr>План 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Master</cp:lastModifiedBy>
  <cp:revision>14</cp:revision>
  <dcterms:created xsi:type="dcterms:W3CDTF">2010-10-23T10:35:12Z</dcterms:created>
  <dcterms:modified xsi:type="dcterms:W3CDTF">2019-09-11T19:01:18Z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0x010108003BA95596F60FF346917AEBC8D1779E03</vt:lpwstr>
  </property>
  <property fmtid="{D5CDD505-2E9C-101B-9397-08002B2CF9AE}" pid="3" name="_dlc_DocIdItemGuid">
    <vt:lpwstr>5351a795-e55b-47af-8f1d-c7cf06b32a0d</vt:lpwstr>
  </property>
</Properties>
</file>