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4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1E5E89-7107-4658-8A8F-D33005C2F91A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2BF673-BF5C-4D8D-B10B-9C6D228AB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82AB30-EA17-4407-8D27-4398401FD16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7219-CB8F-479E-95ED-4E9F70EE9E05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0A9A3F2-7A6D-4FDB-85DB-03AC50D68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D931-DCEB-4875-8153-31FD4485945E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2EAD-DEF2-4288-A59A-62A684F9E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B6DB-1FF1-49EF-A596-DAF589CC5105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7835-921D-4692-93D4-1D4396073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B31B-6459-4808-84A7-5B3F16A258BE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C9B4-FB9D-442C-BEB2-0973FD982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80A52-3A22-4548-B319-3B714D4B9802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7E7A-DFDE-42D9-8DE3-CACCDA689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3FDC-5D8D-4122-8A46-C1BB3E2F2A90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2B18-836B-41A2-9F19-752953E5F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C9F2-1067-401E-A60C-C17199E8C9F7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4812-D97E-4B53-AF37-6724ED02B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0EF9-F5C6-49A6-811B-872E2A3FD72E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18A5-1B76-46C0-87DE-3599C6AE2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1056-B674-4321-81C8-FB200D805BF2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7BC1-8E72-4099-BABE-FBF4C1FCC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A607-D9FE-492F-AB4D-05328036710C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895C1-4F1D-462E-B3A3-C335136D3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0BC79-7CF2-4781-8F64-50B24B8EB567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4239-E561-40FE-9579-6E60500F7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0A97012-F9AF-4A5D-9E5E-F9CA2B6052BF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4DA4528-D7FD-4068-BB4D-675FE6841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86" r:id="rId2"/>
    <p:sldLayoutId id="2147484092" r:id="rId3"/>
    <p:sldLayoutId id="2147484087" r:id="rId4"/>
    <p:sldLayoutId id="2147484088" r:id="rId5"/>
    <p:sldLayoutId id="2147484089" r:id="rId6"/>
    <p:sldLayoutId id="2147484093" r:id="rId7"/>
    <p:sldLayoutId id="2147484094" r:id="rId8"/>
    <p:sldLayoutId id="2147484095" r:id="rId9"/>
    <p:sldLayoutId id="2147484090" r:id="rId10"/>
    <p:sldLayoutId id="21474840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82010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AC956E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8DA9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24E5B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jpe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42" Type="http://schemas.openxmlformats.org/officeDocument/2006/relationships/image" Target="../media/image42.jpeg"/><Relationship Id="rId47" Type="http://schemas.openxmlformats.org/officeDocument/2006/relationships/image" Target="../media/image47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jpeg"/><Relationship Id="rId46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41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pn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45" Type="http://schemas.openxmlformats.org/officeDocument/2006/relationships/image" Target="../media/image45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png"/><Relationship Id="rId35" Type="http://schemas.openxmlformats.org/officeDocument/2006/relationships/image" Target="../media/image35.jpeg"/><Relationship Id="rId43" Type="http://schemas.openxmlformats.org/officeDocument/2006/relationships/image" Target="../media/image43.jpeg"/><Relationship Id="rId48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Отчет о работе за 2014-2015 учебный год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Бабковой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Татьяны Алексеевны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Овал 4">
            <a:hlinkClick r:id="" action="ppaction://noaction"/>
          </p:cNvPr>
          <p:cNvSpPr/>
          <p:nvPr/>
        </p:nvSpPr>
        <p:spPr>
          <a:xfrm>
            <a:off x="8748713" y="6359525"/>
            <a:ext cx="266700" cy="2667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6" name="Picture 4" descr="C:\Documents and Settings\Администратор\Рабочий стол\новый 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54013"/>
            <a:ext cx="12636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41"/>
          <p:cNvGrpSpPr>
            <a:grpSpLocks/>
          </p:cNvGrpSpPr>
          <p:nvPr/>
        </p:nvGrpSpPr>
        <p:grpSpPr bwMode="auto">
          <a:xfrm>
            <a:off x="107950" y="1628775"/>
            <a:ext cx="8856663" cy="5067300"/>
            <a:chOff x="107505" y="1674812"/>
            <a:chExt cx="8856984" cy="5066555"/>
          </a:xfrm>
        </p:grpSpPr>
        <p:sp>
          <p:nvSpPr>
            <p:cNvPr id="143" name="Прямоугольник 142"/>
            <p:cNvSpPr/>
            <p:nvPr/>
          </p:nvSpPr>
          <p:spPr bwMode="auto">
            <a:xfrm>
              <a:off x="107505" y="1674812"/>
              <a:ext cx="8856984" cy="506655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4" name="Прямоугольник 143"/>
            <p:cNvSpPr/>
            <p:nvPr/>
          </p:nvSpPr>
          <p:spPr bwMode="auto">
            <a:xfrm>
              <a:off x="6193482" y="1832238"/>
              <a:ext cx="2722494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Всероссийский конкурс</a:t>
              </a:r>
            </a:p>
            <a:p>
              <a:pPr algn="ctr">
                <a:defRPr/>
              </a:pPr>
              <a:r>
                <a:rPr lang="ru-RU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«Рождественская </a:t>
              </a:r>
              <a:endPara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>
                <a:defRPr/>
              </a:pPr>
              <a:r>
                <a:rPr lang="ru-RU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сказка»</a:t>
              </a:r>
            </a:p>
          </p:txBody>
        </p:sp>
        <p:grpSp>
          <p:nvGrpSpPr>
            <p:cNvPr id="8278" name="Группа 21"/>
            <p:cNvGrpSpPr>
              <a:grpSpLocks/>
            </p:cNvGrpSpPr>
            <p:nvPr/>
          </p:nvGrpSpPr>
          <p:grpSpPr bwMode="auto">
            <a:xfrm>
              <a:off x="179512" y="1916832"/>
              <a:ext cx="2869092" cy="2085986"/>
              <a:chOff x="190740" y="1775062"/>
              <a:chExt cx="2869092" cy="2085986"/>
            </a:xfrm>
          </p:grpSpPr>
          <p:pic>
            <p:nvPicPr>
              <p:cNvPr id="158" name="Рисунок 14" descr="image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171" t="2110" r="2252" b="2908"/>
              <a:stretch>
                <a:fillRect/>
              </a:stretch>
            </p:blipFill>
            <p:spPr bwMode="auto">
              <a:xfrm>
                <a:off x="190174" y="1774306"/>
                <a:ext cx="2078112" cy="14094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59" name="Picture 6" descr="C:\Таня\Конкурсы\2015_05_26\Рождественская сказка участие детей\IMG_0005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30698" b="30050"/>
              <a:stretch>
                <a:fillRect/>
              </a:stretch>
            </p:blipFill>
            <p:spPr bwMode="auto">
              <a:xfrm>
                <a:off x="2123819" y="2636192"/>
                <a:ext cx="936659" cy="122537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</p:pic>
        </p:grpSp>
        <p:grpSp>
          <p:nvGrpSpPr>
            <p:cNvPr id="8279" name="Группа 25"/>
            <p:cNvGrpSpPr>
              <a:grpSpLocks/>
            </p:cNvGrpSpPr>
            <p:nvPr/>
          </p:nvGrpSpPr>
          <p:grpSpPr bwMode="auto">
            <a:xfrm>
              <a:off x="3203848" y="2204864"/>
              <a:ext cx="2880320" cy="2088232"/>
              <a:chOff x="3203848" y="1916832"/>
              <a:chExt cx="2880320" cy="2088232"/>
            </a:xfrm>
          </p:grpSpPr>
          <p:pic>
            <p:nvPicPr>
              <p:cNvPr id="156" name="Рисунок 155" descr="image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996" t="2299" r="2380" b="3448"/>
              <a:stretch>
                <a:fillRect/>
              </a:stretch>
            </p:blipFill>
            <p:spPr bwMode="auto">
              <a:xfrm>
                <a:off x="3203242" y="1916927"/>
                <a:ext cx="2098751" cy="14920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57" name="Picture 5" descr="C:\Таня\Конкурсы\2015_05_26\Рождественская сказка участие детей\IMG_0004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30698" b="31100"/>
              <a:stretch>
                <a:fillRect/>
              </a:stretch>
            </p:blipFill>
            <p:spPr bwMode="auto">
              <a:xfrm>
                <a:off x="5221028" y="2781988"/>
                <a:ext cx="863631" cy="122378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</p:pic>
        </p:grpSp>
        <p:grpSp>
          <p:nvGrpSpPr>
            <p:cNvPr id="8280" name="Группа 24"/>
            <p:cNvGrpSpPr>
              <a:grpSpLocks/>
            </p:cNvGrpSpPr>
            <p:nvPr/>
          </p:nvGrpSpPr>
          <p:grpSpPr bwMode="auto">
            <a:xfrm>
              <a:off x="6372200" y="3573016"/>
              <a:ext cx="2520280" cy="2401346"/>
              <a:chOff x="6372200" y="3356992"/>
              <a:chExt cx="2520280" cy="2401346"/>
            </a:xfrm>
          </p:grpSpPr>
          <p:pic>
            <p:nvPicPr>
              <p:cNvPr id="154" name="Рисунок 18" descr="image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3546" t="3867" r="3546" b="7178"/>
              <a:stretch>
                <a:fillRect/>
              </a:stretch>
            </p:blipFill>
            <p:spPr bwMode="auto">
              <a:xfrm>
                <a:off x="6372007" y="3357159"/>
                <a:ext cx="2120977" cy="16142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55" name="Picture 2" descr="C:\Таня\2015_05_26\Рождественская сказка участие детей\IMG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029417" y="4509515"/>
                <a:ext cx="863631" cy="124917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</p:pic>
        </p:grpSp>
        <p:grpSp>
          <p:nvGrpSpPr>
            <p:cNvPr id="8281" name="Группа 19"/>
            <p:cNvGrpSpPr>
              <a:grpSpLocks/>
            </p:cNvGrpSpPr>
            <p:nvPr/>
          </p:nvGrpSpPr>
          <p:grpSpPr bwMode="auto">
            <a:xfrm>
              <a:off x="323528" y="4365104"/>
              <a:ext cx="2880319" cy="2088232"/>
              <a:chOff x="251520" y="4149080"/>
              <a:chExt cx="2880319" cy="2088232"/>
            </a:xfrm>
          </p:grpSpPr>
          <p:pic>
            <p:nvPicPr>
              <p:cNvPr id="152" name="Рисунок 16" descr="image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3078" t="1457" r="1540" b="5083"/>
              <a:stretch>
                <a:fillRect/>
              </a:stretch>
            </p:blipFill>
            <p:spPr bwMode="auto">
              <a:xfrm>
                <a:off x="251405" y="4149205"/>
                <a:ext cx="2089225" cy="144123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53" name="Picture 4" descr="C:\Таня\2015_05_26\Рождественская сказка участие детей\IMG_0003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r="30776" b="30716"/>
              <a:stretch>
                <a:fillRect/>
              </a:stretch>
            </p:blipFill>
            <p:spPr bwMode="auto">
              <a:xfrm>
                <a:off x="2194575" y="4941251"/>
                <a:ext cx="936659" cy="12967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</p:pic>
        </p:grpSp>
        <p:grpSp>
          <p:nvGrpSpPr>
            <p:cNvPr id="8282" name="Группа 22"/>
            <p:cNvGrpSpPr>
              <a:grpSpLocks/>
            </p:cNvGrpSpPr>
            <p:nvPr/>
          </p:nvGrpSpPr>
          <p:grpSpPr bwMode="auto">
            <a:xfrm>
              <a:off x="3635896" y="4581128"/>
              <a:ext cx="2927056" cy="2065585"/>
              <a:chOff x="3563888" y="4509120"/>
              <a:chExt cx="2927056" cy="2065585"/>
            </a:xfrm>
          </p:grpSpPr>
          <p:pic>
            <p:nvPicPr>
              <p:cNvPr id="150" name="Рисунок 17" descr="image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2875" t="3001" r="2986" b="5916"/>
              <a:stretch>
                <a:fillRect/>
              </a:stretch>
            </p:blipFill>
            <p:spPr bwMode="auto">
              <a:xfrm>
                <a:off x="3564638" y="4509090"/>
                <a:ext cx="2195592" cy="16412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51" name="Picture 3" descr="C:\Таня\2015_05_26\Рождественская сказка участие детей\IMG_0002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29933" b="30049"/>
              <a:stretch>
                <a:fillRect/>
              </a:stretch>
            </p:blipFill>
            <p:spPr bwMode="auto">
              <a:xfrm>
                <a:off x="5580836" y="5372563"/>
                <a:ext cx="909670" cy="12015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</p:pic>
        </p:grpSp>
      </p:grpSp>
      <p:grpSp>
        <p:nvGrpSpPr>
          <p:cNvPr id="10" name="Группа 47"/>
          <p:cNvGrpSpPr>
            <a:grpSpLocks/>
          </p:cNvGrpSpPr>
          <p:nvPr/>
        </p:nvGrpSpPr>
        <p:grpSpPr bwMode="auto">
          <a:xfrm>
            <a:off x="107950" y="1700213"/>
            <a:ext cx="8916988" cy="5067300"/>
            <a:chOff x="306388" y="1666875"/>
            <a:chExt cx="8472487" cy="5067300"/>
          </a:xfrm>
        </p:grpSpPr>
        <p:sp>
          <p:nvSpPr>
            <p:cNvPr id="161" name="Прямоугольник 160"/>
            <p:cNvSpPr/>
            <p:nvPr/>
          </p:nvSpPr>
          <p:spPr bwMode="auto">
            <a:xfrm>
              <a:off x="306388" y="1666875"/>
              <a:ext cx="8472487" cy="50673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3261534" y="5733256"/>
              <a:ext cx="2604215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Всероссийский конкурс </a:t>
              </a:r>
            </a:p>
            <a:p>
              <a:pPr algn="ctr">
                <a:defRPr/>
              </a:pPr>
              <a:r>
                <a:rPr lang="ru-RU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«Уголок </a:t>
              </a:r>
              <a:r>
                <a:rPr lang="ru-RU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ПДД в ДОУ»</a:t>
              </a:r>
            </a:p>
          </p:txBody>
        </p:sp>
        <p:pic>
          <p:nvPicPr>
            <p:cNvPr id="163" name="Picture 3" descr="C:\Таня\Конкурсы\Уголок по дорожному движению\CIMG7607.JPG"/>
            <p:cNvPicPr>
              <a:picLocks noChangeAspect="1" noChangeArrowheads="1"/>
            </p:cNvPicPr>
            <p:nvPr/>
          </p:nvPicPr>
          <p:blipFill>
            <a:blip r:embed="rId14" cstate="print"/>
            <a:srcRect l="1778" r="6661" b="1920"/>
            <a:stretch>
              <a:fillRect/>
            </a:stretch>
          </p:blipFill>
          <p:spPr bwMode="auto">
            <a:xfrm>
              <a:off x="683568" y="1756697"/>
              <a:ext cx="5383125" cy="4211251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64" name="Picture 2" descr="C:\Таня\Конкурсы\бабкова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745380" y="1916832"/>
              <a:ext cx="2859069" cy="424847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</p:pic>
      </p:grpSp>
      <p:grpSp>
        <p:nvGrpSpPr>
          <p:cNvPr id="11" name="Группа 164"/>
          <p:cNvGrpSpPr>
            <a:grpSpLocks/>
          </p:cNvGrpSpPr>
          <p:nvPr/>
        </p:nvGrpSpPr>
        <p:grpSpPr bwMode="auto">
          <a:xfrm>
            <a:off x="250825" y="1700213"/>
            <a:ext cx="8678863" cy="5041900"/>
            <a:chOff x="251520" y="1700808"/>
            <a:chExt cx="8677472" cy="5040560"/>
          </a:xfrm>
        </p:grpSpPr>
        <p:sp>
          <p:nvSpPr>
            <p:cNvPr id="166" name="Прямоугольник 165"/>
            <p:cNvSpPr/>
            <p:nvPr/>
          </p:nvSpPr>
          <p:spPr bwMode="auto">
            <a:xfrm>
              <a:off x="251520" y="1700808"/>
              <a:ext cx="8677472" cy="504056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7" name="Picture 4" descr="C:\Таня\Татьяна\огород 2.jpg"/>
            <p:cNvPicPr>
              <a:picLocks noChangeAspect="1" noChangeArrowheads="1"/>
            </p:cNvPicPr>
            <p:nvPr/>
          </p:nvPicPr>
          <p:blipFill rotWithShape="1">
            <a:blip r:embed="rId16" cstate="print"/>
            <a:srcRect l="-2000" r="5709"/>
            <a:stretch/>
          </p:blipFill>
          <p:spPr bwMode="auto">
            <a:xfrm>
              <a:off x="3275856" y="1916832"/>
              <a:ext cx="5538529" cy="35986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perspectiveLeft"/>
              <a:lightRig rig="threePt" dir="t"/>
            </a:scene3d>
            <a:sp3d>
              <a:bevelT/>
            </a:sp3d>
          </p:spPr>
        </p:pic>
        <p:sp>
          <p:nvSpPr>
            <p:cNvPr id="168" name="Прямоугольник 167"/>
            <p:cNvSpPr/>
            <p:nvPr/>
          </p:nvSpPr>
          <p:spPr bwMode="auto">
            <a:xfrm>
              <a:off x="2987824" y="5661248"/>
              <a:ext cx="2860050" cy="902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Всероссийский конкурс</a:t>
              </a:r>
            </a:p>
            <a:p>
              <a:pPr algn="ctr">
                <a:defRPr/>
              </a:pPr>
              <a:r>
                <a:rPr lang="ru-RU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«Наш весёлый </a:t>
              </a:r>
              <a:r>
                <a:rPr lang="ru-RU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огород»</a:t>
              </a:r>
            </a:p>
          </p:txBody>
        </p:sp>
        <p:pic>
          <p:nvPicPr>
            <p:cNvPr id="169" name="Picture 2" descr="C:\Таня\Конкурсы\награды\огород на окне 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73124" y="1844824"/>
              <a:ext cx="2857357" cy="396044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2" name="Группа 169"/>
          <p:cNvGrpSpPr>
            <a:grpSpLocks/>
          </p:cNvGrpSpPr>
          <p:nvPr/>
        </p:nvGrpSpPr>
        <p:grpSpPr bwMode="auto">
          <a:xfrm>
            <a:off x="107950" y="1628775"/>
            <a:ext cx="8928100" cy="5067300"/>
            <a:chOff x="107504" y="1628800"/>
            <a:chExt cx="8928992" cy="5067300"/>
          </a:xfrm>
        </p:grpSpPr>
        <p:sp>
          <p:nvSpPr>
            <p:cNvPr id="171" name="Прямоугольник 170"/>
            <p:cNvSpPr/>
            <p:nvPr/>
          </p:nvSpPr>
          <p:spPr bwMode="auto">
            <a:xfrm>
              <a:off x="107504" y="1628800"/>
              <a:ext cx="8928992" cy="50673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72" name="Picture 6" descr="Описание: image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572000" y="3356992"/>
              <a:ext cx="4255796" cy="30218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3" name="Прямоугольник 172"/>
            <p:cNvSpPr/>
            <p:nvPr/>
          </p:nvSpPr>
          <p:spPr bwMode="auto">
            <a:xfrm>
              <a:off x="5076056" y="2060848"/>
              <a:ext cx="3796457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Региональный конкурс</a:t>
              </a:r>
            </a:p>
            <a:p>
              <a:pPr algn="ctr">
                <a:defRPr/>
              </a:pPr>
              <a:r>
                <a:rPr lang="ru-RU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«Природа – чудо из чудес»</a:t>
              </a:r>
              <a:endPara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174" name="Picture 4" descr="G:\dcim\.thumbnails\1439821237511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67544" y="2060848"/>
              <a:ext cx="4128460" cy="30963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13" name="Группа 174"/>
          <p:cNvGrpSpPr>
            <a:grpSpLocks/>
          </p:cNvGrpSpPr>
          <p:nvPr/>
        </p:nvGrpSpPr>
        <p:grpSpPr bwMode="auto">
          <a:xfrm>
            <a:off x="179388" y="1628775"/>
            <a:ext cx="8856662" cy="5067300"/>
            <a:chOff x="107504" y="1628800"/>
            <a:chExt cx="8856984" cy="5066555"/>
          </a:xfrm>
        </p:grpSpPr>
        <p:sp>
          <p:nvSpPr>
            <p:cNvPr id="176" name="Прямоугольник 175"/>
            <p:cNvSpPr/>
            <p:nvPr/>
          </p:nvSpPr>
          <p:spPr bwMode="auto">
            <a:xfrm>
              <a:off x="107504" y="1628800"/>
              <a:ext cx="8856984" cy="506655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77" name="Picture 3" descr="G:\dcim\.thumbnails\1439821233723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012160" y="2276872"/>
              <a:ext cx="2520280" cy="336037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8" name="Picture 2" descr="G:\dcim\.thumbnails\1439821234763.jpg"/>
            <p:cNvPicPr>
              <a:picLocks noChangeAspect="1" noChangeArrowheads="1"/>
            </p:cNvPicPr>
            <p:nvPr/>
          </p:nvPicPr>
          <p:blipFill>
            <a:blip r:embed="rId21" cstate="print"/>
            <a:srcRect l="12062" r="19426" b="4918"/>
            <a:stretch>
              <a:fillRect/>
            </a:stretch>
          </p:blipFill>
          <p:spPr bwMode="auto">
            <a:xfrm>
              <a:off x="395536" y="2420888"/>
              <a:ext cx="3043936" cy="316835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9" name="Прямоугольник 178"/>
            <p:cNvSpPr/>
            <p:nvPr/>
          </p:nvSpPr>
          <p:spPr bwMode="auto">
            <a:xfrm>
              <a:off x="2843808" y="1772816"/>
              <a:ext cx="3076598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Конкурсы в ДОУ</a:t>
              </a:r>
              <a:endPara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 bwMode="auto">
            <a:xfrm>
              <a:off x="467544" y="5805264"/>
              <a:ext cx="2932582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«Наряжаем </a:t>
              </a:r>
            </a:p>
            <a:p>
              <a:pPr algn="ctr">
                <a:defRPr/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городскую ёлку»</a:t>
              </a:r>
              <a:endPara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 bwMode="auto">
            <a:xfrm>
              <a:off x="5868144" y="5949280"/>
              <a:ext cx="2932582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«Ёлочные </a:t>
              </a:r>
            </a:p>
            <a:p>
              <a:pPr algn="ctr">
                <a:defRPr/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фантазии»</a:t>
              </a:r>
              <a:endPara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4" name="Группа 2"/>
          <p:cNvGrpSpPr>
            <a:grpSpLocks/>
          </p:cNvGrpSpPr>
          <p:nvPr/>
        </p:nvGrpSpPr>
        <p:grpSpPr bwMode="auto">
          <a:xfrm>
            <a:off x="179388" y="1517650"/>
            <a:ext cx="8836025" cy="5108575"/>
            <a:chOff x="179512" y="1558925"/>
            <a:chExt cx="8835901" cy="5109152"/>
          </a:xfrm>
        </p:grpSpPr>
        <p:sp>
          <p:nvSpPr>
            <p:cNvPr id="183" name="Прямоугольник 182"/>
            <p:cNvSpPr/>
            <p:nvPr/>
          </p:nvSpPr>
          <p:spPr bwMode="auto">
            <a:xfrm>
              <a:off x="179512" y="1558925"/>
              <a:ext cx="8835901" cy="510915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" name="Picture 5" descr="C:\Users\Ivan\Desktop\Фото от Сметаниной\CIMG7760.JPG"/>
            <p:cNvPicPr>
              <a:picLocks noChangeAspect="1" noChangeArrowheads="1"/>
            </p:cNvPicPr>
            <p:nvPr/>
          </p:nvPicPr>
          <p:blipFill>
            <a:blip r:embed="rId22" cstate="print">
              <a:extLst/>
            </a:blip>
            <a:srcRect l="8667" r="-253" b="14455"/>
            <a:stretch>
              <a:fillRect/>
            </a:stretch>
          </p:blipFill>
          <p:spPr bwMode="auto">
            <a:xfrm>
              <a:off x="5683927" y="1748620"/>
              <a:ext cx="3043941" cy="2132939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perspectiveHeroicExtremeLeftFacing"/>
              <a:lightRig rig="threePt" dir="t"/>
            </a:scene3d>
            <a:extLst/>
          </p:spPr>
        </p:pic>
        <p:pic>
          <p:nvPicPr>
            <p:cNvPr id="185" name="Picture 6" descr="C:\Users\Ivan\Desktop\Фото от Сметаниной\CIMG7776.JPG"/>
            <p:cNvPicPr>
              <a:picLocks noChangeAspect="1" noChangeArrowheads="1"/>
            </p:cNvPicPr>
            <p:nvPr/>
          </p:nvPicPr>
          <p:blipFill>
            <a:blip r:embed="rId23" cstate="print">
              <a:extLst/>
            </a:blip>
            <a:srcRect/>
            <a:stretch>
              <a:fillRect/>
            </a:stretch>
          </p:blipFill>
          <p:spPr bwMode="auto">
            <a:xfrm>
              <a:off x="289152" y="4180393"/>
              <a:ext cx="2905200" cy="2179132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  <a:extLst/>
          </p:spPr>
        </p:pic>
        <p:pic>
          <p:nvPicPr>
            <p:cNvPr id="186" name="Picture 9" descr="D:\Татьяна\фото детей\2014-15\Фото от Сметаниной\CIMG7770.JPG"/>
            <p:cNvPicPr>
              <a:picLocks noChangeAspect="1" noChangeArrowheads="1"/>
            </p:cNvPicPr>
            <p:nvPr/>
          </p:nvPicPr>
          <p:blipFill>
            <a:blip r:embed="rId24" cstate="print">
              <a:extLst/>
            </a:blip>
            <a:srcRect/>
            <a:stretch>
              <a:fillRect/>
            </a:stretch>
          </p:blipFill>
          <p:spPr bwMode="auto">
            <a:xfrm>
              <a:off x="5833579" y="4188808"/>
              <a:ext cx="2894289" cy="2170717"/>
            </a:xfrm>
            <a:prstGeom prst="rect">
              <a:avLst/>
            </a:prstGeom>
            <a:noFill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perspectiveHeroicExtremeLeftFacing"/>
              <a:lightRig rig="threePt" dir="t"/>
            </a:scene3d>
            <a:extLst/>
          </p:spPr>
        </p:pic>
        <p:pic>
          <p:nvPicPr>
            <p:cNvPr id="187" name="Picture 10" descr="D:\Татьяна\фото детей\2014-15\Фото от Сметаниной\CIMG7761.JP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987909" y="2462265"/>
              <a:ext cx="2918950" cy="218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188" name="Прямоугольник 187"/>
            <p:cNvSpPr/>
            <p:nvPr/>
          </p:nvSpPr>
          <p:spPr>
            <a:xfrm>
              <a:off x="3439696" y="5550182"/>
              <a:ext cx="1935531" cy="92343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Открытое занятие «Части </a:t>
              </a: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суток»</a:t>
              </a:r>
            </a:p>
          </p:txBody>
        </p:sp>
        <p:pic>
          <p:nvPicPr>
            <p:cNvPr id="189" name="Picture 11" descr="D:\Татьяна\фото детей\2014-15\Фото от Сметаниной\CIMG7752.JPG"/>
            <p:cNvPicPr>
              <a:picLocks noChangeAspect="1" noChangeArrowheads="1"/>
            </p:cNvPicPr>
            <p:nvPr/>
          </p:nvPicPr>
          <p:blipFill>
            <a:blip r:embed="rId26" cstate="print">
              <a:extLst/>
            </a:blip>
            <a:srcRect/>
            <a:stretch>
              <a:fillRect/>
            </a:stretch>
          </p:blipFill>
          <p:spPr bwMode="auto">
            <a:xfrm>
              <a:off x="370656" y="1796061"/>
              <a:ext cx="2742195" cy="2056646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  <a:extLst/>
          </p:spPr>
        </p:pic>
      </p:grpSp>
      <p:grpSp>
        <p:nvGrpSpPr>
          <p:cNvPr id="15" name="Группа 189"/>
          <p:cNvGrpSpPr>
            <a:grpSpLocks/>
          </p:cNvGrpSpPr>
          <p:nvPr/>
        </p:nvGrpSpPr>
        <p:grpSpPr bwMode="auto">
          <a:xfrm>
            <a:off x="179388" y="1557338"/>
            <a:ext cx="8785225" cy="5138737"/>
            <a:chOff x="179388" y="1557338"/>
            <a:chExt cx="8785225" cy="5138737"/>
          </a:xfrm>
        </p:grpSpPr>
        <p:sp>
          <p:nvSpPr>
            <p:cNvPr id="191" name="Прямоугольник 190"/>
            <p:cNvSpPr/>
            <p:nvPr/>
          </p:nvSpPr>
          <p:spPr bwMode="auto">
            <a:xfrm>
              <a:off x="179388" y="1557338"/>
              <a:ext cx="8785225" cy="513873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8231" name="Группа 6"/>
            <p:cNvGrpSpPr>
              <a:grpSpLocks/>
            </p:cNvGrpSpPr>
            <p:nvPr/>
          </p:nvGrpSpPr>
          <p:grpSpPr bwMode="auto">
            <a:xfrm>
              <a:off x="323850" y="1700213"/>
              <a:ext cx="6985000" cy="1558925"/>
              <a:chOff x="251520" y="4437112"/>
              <a:chExt cx="6624736" cy="1605328"/>
            </a:xfrm>
          </p:grpSpPr>
          <p:sp>
            <p:nvSpPr>
              <p:cNvPr id="207" name="Полилиния 206"/>
              <p:cNvSpPr/>
              <p:nvPr/>
            </p:nvSpPr>
            <p:spPr>
              <a:xfrm>
                <a:off x="828174" y="4580970"/>
                <a:ext cx="6048082" cy="1296359"/>
              </a:xfrm>
              <a:custGeom>
                <a:avLst/>
                <a:gdLst>
                  <a:gd name="connsiteX0" fmla="*/ 0 w 4053840"/>
                  <a:gd name="connsiteY0" fmla="*/ 0 h 1128772"/>
                  <a:gd name="connsiteX1" fmla="*/ 3489454 w 4053840"/>
                  <a:gd name="connsiteY1" fmla="*/ 0 h 1128772"/>
                  <a:gd name="connsiteX2" fmla="*/ 4053840 w 4053840"/>
                  <a:gd name="connsiteY2" fmla="*/ 564386 h 1128772"/>
                  <a:gd name="connsiteX3" fmla="*/ 3489454 w 4053840"/>
                  <a:gd name="connsiteY3" fmla="*/ 1128772 h 1128772"/>
                  <a:gd name="connsiteX4" fmla="*/ 0 w 4053840"/>
                  <a:gd name="connsiteY4" fmla="*/ 1128772 h 1128772"/>
                  <a:gd name="connsiteX5" fmla="*/ 0 w 4053840"/>
                  <a:gd name="connsiteY5" fmla="*/ 0 h 112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1128772">
                    <a:moveTo>
                      <a:pt x="4053840" y="1128771"/>
                    </a:moveTo>
                    <a:lnTo>
                      <a:pt x="564386" y="1128771"/>
                    </a:lnTo>
                    <a:lnTo>
                      <a:pt x="0" y="564386"/>
                    </a:lnTo>
                    <a:lnTo>
                      <a:pt x="564386" y="1"/>
                    </a:lnTo>
                    <a:lnTo>
                      <a:pt x="4053840" y="1"/>
                    </a:lnTo>
                    <a:lnTo>
                      <a:pt x="4053840" y="112877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0993999"/>
                  <a:satOff val="-7943"/>
                  <a:lumOff val="2941"/>
                  <a:alphaOff val="0"/>
                </a:schemeClr>
              </a:fillRef>
              <a:effectRef idx="0">
                <a:schemeClr val="accent3">
                  <a:hueOff val="10993999"/>
                  <a:satOff val="-7943"/>
                  <a:lumOff val="29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79952" tIns="198121" rIns="369824" bIns="198120" spcCol="1270" anchor="ctr"/>
              <a:lstStyle/>
              <a:p>
                <a:pPr algn="ctr" defTabSz="2311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5200"/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251520" y="4437112"/>
                <a:ext cx="1583914" cy="1605328"/>
              </a:xfrm>
              <a:prstGeom prst="ellips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600" i="1" dirty="0">
                    <a:effectLst>
                      <a:outerShdw blurRad="50800" dist="381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Семинар</a:t>
                </a:r>
                <a:endParaRPr lang="ru-RU" sz="600" dirty="0"/>
              </a:p>
              <a:p>
                <a:pPr algn="ctr">
                  <a:defRPr/>
                </a:pPr>
                <a:r>
                  <a:rPr lang="ru-RU" sz="600" i="1" dirty="0">
                    <a:effectLst>
                      <a:outerShdw blurRad="50800" dist="381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Тема: </a:t>
                </a:r>
                <a:r>
                  <a:rPr lang="ru-RU" sz="600" b="1" i="1" dirty="0"/>
                  <a:t>«Работа логопеда в системе коррекционно-развивающего обучения детей с задержкой психического развития и детей с тяжёлыми нарушениями речи</a:t>
                </a:r>
                <a:r>
                  <a:rPr lang="ru-RU" sz="600" i="1" dirty="0">
                    <a:effectLst>
                      <a:outerShdw blurRad="50800" dist="381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.»</a:t>
                </a:r>
                <a:endParaRPr lang="ru-RU" sz="600" dirty="0"/>
              </a:p>
              <a:p>
                <a:pPr algn="ctr">
                  <a:defRPr/>
                </a:pPr>
                <a:endParaRPr lang="ru-RU" sz="600" b="1" i="1" dirty="0"/>
              </a:p>
            </p:txBody>
          </p:sp>
          <p:pic>
            <p:nvPicPr>
              <p:cNvPr id="8248" name="Picture 14" descr="C:\Таня\Татьяна\Сайт\Семинар\Буквоед.jp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1907704" y="4653136"/>
                <a:ext cx="1584176" cy="1187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49" name="Picture 15" descr="C:\Таня\Татьяна\Сайт\Семинар\Ёжик.jpg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3563888" y="4653136"/>
                <a:ext cx="1584176" cy="1176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6" descr="C:\Таня\Татьяна\Сайт\Семинар\Звук Ж.jpg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5220072" y="4653136"/>
                <a:ext cx="1584176" cy="1183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32" name="Группа 12"/>
            <p:cNvGrpSpPr>
              <a:grpSpLocks/>
            </p:cNvGrpSpPr>
            <p:nvPr/>
          </p:nvGrpSpPr>
          <p:grpSpPr bwMode="auto">
            <a:xfrm>
              <a:off x="971550" y="3357563"/>
              <a:ext cx="7777163" cy="1522412"/>
              <a:chOff x="898931" y="5489710"/>
              <a:chExt cx="7705517" cy="1267870"/>
            </a:xfrm>
          </p:grpSpPr>
          <p:sp>
            <p:nvSpPr>
              <p:cNvPr id="201" name="Полилиния 200"/>
              <p:cNvSpPr/>
              <p:nvPr/>
            </p:nvSpPr>
            <p:spPr>
              <a:xfrm>
                <a:off x="1764012" y="5517473"/>
                <a:ext cx="6840436" cy="1240107"/>
              </a:xfrm>
              <a:custGeom>
                <a:avLst/>
                <a:gdLst>
                  <a:gd name="connsiteX0" fmla="*/ 0 w 4053840"/>
                  <a:gd name="connsiteY0" fmla="*/ 0 h 1128772"/>
                  <a:gd name="connsiteX1" fmla="*/ 3489454 w 4053840"/>
                  <a:gd name="connsiteY1" fmla="*/ 0 h 1128772"/>
                  <a:gd name="connsiteX2" fmla="*/ 4053840 w 4053840"/>
                  <a:gd name="connsiteY2" fmla="*/ 564386 h 1128772"/>
                  <a:gd name="connsiteX3" fmla="*/ 3489454 w 4053840"/>
                  <a:gd name="connsiteY3" fmla="*/ 1128772 h 1128772"/>
                  <a:gd name="connsiteX4" fmla="*/ 0 w 4053840"/>
                  <a:gd name="connsiteY4" fmla="*/ 1128772 h 1128772"/>
                  <a:gd name="connsiteX5" fmla="*/ 0 w 4053840"/>
                  <a:gd name="connsiteY5" fmla="*/ 0 h 112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1128772">
                    <a:moveTo>
                      <a:pt x="4053840" y="1128771"/>
                    </a:moveTo>
                    <a:lnTo>
                      <a:pt x="564386" y="1128771"/>
                    </a:lnTo>
                    <a:lnTo>
                      <a:pt x="0" y="564386"/>
                    </a:lnTo>
                    <a:lnTo>
                      <a:pt x="564386" y="1"/>
                    </a:lnTo>
                    <a:lnTo>
                      <a:pt x="4053840" y="1"/>
                    </a:lnTo>
                    <a:lnTo>
                      <a:pt x="4053840" y="1128771"/>
                    </a:ln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79952" tIns="198121" rIns="369824" bIns="198121" spcCol="1270" anchor="ctr"/>
              <a:lstStyle/>
              <a:p>
                <a:pPr algn="ctr" defTabSz="2311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5200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898931" y="5489710"/>
                <a:ext cx="1583886" cy="1081458"/>
              </a:xfrm>
              <a:prstGeom prst="ellips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600" i="1" dirty="0">
                    <a:effectLst>
                      <a:outerShdw blurRad="50800" dist="381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Семинар</a:t>
                </a:r>
                <a:endParaRPr lang="ru-RU" sz="600" dirty="0"/>
              </a:p>
              <a:p>
                <a:pPr algn="ctr">
                  <a:defRPr/>
                </a:pPr>
                <a:r>
                  <a:rPr lang="ru-RU" sz="600" i="1" dirty="0">
                    <a:effectLst>
                      <a:outerShdw blurRad="50800" dist="381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Тема: </a:t>
                </a:r>
                <a:r>
                  <a:rPr lang="ru-RU" sz="600" b="1" i="1" dirty="0"/>
                  <a:t>«Психолого-педагогическое сопровождение детей с ОВЗ в условиях интегративного (инклюзивного) дошкольного образования</a:t>
                </a:r>
                <a:r>
                  <a:rPr lang="ru-RU" sz="600" i="1" dirty="0">
                    <a:effectLst>
                      <a:outerShdw blurRad="50800" dist="381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.»</a:t>
                </a:r>
                <a:endParaRPr lang="ru-RU" sz="600" dirty="0"/>
              </a:p>
            </p:txBody>
          </p:sp>
          <p:pic>
            <p:nvPicPr>
              <p:cNvPr id="8242" name="Picture 17" descr="C:\Users\Администратор\Desktop\Рисунок1.png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2627784" y="5589240"/>
                <a:ext cx="1440160" cy="1092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43" name="Picture 18" descr="C:\Users\Администратор\Desktop\Рисунок3.png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4139951" y="5589240"/>
                <a:ext cx="1421029" cy="1080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44" name="Picture 19" descr="C:\Users\Администратор\Desktop\Рисунок4.png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5580112" y="5589240"/>
                <a:ext cx="1440160" cy="1061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45" name="Picture 21" descr="C:\Users\Администратор\Desktop\Рисунок5.png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7092280" y="5589240"/>
                <a:ext cx="1430636" cy="1082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33" name="Группа 28"/>
            <p:cNvGrpSpPr>
              <a:grpSpLocks/>
            </p:cNvGrpSpPr>
            <p:nvPr/>
          </p:nvGrpSpPr>
          <p:grpSpPr bwMode="auto">
            <a:xfrm>
              <a:off x="468313" y="5084763"/>
              <a:ext cx="8207375" cy="1462087"/>
              <a:chOff x="1691680" y="5000989"/>
              <a:chExt cx="7992888" cy="1337627"/>
            </a:xfrm>
          </p:grpSpPr>
          <p:sp>
            <p:nvSpPr>
              <p:cNvPr id="195" name="Полилиния 194"/>
              <p:cNvSpPr/>
              <p:nvPr/>
            </p:nvSpPr>
            <p:spPr>
              <a:xfrm>
                <a:off x="2339459" y="5080869"/>
                <a:ext cx="7345109" cy="1257747"/>
              </a:xfrm>
              <a:custGeom>
                <a:avLst/>
                <a:gdLst>
                  <a:gd name="connsiteX0" fmla="*/ 0 w 4053840"/>
                  <a:gd name="connsiteY0" fmla="*/ 0 h 1128772"/>
                  <a:gd name="connsiteX1" fmla="*/ 3489454 w 4053840"/>
                  <a:gd name="connsiteY1" fmla="*/ 0 h 1128772"/>
                  <a:gd name="connsiteX2" fmla="*/ 4053840 w 4053840"/>
                  <a:gd name="connsiteY2" fmla="*/ 564386 h 1128772"/>
                  <a:gd name="connsiteX3" fmla="*/ 3489454 w 4053840"/>
                  <a:gd name="connsiteY3" fmla="*/ 1128772 h 1128772"/>
                  <a:gd name="connsiteX4" fmla="*/ 0 w 4053840"/>
                  <a:gd name="connsiteY4" fmla="*/ 1128772 h 1128772"/>
                  <a:gd name="connsiteX5" fmla="*/ 0 w 4053840"/>
                  <a:gd name="connsiteY5" fmla="*/ 0 h 112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1128772">
                    <a:moveTo>
                      <a:pt x="4053840" y="1128771"/>
                    </a:moveTo>
                    <a:lnTo>
                      <a:pt x="564386" y="1128771"/>
                    </a:lnTo>
                    <a:lnTo>
                      <a:pt x="0" y="564386"/>
                    </a:lnTo>
                    <a:lnTo>
                      <a:pt x="564386" y="1"/>
                    </a:lnTo>
                    <a:lnTo>
                      <a:pt x="4053840" y="1"/>
                    </a:lnTo>
                    <a:lnTo>
                      <a:pt x="4053840" y="112877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0993999"/>
                  <a:satOff val="-7943"/>
                  <a:lumOff val="2941"/>
                  <a:alphaOff val="0"/>
                </a:schemeClr>
              </a:fillRef>
              <a:effectRef idx="0">
                <a:schemeClr val="accent3">
                  <a:hueOff val="10993999"/>
                  <a:satOff val="-7943"/>
                  <a:lumOff val="29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79952" tIns="198121" rIns="369824" bIns="198120" spcCol="1270" anchor="ctr"/>
              <a:lstStyle/>
              <a:p>
                <a:pPr algn="ctr" defTabSz="2311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5200"/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1691680" y="5000989"/>
                <a:ext cx="1567657" cy="1188034"/>
              </a:xfrm>
              <a:prstGeom prst="ellips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600" i="1" dirty="0">
                    <a:effectLst>
                      <a:outerShdw blurRad="50800" dist="381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Семинар</a:t>
                </a:r>
                <a:endParaRPr lang="ru-RU" sz="600" dirty="0"/>
              </a:p>
              <a:p>
                <a:pPr algn="ctr">
                  <a:defRPr/>
                </a:pPr>
                <a:r>
                  <a:rPr lang="ru-RU" sz="600" i="1" dirty="0">
                    <a:effectLst>
                      <a:outerShdw blurRad="50800" dist="381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Тема: </a:t>
                </a:r>
                <a:r>
                  <a:rPr lang="ru-RU" sz="600" b="1" i="1" dirty="0"/>
                  <a:t>Технология логопедической работы с детьми с ограниченными возможностями здоровья (ЗПР и ТНР) в условиях ДОУ</a:t>
                </a:r>
                <a:endParaRPr lang="ru-RU" sz="600" dirty="0"/>
              </a:p>
              <a:p>
                <a:pPr algn="ctr">
                  <a:defRPr/>
                </a:pPr>
                <a:endParaRPr lang="ru-RU" sz="600" b="1" i="1" dirty="0"/>
              </a:p>
            </p:txBody>
          </p:sp>
          <p:pic>
            <p:nvPicPr>
              <p:cNvPr id="8236" name="Picture 6" descr="K:\САЙТ\Семинар март 2015\Выступление специалистов.jpg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3347864" y="5157192"/>
                <a:ext cx="1584176" cy="1134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7" name="Picture 7" descr="K:\САЙТ\Семинар март 2015\Массаж.jpg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5004048" y="5157192"/>
                <a:ext cx="1550698" cy="1108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8" name="Picture 8" descr="K:\САЙТ\Семинар март 2015\Подарки для друзей.jpg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6588224" y="5157192"/>
                <a:ext cx="1512168" cy="1081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9" name="Picture 9" descr="K:\САЙТ\Семинар март 2015\Развивающая среда.jpg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8172400" y="5157192"/>
                <a:ext cx="1403647" cy="1080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" name="Группа 211"/>
          <p:cNvGrpSpPr>
            <a:grpSpLocks/>
          </p:cNvGrpSpPr>
          <p:nvPr/>
        </p:nvGrpSpPr>
        <p:grpSpPr bwMode="auto">
          <a:xfrm>
            <a:off x="107950" y="1341438"/>
            <a:ext cx="8928100" cy="5327650"/>
            <a:chOff x="0" y="1341438"/>
            <a:chExt cx="9036050" cy="5516562"/>
          </a:xfrm>
        </p:grpSpPr>
        <p:sp>
          <p:nvSpPr>
            <p:cNvPr id="213" name="Прямоугольник 212"/>
            <p:cNvSpPr/>
            <p:nvPr/>
          </p:nvSpPr>
          <p:spPr bwMode="auto">
            <a:xfrm>
              <a:off x="0" y="1341438"/>
              <a:ext cx="9036050" cy="551656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8211" name="Группа 21"/>
            <p:cNvGrpSpPr>
              <a:grpSpLocks/>
            </p:cNvGrpSpPr>
            <p:nvPr/>
          </p:nvGrpSpPr>
          <p:grpSpPr bwMode="auto">
            <a:xfrm>
              <a:off x="323850" y="1412875"/>
              <a:ext cx="7200900" cy="1598613"/>
              <a:chOff x="395536" y="1628800"/>
              <a:chExt cx="7193696" cy="1401320"/>
            </a:xfrm>
          </p:grpSpPr>
          <p:sp>
            <p:nvSpPr>
              <p:cNvPr id="228" name="Полилиния 227"/>
              <p:cNvSpPr/>
              <p:nvPr/>
            </p:nvSpPr>
            <p:spPr>
              <a:xfrm>
                <a:off x="1332004" y="1628138"/>
                <a:ext cx="6256629" cy="1402018"/>
              </a:xfrm>
              <a:custGeom>
                <a:avLst/>
                <a:gdLst>
                  <a:gd name="connsiteX0" fmla="*/ 0 w 4053840"/>
                  <a:gd name="connsiteY0" fmla="*/ 0 h 1128772"/>
                  <a:gd name="connsiteX1" fmla="*/ 3489454 w 4053840"/>
                  <a:gd name="connsiteY1" fmla="*/ 0 h 1128772"/>
                  <a:gd name="connsiteX2" fmla="*/ 4053840 w 4053840"/>
                  <a:gd name="connsiteY2" fmla="*/ 564386 h 1128772"/>
                  <a:gd name="connsiteX3" fmla="*/ 3489454 w 4053840"/>
                  <a:gd name="connsiteY3" fmla="*/ 1128772 h 1128772"/>
                  <a:gd name="connsiteX4" fmla="*/ 0 w 4053840"/>
                  <a:gd name="connsiteY4" fmla="*/ 1128772 h 1128772"/>
                  <a:gd name="connsiteX5" fmla="*/ 0 w 4053840"/>
                  <a:gd name="connsiteY5" fmla="*/ 0 h 112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1128772">
                    <a:moveTo>
                      <a:pt x="4053840" y="1128771"/>
                    </a:moveTo>
                    <a:lnTo>
                      <a:pt x="564386" y="1128771"/>
                    </a:lnTo>
                    <a:lnTo>
                      <a:pt x="0" y="564386"/>
                    </a:lnTo>
                    <a:lnTo>
                      <a:pt x="564386" y="1"/>
                    </a:lnTo>
                    <a:lnTo>
                      <a:pt x="4053840" y="1"/>
                    </a:lnTo>
                    <a:lnTo>
                      <a:pt x="4053840" y="112877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79952" tIns="198121" rIns="369824" bIns="198121" spcCol="1270" anchor="ctr"/>
              <a:lstStyle/>
              <a:p>
                <a:pPr algn="ctr" defTabSz="2311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5200"/>
              </a:p>
            </p:txBody>
          </p:sp>
          <p:pic>
            <p:nvPicPr>
              <p:cNvPr id="8226" name="Picture 7" descr="C:\Таня\Татьяна\Сайт\Пожарная безопасность на сайт\2часть.jpg"/>
              <p:cNvPicPr>
                <a:picLocks noChangeAspect="1"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4067944" y="1700808"/>
                <a:ext cx="1412390" cy="1224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7" name="Picture 8" descr="C:\Таня\Татьяна\Сайт\Пожарная безопасность на сайт\1часть.jpg"/>
              <p:cNvPicPr>
                <a:picLocks noChangeAspect="1" noChangeArrowheads="1"/>
              </p:cNvPicPr>
              <p:nvPr/>
            </p:nvPicPr>
            <p:blipFill>
              <a:blip r:embed="rId39" cstate="print"/>
              <a:srcRect/>
              <a:stretch>
                <a:fillRect/>
              </a:stretch>
            </p:blipFill>
            <p:spPr bwMode="auto">
              <a:xfrm>
                <a:off x="2195736" y="1747890"/>
                <a:ext cx="1800200" cy="1177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8" name="Picture 9" descr="C:\Таня\Татьяна\Сайт\Пожарная безопасность на сайт\3часть.jpg"/>
              <p:cNvPicPr>
                <a:picLocks noChangeAspect="1" noChangeArrowheads="1"/>
              </p:cNvPicPr>
              <p:nvPr/>
            </p:nvPicPr>
            <p:blipFill>
              <a:blip r:embed="rId40" cstate="print"/>
              <a:srcRect/>
              <a:stretch>
                <a:fillRect/>
              </a:stretch>
            </p:blipFill>
            <p:spPr bwMode="auto">
              <a:xfrm>
                <a:off x="5580113" y="1745628"/>
                <a:ext cx="1944216" cy="1179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2" name="TextBox 231"/>
              <p:cNvSpPr txBox="1"/>
              <p:nvPr/>
            </p:nvSpPr>
            <p:spPr>
              <a:xfrm>
                <a:off x="396238" y="1628138"/>
                <a:ext cx="1584221" cy="1175793"/>
              </a:xfrm>
              <a:prstGeom prst="ellips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sz="700" dirty="0"/>
              </a:p>
              <a:p>
                <a:pPr algn="ctr">
                  <a:defRPr/>
                </a:pPr>
                <a:r>
                  <a:rPr lang="ru-RU" sz="700" dirty="0"/>
                  <a:t>Пожарно-тактическое занятие </a:t>
                </a:r>
                <a:r>
                  <a:rPr lang="ru-RU" sz="700" b="1" i="1" dirty="0"/>
                  <a:t>«Тушение пожаров на объектах с массовым пребыванием детей» </a:t>
                </a:r>
              </a:p>
            </p:txBody>
          </p:sp>
        </p:grpSp>
        <p:grpSp>
          <p:nvGrpSpPr>
            <p:cNvPr id="8212" name="Группа 32"/>
            <p:cNvGrpSpPr>
              <a:grpSpLocks/>
            </p:cNvGrpSpPr>
            <p:nvPr/>
          </p:nvGrpSpPr>
          <p:grpSpPr bwMode="auto">
            <a:xfrm>
              <a:off x="1476375" y="3213100"/>
              <a:ext cx="7127875" cy="1636713"/>
              <a:chOff x="1117148" y="2981767"/>
              <a:chExt cx="6839228" cy="1311328"/>
            </a:xfrm>
          </p:grpSpPr>
          <p:sp>
            <p:nvSpPr>
              <p:cNvPr id="223" name="Полилиния 222"/>
              <p:cNvSpPr/>
              <p:nvPr/>
            </p:nvSpPr>
            <p:spPr>
              <a:xfrm>
                <a:off x="1835719" y="2998064"/>
                <a:ext cx="6120274" cy="1294610"/>
              </a:xfrm>
              <a:custGeom>
                <a:avLst/>
                <a:gdLst>
                  <a:gd name="connsiteX0" fmla="*/ 0 w 4053840"/>
                  <a:gd name="connsiteY0" fmla="*/ 0 h 1128772"/>
                  <a:gd name="connsiteX1" fmla="*/ 3489454 w 4053840"/>
                  <a:gd name="connsiteY1" fmla="*/ 0 h 1128772"/>
                  <a:gd name="connsiteX2" fmla="*/ 4053840 w 4053840"/>
                  <a:gd name="connsiteY2" fmla="*/ 564386 h 1128772"/>
                  <a:gd name="connsiteX3" fmla="*/ 3489454 w 4053840"/>
                  <a:gd name="connsiteY3" fmla="*/ 1128772 h 1128772"/>
                  <a:gd name="connsiteX4" fmla="*/ 0 w 4053840"/>
                  <a:gd name="connsiteY4" fmla="*/ 1128772 h 1128772"/>
                  <a:gd name="connsiteX5" fmla="*/ 0 w 4053840"/>
                  <a:gd name="connsiteY5" fmla="*/ 0 h 112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1128772">
                    <a:moveTo>
                      <a:pt x="4053840" y="1128771"/>
                    </a:moveTo>
                    <a:lnTo>
                      <a:pt x="564386" y="1128771"/>
                    </a:lnTo>
                    <a:lnTo>
                      <a:pt x="0" y="564386"/>
                    </a:lnTo>
                    <a:lnTo>
                      <a:pt x="564386" y="1"/>
                    </a:lnTo>
                    <a:lnTo>
                      <a:pt x="4053840" y="1"/>
                    </a:lnTo>
                    <a:lnTo>
                      <a:pt x="4053840" y="112877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5497000"/>
                  <a:satOff val="-3971"/>
                  <a:lumOff val="1471"/>
                  <a:alphaOff val="0"/>
                </a:schemeClr>
              </a:fillRef>
              <a:effectRef idx="0">
                <a:schemeClr val="accent3">
                  <a:hueOff val="5497000"/>
                  <a:satOff val="-3971"/>
                  <a:lumOff val="147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79952" tIns="198120" rIns="369824" bIns="198120" spcCol="1270" anchor="ctr"/>
              <a:lstStyle/>
              <a:p>
                <a:pPr algn="ctr" defTabSz="2311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5200"/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1117319" y="2982260"/>
                <a:ext cx="1512339" cy="1264318"/>
              </a:xfrm>
              <a:prstGeom prst="ellips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sz="1000" b="1" i="1" dirty="0"/>
              </a:p>
              <a:p>
                <a:pPr algn="ctr">
                  <a:defRPr/>
                </a:pPr>
                <a:endParaRPr lang="ru-RU" sz="900" b="1" i="1" dirty="0"/>
              </a:p>
              <a:p>
                <a:pPr algn="ctr">
                  <a:defRPr/>
                </a:pPr>
                <a:endParaRPr lang="ru-RU" sz="900" b="1" i="1" dirty="0"/>
              </a:p>
              <a:p>
                <a:pPr algn="ctr">
                  <a:defRPr/>
                </a:pPr>
                <a:r>
                  <a:rPr lang="ru-RU" sz="900" b="1" i="1" dirty="0"/>
                  <a:t>«День знаний»              </a:t>
                </a:r>
              </a:p>
              <a:p>
                <a:pPr algn="ctr">
                  <a:defRPr/>
                </a:pPr>
                <a:endParaRPr lang="ru-RU" sz="1000" b="1" i="1" dirty="0"/>
              </a:p>
              <a:p>
                <a:pPr algn="ctr">
                  <a:defRPr/>
                </a:pPr>
                <a:endParaRPr lang="ru-RU" sz="1000" b="1" i="1" dirty="0"/>
              </a:p>
              <a:p>
                <a:pPr algn="ctr">
                  <a:defRPr/>
                </a:pPr>
                <a:endParaRPr lang="ru-RU" sz="1000" b="1" i="1" dirty="0"/>
              </a:p>
            </p:txBody>
          </p:sp>
          <p:pic>
            <p:nvPicPr>
              <p:cNvPr id="8222" name="Picture 10" descr="C:\Таня\Татьяна\Сайт\День знаний на сайт\вступление.jpg"/>
              <p:cNvPicPr>
                <a:picLocks noChangeAspect="1" noChangeArrowheads="1"/>
              </p:cNvPicPr>
              <p:nvPr/>
            </p:nvPicPr>
            <p:blipFill>
              <a:blip r:embed="rId41" cstate="print"/>
              <a:srcRect/>
              <a:stretch>
                <a:fillRect/>
              </a:stretch>
            </p:blipFill>
            <p:spPr bwMode="auto">
              <a:xfrm>
                <a:off x="2699792" y="3068960"/>
                <a:ext cx="1762078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3" name="Picture 11" descr="C:\Таня\Татьяна\Сайт\День знаний на сайт\1 станция .jpg"/>
              <p:cNvPicPr>
                <a:picLocks noChangeAspect="1" noChangeArrowheads="1"/>
              </p:cNvPicPr>
              <p:nvPr/>
            </p:nvPicPr>
            <p:blipFill>
              <a:blip r:embed="rId42" cstate="print"/>
              <a:srcRect/>
              <a:stretch>
                <a:fillRect/>
              </a:stretch>
            </p:blipFill>
            <p:spPr bwMode="auto">
              <a:xfrm>
                <a:off x="4499992" y="3068960"/>
                <a:ext cx="1694306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4" name="Picture 12" descr="C:\Таня\Татьяна\Сайт\День знаний на сайт\2 станция.jpg"/>
              <p:cNvPicPr>
                <a:picLocks noChangeAspect="1" noChangeArrowheads="1"/>
              </p:cNvPicPr>
              <p:nvPr/>
            </p:nvPicPr>
            <p:blipFill>
              <a:blip r:embed="rId43" cstate="print"/>
              <a:srcRect/>
              <a:stretch>
                <a:fillRect/>
              </a:stretch>
            </p:blipFill>
            <p:spPr bwMode="auto">
              <a:xfrm>
                <a:off x="6228184" y="3068960"/>
                <a:ext cx="1619345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13" name="Группа 88"/>
            <p:cNvGrpSpPr>
              <a:grpSpLocks/>
            </p:cNvGrpSpPr>
            <p:nvPr/>
          </p:nvGrpSpPr>
          <p:grpSpPr bwMode="auto">
            <a:xfrm>
              <a:off x="395288" y="5013325"/>
              <a:ext cx="6697662" cy="1584325"/>
              <a:chOff x="467544" y="4797152"/>
              <a:chExt cx="6408712" cy="1265681"/>
            </a:xfrm>
          </p:grpSpPr>
          <p:grpSp>
            <p:nvGrpSpPr>
              <p:cNvPr id="8214" name="Группа 66"/>
              <p:cNvGrpSpPr>
                <a:grpSpLocks/>
              </p:cNvGrpSpPr>
              <p:nvPr/>
            </p:nvGrpSpPr>
            <p:grpSpPr bwMode="auto">
              <a:xfrm>
                <a:off x="467544" y="4797152"/>
                <a:ext cx="6408712" cy="1265681"/>
                <a:chOff x="395536" y="1628800"/>
                <a:chExt cx="7193696" cy="1401320"/>
              </a:xfrm>
            </p:grpSpPr>
            <p:sp>
              <p:nvSpPr>
                <p:cNvPr id="221" name="Полилиния 220"/>
                <p:cNvSpPr/>
                <p:nvPr/>
              </p:nvSpPr>
              <p:spPr>
                <a:xfrm>
                  <a:off x="1330814" y="1629102"/>
                  <a:ext cx="6259069" cy="1401576"/>
                </a:xfrm>
                <a:custGeom>
                  <a:avLst/>
                  <a:gdLst>
                    <a:gd name="connsiteX0" fmla="*/ 0 w 4053840"/>
                    <a:gd name="connsiteY0" fmla="*/ 0 h 1128772"/>
                    <a:gd name="connsiteX1" fmla="*/ 3489454 w 4053840"/>
                    <a:gd name="connsiteY1" fmla="*/ 0 h 1128772"/>
                    <a:gd name="connsiteX2" fmla="*/ 4053840 w 4053840"/>
                    <a:gd name="connsiteY2" fmla="*/ 564386 h 1128772"/>
                    <a:gd name="connsiteX3" fmla="*/ 3489454 w 4053840"/>
                    <a:gd name="connsiteY3" fmla="*/ 1128772 h 1128772"/>
                    <a:gd name="connsiteX4" fmla="*/ 0 w 4053840"/>
                    <a:gd name="connsiteY4" fmla="*/ 1128772 h 1128772"/>
                    <a:gd name="connsiteX5" fmla="*/ 0 w 4053840"/>
                    <a:gd name="connsiteY5" fmla="*/ 0 h 1128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3840" h="1128772">
                      <a:moveTo>
                        <a:pt x="4053840" y="1128771"/>
                      </a:moveTo>
                      <a:lnTo>
                        <a:pt x="564386" y="1128771"/>
                      </a:lnTo>
                      <a:lnTo>
                        <a:pt x="0" y="564386"/>
                      </a:lnTo>
                      <a:lnTo>
                        <a:pt x="564386" y="1"/>
                      </a:lnTo>
                      <a:lnTo>
                        <a:pt x="4053840" y="1"/>
                      </a:lnTo>
                      <a:lnTo>
                        <a:pt x="4053840" y="1128771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779952" tIns="198121" rIns="369824" bIns="198121" spcCol="1270" anchor="ctr"/>
                <a:lstStyle/>
                <a:p>
                  <a:pPr algn="ctr" defTabSz="23114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ru-RU" sz="520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395491" y="1629102"/>
                  <a:ext cx="1584181" cy="1186396"/>
                </a:xfrm>
                <a:prstGeom prst="ellips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700" b="1" i="1" dirty="0"/>
                </a:p>
                <a:p>
                  <a:pPr algn="ctr">
                    <a:defRPr/>
                  </a:pPr>
                  <a:endParaRPr lang="ru-RU" sz="700" b="1" i="1" dirty="0"/>
                </a:p>
                <a:p>
                  <a:pPr algn="ctr">
                    <a:defRPr/>
                  </a:pPr>
                  <a:endParaRPr lang="ru-RU" sz="700" b="1" i="1" dirty="0"/>
                </a:p>
                <a:p>
                  <a:pPr algn="ctr">
                    <a:defRPr/>
                  </a:pPr>
                  <a:endParaRPr lang="ru-RU" sz="700" b="1" i="1" dirty="0"/>
                </a:p>
                <a:p>
                  <a:pPr algn="ctr">
                    <a:defRPr/>
                  </a:pPr>
                  <a:r>
                    <a:rPr lang="ru-RU" sz="700" b="1" i="1" dirty="0"/>
                    <a:t>«КНОПКИ»</a:t>
                  </a:r>
                </a:p>
                <a:p>
                  <a:pPr algn="ctr">
                    <a:defRPr/>
                  </a:pPr>
                  <a:endParaRPr lang="ru-RU" sz="700" b="1" i="1" dirty="0"/>
                </a:p>
                <a:p>
                  <a:pPr algn="ctr">
                    <a:defRPr/>
                  </a:pPr>
                  <a:endParaRPr lang="ru-RU" sz="700" b="1" i="1" dirty="0"/>
                </a:p>
                <a:p>
                  <a:pPr algn="ctr">
                    <a:defRPr/>
                  </a:pPr>
                  <a:r>
                    <a:rPr lang="ru-RU" sz="700" b="1" i="1" dirty="0"/>
                    <a:t> </a:t>
                  </a:r>
                </a:p>
              </p:txBody>
            </p:sp>
          </p:grpSp>
          <p:pic>
            <p:nvPicPr>
              <p:cNvPr id="8215" name="Picture 22" descr="C:\Users\Администратор\Desktop\Рисунок6.png"/>
              <p:cNvPicPr>
                <a:picLocks noChangeAspect="1" noChangeArrowheads="1"/>
              </p:cNvPicPr>
              <p:nvPr/>
            </p:nvPicPr>
            <p:blipFill>
              <a:blip r:embed="rId44" cstate="print"/>
              <a:srcRect/>
              <a:stretch>
                <a:fillRect/>
              </a:stretch>
            </p:blipFill>
            <p:spPr bwMode="auto">
              <a:xfrm>
                <a:off x="2123728" y="4797152"/>
                <a:ext cx="1584175" cy="1199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23" descr="C:\Users\Администратор\Desktop\Рисунок7.png"/>
              <p:cNvPicPr>
                <a:picLocks noChangeAspect="1" noChangeArrowheads="1"/>
              </p:cNvPicPr>
              <p:nvPr/>
            </p:nvPicPr>
            <p:blipFill>
              <a:blip r:embed="rId45" cstate="print"/>
              <a:srcRect/>
              <a:stretch>
                <a:fillRect/>
              </a:stretch>
            </p:blipFill>
            <p:spPr bwMode="auto">
              <a:xfrm>
                <a:off x="3707904" y="4797152"/>
                <a:ext cx="1584176" cy="1255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24" descr="C:\Users\Администратор\Desktop\Рисунок7.png"/>
              <p:cNvPicPr>
                <a:picLocks noChangeAspect="1" noChangeArrowheads="1"/>
              </p:cNvPicPr>
              <p:nvPr/>
            </p:nvPicPr>
            <p:blipFill>
              <a:blip r:embed="rId46" cstate="print"/>
              <a:srcRect/>
              <a:stretch>
                <a:fillRect/>
              </a:stretch>
            </p:blipFill>
            <p:spPr bwMode="auto">
              <a:xfrm>
                <a:off x="5292080" y="4797152"/>
                <a:ext cx="1565322" cy="1240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4" name="Группа 232"/>
          <p:cNvGrpSpPr>
            <a:grpSpLocks/>
          </p:cNvGrpSpPr>
          <p:nvPr/>
        </p:nvGrpSpPr>
        <p:grpSpPr bwMode="auto">
          <a:xfrm>
            <a:off x="0" y="1341438"/>
            <a:ext cx="8964613" cy="5400675"/>
            <a:chOff x="107504" y="1628800"/>
            <a:chExt cx="8843516" cy="5067300"/>
          </a:xfrm>
        </p:grpSpPr>
        <p:sp>
          <p:nvSpPr>
            <p:cNvPr id="234" name="Прямоугольник 233"/>
            <p:cNvSpPr/>
            <p:nvPr/>
          </p:nvSpPr>
          <p:spPr bwMode="auto">
            <a:xfrm>
              <a:off x="107504" y="1628800"/>
              <a:ext cx="8843516" cy="50673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5" name="Прямоугольник 234"/>
            <p:cNvSpPr/>
            <p:nvPr/>
          </p:nvSpPr>
          <p:spPr bwMode="auto">
            <a:xfrm>
              <a:off x="5652120" y="1844824"/>
              <a:ext cx="2932582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Работа комиссии по стимулирующим выплатам</a:t>
              </a:r>
            </a:p>
          </p:txBody>
        </p:sp>
        <p:pic>
          <p:nvPicPr>
            <p:cNvPr id="236" name="Picture 6" descr="C:\Users\Ivan\Desktop\комиссия\P9070305.JPG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23528" y="1844824"/>
              <a:ext cx="4259043" cy="319428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/>
            </a:extLst>
          </p:spPr>
        </p:pic>
        <p:pic>
          <p:nvPicPr>
            <p:cNvPr id="237" name="Picture 7" descr="C:\Users\Ivan\Desktop\комиссия\P9070304.JPG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788024" y="3393567"/>
              <a:ext cx="4004065" cy="300304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/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2D06B102D749F47A20F193395E2F335" ma:contentTypeVersion="49" ma:contentTypeDescription="Создание документа." ma:contentTypeScope="" ma:versionID="bce39033941db974df72b530c6a2d89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AWJJH2MPE6E2-1159673536-109</_dlc_DocId>
    <_dlc_DocIdUrl xmlns="4a252ca3-5a62-4c1c-90a6-29f4710e47f8">
      <Url>http://edu-sps.koiro.local/Kostroma_EDU/mdou73/_layouts/15/DocIdRedir.aspx?ID=AWJJH2MPE6E2-1159673536-109</Url>
      <Description>AWJJH2MPE6E2-1159673536-109</Description>
    </_dlc_DocIdUrl>
  </documentManagement>
</p:properties>
</file>

<file path=customXml/itemProps1.xml><?xml version="1.0" encoding="utf-8"?>
<ds:datastoreItem xmlns:ds="http://schemas.openxmlformats.org/officeDocument/2006/customXml" ds:itemID="{3BB4BBC1-A1CD-4926-B99E-708C1268F18F}"/>
</file>

<file path=customXml/itemProps2.xml><?xml version="1.0" encoding="utf-8"?>
<ds:datastoreItem xmlns:ds="http://schemas.openxmlformats.org/officeDocument/2006/customXml" ds:itemID="{86F03BC0-C6AB-4DAB-840A-39702521AB62}"/>
</file>

<file path=customXml/itemProps3.xml><?xml version="1.0" encoding="utf-8"?>
<ds:datastoreItem xmlns:ds="http://schemas.openxmlformats.org/officeDocument/2006/customXml" ds:itemID="{C7116FF4-9C54-4657-90E8-A35FF05BA65E}"/>
</file>

<file path=customXml/itemProps4.xml><?xml version="1.0" encoding="utf-8"?>
<ds:datastoreItem xmlns:ds="http://schemas.openxmlformats.org/officeDocument/2006/customXml" ds:itemID="{1475C272-0222-4711-B15D-5F29F5C0E128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1467</TotalTime>
  <Words>144</Words>
  <Application>Microsoft Office PowerPoint</Application>
  <PresentationFormat>Экран (4:3)</PresentationFormat>
  <Paragraphs>39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Century Gothic</vt:lpstr>
      <vt:lpstr>Arial</vt:lpstr>
      <vt:lpstr>Book Antiqua</vt:lpstr>
      <vt:lpstr>Calibri</vt:lpstr>
      <vt:lpstr>Аптека</vt:lpstr>
      <vt:lpstr>Отчет о работе за 2014-2015 учебный год Бабковой Татьяны Алексеевны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106</cp:revision>
  <dcterms:created xsi:type="dcterms:W3CDTF">2014-09-02T08:35:21Z</dcterms:created>
  <dcterms:modified xsi:type="dcterms:W3CDTF">2016-01-31T08:23:50Z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0x01010012D06B102D749F47A20F193395E2F335</vt:lpwstr>
  </property>
  <property fmtid="{D5CDD505-2E9C-101B-9397-08002B2CF9AE}" pid="3" name="_dlc_DocIdItemGuid">
    <vt:lpwstr>9b30eaf2-f9b1-40c9-aab4-007e377d2f57</vt:lpwstr>
  </property>
</Properties>
</file>