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65" r:id="rId3"/>
    <p:sldId id="262" r:id="rId4"/>
    <p:sldId id="264" r:id="rId5"/>
    <p:sldId id="257" r:id="rId6"/>
    <p:sldId id="258" r:id="rId7"/>
    <p:sldId id="261" r:id="rId8"/>
    <p:sldId id="259" r:id="rId9"/>
    <p:sldId id="260" r:id="rId10"/>
    <p:sldId id="263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50" d="100"/>
          <a:sy n="50" d="100"/>
        </p:scale>
        <p:origin x="-1464" y="-4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ustomXml" Target="../customXml/item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1988800" y="3048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F88B-5A7B-4A0F-81EF-291F11E1CC4C}" type="datetimeFigureOut">
              <a:rPr lang="ru-RU" smtClean="0"/>
              <a:pPr/>
              <a:t>14.01.2021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207264" y="2420112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5791200" y="2199451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EEE6F3C-1CD2-4286-8240-BCD19C15162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F88B-5A7B-4A0F-81EF-291F11E1CC4C}" type="datetimeFigureOut">
              <a:rPr lang="ru-RU" smtClean="0"/>
              <a:pPr/>
              <a:t>14.01.2021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6F3C-1CD2-4286-8240-BCD19C1516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6403340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9119616" y="2925763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9245600" y="3020251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221216" y="3009902"/>
            <a:ext cx="609600" cy="441325"/>
          </a:xfrm>
        </p:spPr>
        <p:txBody>
          <a:bodyPr/>
          <a:lstStyle/>
          <a:p>
            <a:fld id="{8EEE6F3C-1CD2-4286-8240-BCD19C15162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F88B-5A7B-4A0F-81EF-291F11E1CC4C}" type="datetimeFigureOut">
              <a:rPr lang="ru-RU" smtClean="0"/>
              <a:pPr/>
              <a:t>14.01.2021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855200" y="304802"/>
            <a:ext cx="1930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F88B-5A7B-4A0F-81EF-291F11E1CC4C}" type="datetimeFigureOut">
              <a:rPr lang="ru-RU" smtClean="0"/>
              <a:pPr/>
              <a:t>14.01.2021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5815584" y="1026373"/>
            <a:ext cx="609600" cy="441325"/>
          </a:xfrm>
        </p:spPr>
        <p:txBody>
          <a:bodyPr/>
          <a:lstStyle/>
          <a:p>
            <a:fld id="{8EEE6F3C-1CD2-4286-8240-BCD19C15162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207264" y="142352"/>
            <a:ext cx="11777472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24568" y="2743200"/>
            <a:ext cx="8640232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F88B-5A7B-4A0F-81EF-291F11E1CC4C}" type="datetimeFigureOut">
              <a:rPr lang="ru-RU" smtClean="0"/>
              <a:pPr/>
              <a:t>14.01.2021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203200" y="2438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5791200" y="2199451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EEE6F3C-1CD2-4286-8240-BCD19C15162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7721600" y="6409944"/>
            <a:ext cx="4059936" cy="365760"/>
          </a:xfrm>
        </p:spPr>
        <p:txBody>
          <a:bodyPr/>
          <a:lstStyle/>
          <a:p>
            <a:fld id="{5602F88B-5A7B-4A0F-81EF-291F11E1CC4C}" type="datetimeFigureOut">
              <a:rPr lang="ru-RU" smtClean="0"/>
              <a:pPr/>
              <a:t>14.01.2021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6F3C-1CD2-4286-8240-BCD19C15162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6084107" y="1575653"/>
            <a:ext cx="11895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6096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03200" y="1371600"/>
            <a:ext cx="11777472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94564" y="6391656"/>
            <a:ext cx="11777472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388441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F88B-5A7B-4A0F-81EF-291F11E1CC4C}" type="datetimeFigureOut">
              <a:rPr lang="ru-RU" smtClean="0"/>
              <a:pPr/>
              <a:t>14.01.2021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06400" y="6409944"/>
            <a:ext cx="47752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203200" y="128016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402336" y="2471383"/>
            <a:ext cx="5388864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5791200" y="1042417"/>
            <a:ext cx="609600" cy="441325"/>
          </a:xfrm>
        </p:spPr>
        <p:txBody>
          <a:bodyPr/>
          <a:lstStyle>
            <a:lvl1pPr algn="ctr">
              <a:defRPr/>
            </a:lvl1pPr>
          </a:lstStyle>
          <a:p>
            <a:fld id="{8EEE6F3C-1CD2-4286-8240-BCD19C15162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F88B-5A7B-4A0F-81EF-291F11E1CC4C}" type="datetimeFigureOut">
              <a:rPr lang="ru-RU" smtClean="0"/>
              <a:pPr/>
              <a:t>14.01.2021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5791200" y="1036021"/>
            <a:ext cx="609600" cy="441325"/>
          </a:xfrm>
        </p:spPr>
        <p:txBody>
          <a:bodyPr/>
          <a:lstStyle/>
          <a:p>
            <a:fld id="{8EEE6F3C-1CD2-4286-8240-BCD19C1516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F88B-5A7B-4A0F-81EF-291F11E1CC4C}" type="datetimeFigureOut">
              <a:rPr lang="ru-RU" smtClean="0"/>
              <a:pPr/>
              <a:t>14.01.2021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5689600" y="6324600"/>
            <a:ext cx="8128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EEE6F3C-1CD2-4286-8240-BCD19C1516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203200" y="152400"/>
            <a:ext cx="11777472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12192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08000" y="1981201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828800" y="312739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EEE6F3C-1CD2-4286-8240-BCD19C15162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F88B-5A7B-4A0F-81EF-291F11E1CC4C}" type="datetimeFigureOut">
              <a:rPr lang="ru-RU" smtClean="0"/>
              <a:pPr/>
              <a:t>14.01.2021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51104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203200" y="152400"/>
            <a:ext cx="11777472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828800" y="312739"/>
            <a:ext cx="609600" cy="441325"/>
          </a:xfrm>
        </p:spPr>
        <p:txBody>
          <a:bodyPr/>
          <a:lstStyle/>
          <a:p>
            <a:fld id="{8EEE6F3C-1CD2-4286-8240-BCD19C15162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7717536" y="6404984"/>
            <a:ext cx="4059936" cy="365760"/>
          </a:xfrm>
        </p:spPr>
        <p:txBody>
          <a:bodyPr/>
          <a:lstStyle/>
          <a:p>
            <a:fld id="{5602F88B-5A7B-4A0F-81EF-291F11E1CC4C}" type="datetimeFigureOut">
              <a:rPr lang="ru-RU" smtClean="0"/>
              <a:pPr/>
              <a:t>14.01.2021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779264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1"/>
            <a:ext cx="12192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7721600" y="6404984"/>
            <a:ext cx="4059936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602F88B-5A7B-4A0F-81EF-291F11E1CC4C}" type="datetimeFigureOut">
              <a:rPr lang="ru-RU" smtClean="0"/>
              <a:pPr/>
              <a:t>14.01.2021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06400" y="6410848"/>
            <a:ext cx="4775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203200" y="1276743"/>
            <a:ext cx="1177747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5791200" y="1040175"/>
            <a:ext cx="6096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EEE6F3C-1CD2-4286-8240-BCD19C15162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113792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9182" y="0"/>
            <a:ext cx="12082818" cy="66675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/>
              <a:t/>
            </a:r>
            <a:br>
              <a:rPr lang="ru-RU" sz="1800" dirty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3100" dirty="0" smtClean="0"/>
              <a:t>Муниципальное </a:t>
            </a:r>
            <a:r>
              <a:rPr lang="ru-RU" sz="3100" dirty="0"/>
              <a:t>бюджетное общеобразовательное учреждение</a:t>
            </a:r>
            <a:br>
              <a:rPr lang="ru-RU" sz="3100" dirty="0"/>
            </a:br>
            <a:r>
              <a:rPr lang="ru-RU" sz="3100" dirty="0"/>
              <a:t>города Костромы </a:t>
            </a:r>
            <a:br>
              <a:rPr lang="ru-RU" sz="3100" dirty="0"/>
            </a:br>
            <a:r>
              <a:rPr lang="ru-RU" sz="3100" dirty="0"/>
              <a:t>«Средняя общеобразовательная школа № </a:t>
            </a:r>
            <a:r>
              <a:rPr lang="ru-RU" sz="3100" dirty="0" smtClean="0"/>
              <a:t>4»</a:t>
            </a: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/>
              <a:t/>
            </a:r>
            <a:br>
              <a:rPr lang="ru-RU" sz="2700" dirty="0"/>
            </a:br>
            <a:r>
              <a:rPr lang="ru-RU" sz="4400" dirty="0"/>
              <a:t/>
            </a:r>
            <a:br>
              <a:rPr lang="ru-RU" sz="4400" dirty="0"/>
            </a:br>
            <a:r>
              <a:rPr lang="ru-RU" sz="4400" b="1" dirty="0" smtClean="0"/>
              <a:t>Методические рекомендации по формированию функциональной грамотности в деятельности</a:t>
            </a:r>
            <a:br>
              <a:rPr lang="ru-RU" sz="4400" b="1" dirty="0" smtClean="0"/>
            </a:br>
            <a:r>
              <a:rPr lang="ru-RU" sz="4400" b="1" dirty="0" smtClean="0"/>
              <a:t> классного руководителя </a:t>
            </a:r>
            <a:br>
              <a:rPr lang="ru-RU" sz="4400" b="1" dirty="0" smtClean="0"/>
            </a:br>
            <a:r>
              <a:rPr lang="ru-RU" sz="4400" b="1" dirty="0" smtClean="0"/>
              <a:t/>
            </a:r>
            <a:br>
              <a:rPr lang="ru-RU" sz="4400" b="1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>г. Кострома 2021</a:t>
            </a:r>
            <a:r>
              <a:rPr lang="ru-RU" sz="4400" b="1" dirty="0" smtClean="0"/>
              <a:t>  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xmlns="" val="1282056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8800" dirty="0" smtClean="0"/>
              <a:t>Спасибо </a:t>
            </a:r>
            <a:r>
              <a:rPr lang="ru-RU" sz="8000" dirty="0" smtClean="0"/>
              <a:t>за</a:t>
            </a:r>
            <a:r>
              <a:rPr lang="ru-RU" sz="8800" dirty="0" smtClean="0"/>
              <a:t> внимание</a:t>
            </a:r>
            <a:endParaRPr lang="ru-RU" sz="8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400" dirty="0" smtClean="0"/>
              <a:t>Функциональная грамотность </a:t>
            </a:r>
            <a:r>
              <a:rPr lang="ru-RU" sz="4400" dirty="0" smtClean="0"/>
              <a:t>:</a:t>
            </a:r>
            <a:endParaRPr lang="ru-RU" sz="4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42900" y="1466850"/>
            <a:ext cx="1156335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Tx/>
              <a:buChar char="-"/>
            </a:pPr>
            <a:r>
              <a:rPr lang="ru-RU" sz="3200" dirty="0" smtClean="0"/>
              <a:t> Определяет возможность решать </a:t>
            </a:r>
            <a:r>
              <a:rPr lang="ru-RU" sz="3200" dirty="0" smtClean="0"/>
              <a:t>различные (в том числе нестандартные) учебные и жизненные </a:t>
            </a:r>
            <a:r>
              <a:rPr lang="ru-RU" sz="3200" dirty="0" smtClean="0"/>
              <a:t>задачи</a:t>
            </a:r>
          </a:p>
          <a:p>
            <a:pPr algn="just">
              <a:buFontTx/>
              <a:buChar char="-"/>
            </a:pPr>
            <a:r>
              <a:rPr lang="ru-RU" sz="3200" dirty="0" smtClean="0"/>
              <a:t> Способствует строительству социальных отношений совокупностью </a:t>
            </a:r>
            <a:r>
              <a:rPr lang="ru-RU" sz="3200" dirty="0" smtClean="0"/>
              <a:t>рефлексивных умений, обеспечивающих оценку своей грамотности, стремление к дальнейшему </a:t>
            </a:r>
            <a:r>
              <a:rPr lang="ru-RU" sz="3200" dirty="0" smtClean="0"/>
              <a:t>образованию</a:t>
            </a:r>
          </a:p>
          <a:p>
            <a:pPr algn="just">
              <a:buFontTx/>
              <a:buChar char="-"/>
            </a:pPr>
            <a:r>
              <a:rPr lang="ru-RU" sz="3200" dirty="0" smtClean="0"/>
              <a:t> Ориентирует </a:t>
            </a:r>
            <a:r>
              <a:rPr lang="ru-RU" sz="3200" dirty="0" smtClean="0"/>
              <a:t>и </a:t>
            </a:r>
            <a:r>
              <a:rPr lang="ru-RU" sz="3200" dirty="0" smtClean="0"/>
              <a:t>включает </a:t>
            </a:r>
            <a:r>
              <a:rPr lang="ru-RU" sz="3200" dirty="0" smtClean="0"/>
              <a:t>более широкие сферы общественной и культурной жизни</a:t>
            </a:r>
            <a:endParaRPr lang="ru-RU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02336" y="323850"/>
            <a:ext cx="11379200" cy="758952"/>
          </a:xfrm>
        </p:spPr>
        <p:txBody>
          <a:bodyPr>
            <a:noAutofit/>
          </a:bodyPr>
          <a:lstStyle/>
          <a:p>
            <a:r>
              <a:rPr lang="ru-RU" sz="5400" dirty="0" smtClean="0"/>
              <a:t>Актуальность</a:t>
            </a:r>
            <a:endParaRPr lang="ru-RU" sz="5400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>
          <a:xfrm>
            <a:off x="554736" y="1279398"/>
            <a:ext cx="11338560" cy="249250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200" dirty="0" smtClean="0"/>
              <a:t>Недостаток теоретических и практически знаний, умений, навыков у молодых педагогов</a:t>
            </a:r>
            <a:endParaRPr lang="ru-RU" sz="3200" dirty="0"/>
          </a:p>
        </p:txBody>
      </p:sp>
      <p:sp>
        <p:nvSpPr>
          <p:cNvPr id="2050" name="AutoShape 2" descr="https://apf.mail.ru/cgi-bin/readmsg?id=16106239280284791731;0;1&amp;exif=1&amp;full=1&amp;x-email=ychilka3544%40mail.r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8" name="Содержимое 3" descr="B8A0FD11-767B-4A72-8550-9B01584BB48F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05088" y="2521625"/>
            <a:ext cx="7167562" cy="43363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B8A0FD11-767B-4A72-8550-9B01584BB48F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366838" y="463844"/>
            <a:ext cx="9701212" cy="586923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71500" y="494497"/>
            <a:ext cx="111252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b="1" dirty="0" smtClean="0"/>
              <a:t>Цель: </a:t>
            </a:r>
            <a:r>
              <a:rPr lang="ru-RU" sz="3200" b="1" dirty="0" smtClean="0"/>
              <a:t>создание методических рекомендаций по проведению классных часов для молодых педагогов </a:t>
            </a:r>
            <a:endParaRPr lang="ru-RU" sz="3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23850" y="2685128"/>
            <a:ext cx="11468100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smtClean="0"/>
              <a:t>Задачи: </a:t>
            </a:r>
            <a:br>
              <a:rPr lang="ru-RU" sz="4000" dirty="0" smtClean="0"/>
            </a:br>
            <a:r>
              <a:rPr lang="ru-RU" sz="3600" dirty="0" smtClean="0"/>
              <a:t>- </a:t>
            </a:r>
            <a:r>
              <a:rPr lang="ru-RU" sz="2800" dirty="0" smtClean="0"/>
              <a:t>формирование навыков в проведении классных часов</a:t>
            </a:r>
            <a:br>
              <a:rPr lang="ru-RU" sz="2800" dirty="0" smtClean="0"/>
            </a:br>
            <a:r>
              <a:rPr lang="ru-RU" sz="2800" dirty="0" smtClean="0"/>
              <a:t>- формирование умения применять полученные знания на практике</a:t>
            </a:r>
            <a:br>
              <a:rPr lang="ru-RU" sz="2800" dirty="0" smtClean="0"/>
            </a:br>
            <a:r>
              <a:rPr lang="ru-RU" sz="2800" dirty="0" smtClean="0"/>
              <a:t>-умение анализировать свою деятельность</a:t>
            </a:r>
            <a:br>
              <a:rPr lang="ru-RU" sz="2800" dirty="0" smtClean="0"/>
            </a:br>
            <a:r>
              <a:rPr lang="ru-RU" sz="2800" dirty="0" smtClean="0"/>
              <a:t>-овладение различными техниками и формами классного часа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1861585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>
          <a:xfrm>
            <a:off x="438150" y="1733550"/>
            <a:ext cx="11334750" cy="54483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4000" dirty="0" smtClean="0"/>
              <a:t>Классный час — </a:t>
            </a:r>
            <a:r>
              <a:rPr lang="ru-RU" sz="4000" dirty="0" smtClean="0"/>
              <a:t>основная форма </a:t>
            </a:r>
            <a:r>
              <a:rPr lang="ru-RU" sz="4000" dirty="0" smtClean="0"/>
              <a:t>организации работы с учащимися, посредством, которой представляется возможным решить огромное количество педагогических задач, в том числе и проблематику нравственного </a:t>
            </a:r>
            <a:r>
              <a:rPr lang="ru-RU" sz="4000" dirty="0" smtClean="0"/>
              <a:t>воспитания.</a:t>
            </a:r>
            <a:r>
              <a:rPr lang="ru-RU" sz="4000" dirty="0" smtClean="0"/>
              <a:t> 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xmlns="" val="683024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02336" y="266700"/>
            <a:ext cx="11379200" cy="758952"/>
          </a:xfrm>
        </p:spPr>
        <p:txBody>
          <a:bodyPr>
            <a:noAutofit/>
          </a:bodyPr>
          <a:lstStyle/>
          <a:p>
            <a:r>
              <a:rPr lang="ru-RU" sz="4400" dirty="0" smtClean="0"/>
              <a:t>Методические рекомендации</a:t>
            </a:r>
            <a:endParaRPr lang="ru-RU" sz="4400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514350" y="1428750"/>
            <a:ext cx="11410950" cy="5257800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Определение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темы и задач классного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часа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Определение времени и места проведения классного часа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Определение ключевых моментов классного часа и разработка плана подготовки и проведения классного часа (подобрать соответствующий материал, наглядные посо­бия, музыкальное оформление  по теме, составить план (сценарий) проведения классного часа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), включение планируемых результатов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Определение участников подготовки и проведения класс­ного часа (дать задание ученикам для предварительной подготовки к классному часу (если это предусмотрено планом), определить степень целесообразности участия педагогов или родителей)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Анализ его результативности.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1386" y="685800"/>
            <a:ext cx="11379200" cy="758952"/>
          </a:xfrm>
        </p:spPr>
        <p:txBody>
          <a:bodyPr>
            <a:noAutofit/>
          </a:bodyPr>
          <a:lstStyle/>
          <a:p>
            <a:r>
              <a:rPr lang="ru-RU" sz="4000" dirty="0" smtClean="0"/>
              <a:t>Ф</a:t>
            </a:r>
            <a:r>
              <a:rPr lang="ru-RU" sz="4000" dirty="0" smtClean="0"/>
              <a:t>ормы  </a:t>
            </a:r>
            <a:r>
              <a:rPr lang="ru-RU" sz="4000" dirty="0" smtClean="0"/>
              <a:t>классного </a:t>
            </a:r>
            <a:r>
              <a:rPr lang="ru-RU" sz="4000" dirty="0" smtClean="0"/>
              <a:t>часа</a:t>
            </a: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4000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1103312" y="1295400"/>
            <a:ext cx="8946541" cy="5105400"/>
          </a:xfrm>
        </p:spPr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r>
              <a:rPr lang="ru-RU" dirty="0" smtClean="0"/>
              <a:t>диспуты</a:t>
            </a:r>
            <a:endParaRPr lang="ru-RU" dirty="0" smtClean="0"/>
          </a:p>
          <a:p>
            <a:r>
              <a:rPr lang="ru-RU" dirty="0" smtClean="0"/>
              <a:t>встречи с интересными людьми</a:t>
            </a:r>
          </a:p>
          <a:p>
            <a:r>
              <a:rPr lang="ru-RU" dirty="0" smtClean="0"/>
              <a:t>викторины по различным областям знаний</a:t>
            </a:r>
          </a:p>
          <a:p>
            <a:r>
              <a:rPr lang="ru-RU" dirty="0" smtClean="0"/>
              <a:t> дискуссии </a:t>
            </a:r>
          </a:p>
          <a:p>
            <a:r>
              <a:rPr lang="ru-RU" dirty="0" smtClean="0"/>
              <a:t>интерактивные игры</a:t>
            </a:r>
          </a:p>
          <a:p>
            <a:r>
              <a:rPr lang="ru-RU" dirty="0" smtClean="0"/>
              <a:t>игры — путешествия</a:t>
            </a:r>
          </a:p>
          <a:p>
            <a:r>
              <a:rPr lang="ru-RU" dirty="0" smtClean="0"/>
              <a:t>театральные премьеры</a:t>
            </a:r>
          </a:p>
          <a:p>
            <a:r>
              <a:rPr lang="ru-RU" dirty="0" smtClean="0"/>
              <a:t>психологические игры и тренинги</a:t>
            </a:r>
          </a:p>
          <a:p>
            <a:r>
              <a:rPr lang="ru-RU" dirty="0" smtClean="0"/>
              <a:t>читательские конференции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4574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400" dirty="0" smtClean="0"/>
              <a:t>Различные </a:t>
            </a:r>
            <a:r>
              <a:rPr lang="ru-RU" sz="4400" dirty="0" smtClean="0"/>
              <a:t>методы и </a:t>
            </a:r>
            <a:r>
              <a:rPr lang="ru-RU" sz="4400" dirty="0" smtClean="0"/>
              <a:t>приёмы</a:t>
            </a:r>
            <a:endParaRPr lang="ru-RU" sz="4400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1084262" y="1314450"/>
            <a:ext cx="8946541" cy="52578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• рассказ,</a:t>
            </a:r>
          </a:p>
          <a:p>
            <a:pPr>
              <a:buNone/>
            </a:pPr>
            <a:r>
              <a:rPr lang="ru-RU" dirty="0" smtClean="0"/>
              <a:t>• чтение газетного и журнального материалов с последующим </a:t>
            </a:r>
            <a:r>
              <a:rPr lang="ru-RU" dirty="0" smtClean="0"/>
              <a:t>обсуждением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• обзоры периодических </a:t>
            </a:r>
            <a:r>
              <a:rPr lang="ru-RU" dirty="0" smtClean="0"/>
              <a:t>изданий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• лекции </a:t>
            </a:r>
            <a:r>
              <a:rPr lang="ru-RU" dirty="0" smtClean="0"/>
              <a:t>специалистов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• анкетирование и анализ </a:t>
            </a:r>
            <a:r>
              <a:rPr lang="ru-RU" dirty="0" smtClean="0"/>
              <a:t>результатов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• беседы «за круглым столом</a:t>
            </a:r>
            <a:r>
              <a:rPr lang="ru-RU" dirty="0" smtClean="0"/>
              <a:t>»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• обсуждение конкретных </a:t>
            </a:r>
            <a:r>
              <a:rPr lang="ru-RU" dirty="0" smtClean="0"/>
              <a:t>событий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• знакомство с произведениями </a:t>
            </a:r>
            <a:r>
              <a:rPr lang="ru-RU" dirty="0" smtClean="0"/>
              <a:t>искусства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• элементы творческой деятельности самих учащихся (поют, рисуют, сочиняют</a:t>
            </a:r>
            <a:r>
              <a:rPr lang="ru-RU" dirty="0" smtClean="0"/>
              <a:t>)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• работа по творческим </a:t>
            </a:r>
            <a:r>
              <a:rPr lang="ru-RU" dirty="0" smtClean="0"/>
              <a:t>группам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53613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AWJJH2MPE6E2-707785966-101</_dlc_DocId>
    <_dlc_DocIdUrl xmlns="4a252ca3-5a62-4c1c-90a6-29f4710e47f8">
      <Url>http://edu-sps.koiro.local/Kostroma_EDU/gcoko/konkursdety/_layouts/15/DocIdRedir.aspx?ID=AWJJH2MPE6E2-707785966-101</Url>
      <Description>AWJJH2MPE6E2-707785966-101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9BD18765CF542A4A8AD95045545F96C9" ma:contentTypeVersion="49" ma:contentTypeDescription="Создание документа." ma:contentTypeScope="" ma:versionID="c5eaf24fef58eccde7cd6bd74034b1e7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5c4f13c40a96413ccefc1a56f91fbc1e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C6DE9F1-ED3C-4FBA-9173-3E13BCEBB05B}"/>
</file>

<file path=customXml/itemProps2.xml><?xml version="1.0" encoding="utf-8"?>
<ds:datastoreItem xmlns:ds="http://schemas.openxmlformats.org/officeDocument/2006/customXml" ds:itemID="{A2E30ECA-8CA7-4099-9422-EDB58E780531}"/>
</file>

<file path=customXml/itemProps3.xml><?xml version="1.0" encoding="utf-8"?>
<ds:datastoreItem xmlns:ds="http://schemas.openxmlformats.org/officeDocument/2006/customXml" ds:itemID="{20A7A6ED-B4CD-43A9-9582-5ABA361CEDED}"/>
</file>

<file path=customXml/itemProps4.xml><?xml version="1.0" encoding="utf-8"?>
<ds:datastoreItem xmlns:ds="http://schemas.openxmlformats.org/officeDocument/2006/customXml" ds:itemID="{84FC8CAD-24F8-4747-A05C-D9AD5E579219}"/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1279</TotalTime>
  <Words>219</Words>
  <Application>Microsoft Office PowerPoint</Application>
  <PresentationFormat>Произвольный</PresentationFormat>
  <Paragraphs>39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Официальная</vt:lpstr>
      <vt:lpstr>         Муниципальное бюджетное общеобразовательное учреждение города Костромы  «Средняя общеобразовательная школа № 4»   Методические рекомендации по формированию функциональной грамотности в деятельности  классного руководителя    г. Кострома 2021  </vt:lpstr>
      <vt:lpstr>Функциональная грамотность :</vt:lpstr>
      <vt:lpstr>Актуальность</vt:lpstr>
      <vt:lpstr>Слайд 4</vt:lpstr>
      <vt:lpstr>Слайд 5</vt:lpstr>
      <vt:lpstr>Слайд 6</vt:lpstr>
      <vt:lpstr>Методические рекомендации</vt:lpstr>
      <vt:lpstr>Формы  классного часа </vt:lpstr>
      <vt:lpstr>Различные методы и приёмы</vt:lpstr>
      <vt:lpstr>Слайд 10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Муниципальное бюджетное общеобразовательное учреждение города Костромы  «Средняя общеобразовательная школа № 4»   Методические рекомендации по формированию функциональной грамотности в деятельности  классного руководителя    </dc:title>
  <dc:creator>school4kos</dc:creator>
  <cp:lastModifiedBy>User</cp:lastModifiedBy>
  <cp:revision>29</cp:revision>
  <dcterms:created xsi:type="dcterms:W3CDTF">2021-01-14T10:39:31Z</dcterms:created>
  <dcterms:modified xsi:type="dcterms:W3CDTF">2021-01-15T08:01:33Z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0x0101009BD18765CF542A4A8AD95045545F96C9</vt:lpwstr>
  </property>
  <property fmtid="{D5CDD505-2E9C-101B-9397-08002B2CF9AE}" pid="3" name="_dlc_DocIdItemGuid">
    <vt:lpwstr>6bac4dd0-3329-4357-84b8-0538d862c671</vt:lpwstr>
  </property>
</Properties>
</file>