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66" r:id="rId3"/>
    <p:sldId id="257" r:id="rId4"/>
    <p:sldId id="286" r:id="rId5"/>
    <p:sldId id="267" r:id="rId6"/>
    <p:sldId id="285" r:id="rId7"/>
    <p:sldId id="264" r:id="rId8"/>
    <p:sldId id="28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7B48F-5F4A-4F88-9962-D37E729AC825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54942-4858-40BD-83E8-308426E78B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06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787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804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33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528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18699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586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9647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294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68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816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241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554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87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10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55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632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F7ED-162E-437A-9BA6-FEC1666F5A2A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024FE0-6012-4FE8-862E-9A62CE10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169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5DAEC1-7601-44B0-A998-40C9007286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/>
              <a:t>Формирование коммуникативной компетенции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младших школьников через  внеурочную деятельность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6DE36D4-EBFC-4100-8F4A-FD7DB02ED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960" y="5039361"/>
            <a:ext cx="8542483" cy="1571412"/>
          </a:xfrm>
        </p:spPr>
        <p:txBody>
          <a:bodyPr/>
          <a:lstStyle/>
          <a:p>
            <a:pPr algn="ctr"/>
            <a:r>
              <a:rPr lang="ru-RU" dirty="0"/>
              <a:t>Творческая группа молодых учителей МБО СОШ №21 </a:t>
            </a:r>
          </a:p>
          <a:p>
            <a:pPr algn="ctr"/>
            <a:r>
              <a:rPr lang="ru-RU" dirty="0"/>
              <a:t>«Миссия выполнима»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5969F4C-86CD-4240-94B5-3DCA5D0DC6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58450" y="5124450"/>
            <a:ext cx="17335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645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39BE0B3-2C89-410A-A78D-D57A78AAB639}"/>
              </a:ext>
            </a:extLst>
          </p:cNvPr>
          <p:cNvSpPr txBox="1"/>
          <p:nvPr/>
        </p:nvSpPr>
        <p:spPr>
          <a:xfrm>
            <a:off x="914400" y="827752"/>
            <a:ext cx="94386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«Единственная настоящая роскошь в мире – это роскошь человеческого общения».</a:t>
            </a:r>
          </a:p>
          <a:p>
            <a:endParaRPr lang="ru-RU" sz="54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r"/>
            <a:r>
              <a:rPr lang="ru-RU" sz="4000" i="1" dirty="0"/>
              <a:t>Антуан де Сент-Экзюпери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B91217-0B74-43DF-8005-BA0DF870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7" y="486887"/>
            <a:ext cx="6400800" cy="5403273"/>
          </a:xfrm>
        </p:spPr>
        <p:txBody>
          <a:bodyPr>
            <a:normAutofit fontScale="9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ru-RU" sz="3100" dirty="0">
                <a:solidFill>
                  <a:schemeClr val="tx1"/>
                </a:solidFill>
              </a:rPr>
              <a:t>Коммуникативная компетентность – это основа практической деятельности человека в любой сфере </a:t>
            </a:r>
            <a:r>
              <a:rPr lang="ru-RU" sz="3100" dirty="0" smtClean="0">
                <a:solidFill>
                  <a:schemeClr val="tx1"/>
                </a:solidFill>
              </a:rPr>
              <a:t>жизни.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Быть </a:t>
            </a:r>
            <a:r>
              <a:rPr lang="ru-RU" sz="3100" dirty="0" smtClean="0">
                <a:solidFill>
                  <a:schemeClr val="tx1"/>
                </a:solidFill>
              </a:rPr>
              <a:t>компетентным — 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значит уметь мобилизовать имеющиеся знания, опыт, свое настроение и волю для решения проблемы в конкретных </a:t>
            </a:r>
            <a:r>
              <a:rPr lang="ru-RU" sz="3100" dirty="0" smtClean="0">
                <a:solidFill>
                  <a:schemeClr val="tx1"/>
                </a:solidFill>
              </a:rPr>
              <a:t>обстоятельствах.</a:t>
            </a:r>
            <a:r>
              <a:rPr lang="ru-RU" sz="3100" b="1" dirty="0" smtClean="0">
                <a:solidFill>
                  <a:schemeClr val="tx1"/>
                </a:solidFill>
              </a:rPr>
              <a:t/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/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/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    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43BAF80-8B20-42AF-9C54-F92298C4D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0276" y="1647438"/>
            <a:ext cx="5344160" cy="400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690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юда\Desktop\стенд\27332737_1761853147180277_800435034181997081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6043" y="2744622"/>
            <a:ext cx="5715000" cy="3933825"/>
          </a:xfrm>
          <a:prstGeom prst="rect">
            <a:avLst/>
          </a:prstGeom>
          <a:noFill/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B91217-0B74-43DF-8005-BA0DF870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87688" cy="605641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Младший школьный возраст наиболее благоприятен для овладения коммуникативными </a:t>
            </a:r>
            <a:r>
              <a:rPr lang="ru-RU" sz="4400" dirty="0" smtClean="0">
                <a:solidFill>
                  <a:schemeClr val="tx1"/>
                </a:solidFill>
              </a:rPr>
              <a:t>навыками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690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18F00C3-2AFE-4448-B3CC-BAB078F2BFC4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Особенности формирования коммуникативной компетенции у младших школьников.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6549CEA-1D74-4808-8E46-C73B726BB69C}"/>
              </a:ext>
            </a:extLst>
          </p:cNvPr>
          <p:cNvSpPr txBox="1"/>
          <p:nvPr/>
        </p:nvSpPr>
        <p:spPr>
          <a:xfrm>
            <a:off x="0" y="1493520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комплекс индивидуально-психологических качеств личности младшего школьника социальной направленности (контактность, </a:t>
            </a:r>
            <a:r>
              <a:rPr lang="ru-RU" sz="2800" dirty="0" err="1"/>
              <a:t>эмпатичность</a:t>
            </a:r>
            <a:r>
              <a:rPr lang="ru-RU" sz="2800" dirty="0"/>
              <a:t>, доброжелательность)</a:t>
            </a:r>
            <a:r>
              <a:rPr lang="en-US" sz="2800" dirty="0"/>
              <a:t>;</a:t>
            </a: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уровень знаний, умений и навыков социально-коммуникативной деятельности (умение быстро ориентироваться в знакомой и незнакомой ситуации);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желание и потребность вступать в социально-коммуникативную деятельность;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умение анализировать и адекватно оценивать социально коммуникативные ситуации и отслеживать своё состояние в деловых и личностных контактах с окружающими.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57661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FE567D3-BD2F-4532-B99C-71F097DDF2EA}"/>
              </a:ext>
            </a:extLst>
          </p:cNvPr>
          <p:cNvSpPr txBox="1"/>
          <p:nvPr/>
        </p:nvSpPr>
        <p:spPr>
          <a:xfrm>
            <a:off x="0" y="1"/>
            <a:ext cx="9108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Методические приемы используемые </a:t>
            </a:r>
            <a:endParaRPr lang="ru-RU" sz="3600" b="1" i="1" u="sng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ru-RU" sz="3600" b="1" i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в </a:t>
            </a:r>
            <a:r>
              <a:rPr lang="ru-RU" sz="3600" b="1" i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работе по формированию коммуникативной компетенции: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4D55DF7-4601-4BCC-A180-1BBD97378E1A}"/>
              </a:ext>
            </a:extLst>
          </p:cNvPr>
          <p:cNvSpPr txBox="1"/>
          <p:nvPr/>
        </p:nvSpPr>
        <p:spPr>
          <a:xfrm>
            <a:off x="249382" y="2039059"/>
            <a:ext cx="89103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1.Работа в группах и парах</a:t>
            </a:r>
            <a:r>
              <a:rPr lang="en-US" sz="3600" dirty="0"/>
              <a:t>;</a:t>
            </a:r>
            <a:endParaRPr lang="ru-RU" sz="3600" dirty="0"/>
          </a:p>
          <a:p>
            <a:pPr algn="ctr"/>
            <a:r>
              <a:rPr lang="ru-RU" sz="3600" dirty="0"/>
              <a:t>2.Выполнение проектов</a:t>
            </a:r>
            <a:r>
              <a:rPr lang="en-US" sz="3600" dirty="0"/>
              <a:t>;</a:t>
            </a:r>
            <a:endParaRPr lang="ru-RU" sz="3600" dirty="0"/>
          </a:p>
          <a:p>
            <a:pPr algn="ctr"/>
            <a:r>
              <a:rPr lang="ru-RU" sz="3600" dirty="0"/>
              <a:t>3.Игровые технологии</a:t>
            </a:r>
            <a:r>
              <a:rPr lang="en-US" sz="3600" dirty="0"/>
              <a:t>;</a:t>
            </a:r>
            <a:endParaRPr lang="ru-RU" sz="3600" dirty="0"/>
          </a:p>
          <a:p>
            <a:pPr algn="ctr"/>
            <a:r>
              <a:rPr lang="ru-RU" sz="3600" dirty="0"/>
              <a:t>4.Технологии личностно-ориентированного развития</a:t>
            </a:r>
            <a:r>
              <a:rPr lang="en-US" sz="3600" dirty="0"/>
              <a:t>;</a:t>
            </a:r>
            <a:endParaRPr lang="ru-RU" sz="3600" dirty="0"/>
          </a:p>
          <a:p>
            <a:pPr algn="ctr"/>
            <a:r>
              <a:rPr lang="ru-RU" sz="3600" dirty="0"/>
              <a:t>5.Тренинг</a:t>
            </a:r>
            <a:r>
              <a:rPr lang="en-US" sz="3600" dirty="0"/>
              <a:t>;</a:t>
            </a:r>
          </a:p>
          <a:p>
            <a:pPr algn="ctr"/>
            <a:r>
              <a:rPr lang="ru-RU" sz="3600" dirty="0" smtClean="0"/>
              <a:t>6.Беседы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4157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Oval 7"/>
          <p:cNvSpPr>
            <a:spLocks noChangeArrowheads="1"/>
          </p:cNvSpPr>
          <p:nvPr/>
        </p:nvSpPr>
        <p:spPr bwMode="auto">
          <a:xfrm>
            <a:off x="1032295" y="1673795"/>
            <a:ext cx="2428875" cy="7143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ru-RU" sz="1600" b="1" i="1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Спортивно-</a:t>
            </a:r>
          </a:p>
          <a:p>
            <a:pPr>
              <a:defRPr/>
            </a:pPr>
            <a:r>
              <a:rPr lang="ru-RU" sz="1600" b="1" i="1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оздоровительная</a:t>
            </a:r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3810001" y="2143126"/>
            <a:ext cx="2571749" cy="78581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>
                <a:solidFill>
                  <a:schemeClr val="tx2">
                    <a:lumMod val="10000"/>
                  </a:schemeClr>
                </a:solidFill>
              </a:rPr>
              <a:t>Общекультурное и </a:t>
            </a:r>
          </a:p>
          <a:p>
            <a:pPr algn="ctr">
              <a:defRPr/>
            </a:pPr>
            <a:r>
              <a:rPr lang="ru-RU" sz="1600" b="1" i="1" dirty="0">
                <a:solidFill>
                  <a:schemeClr val="tx2">
                    <a:lumMod val="10000"/>
                  </a:schemeClr>
                </a:solidFill>
              </a:rPr>
              <a:t>Духовно-нравственное</a:t>
            </a:r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6596062" y="2214564"/>
            <a:ext cx="2680017" cy="6429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err="1">
                <a:solidFill>
                  <a:schemeClr val="tx2">
                    <a:lumMod val="10000"/>
                  </a:schemeClr>
                </a:solidFill>
              </a:rPr>
              <a:t>Общеинтеллектуальное</a:t>
            </a:r>
            <a:endParaRPr lang="ru-RU" sz="1600" b="1" i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538" name="Rectangle 14"/>
          <p:cNvSpPr>
            <a:spLocks noChangeArrowheads="1"/>
          </p:cNvSpPr>
          <p:nvPr/>
        </p:nvSpPr>
        <p:spPr bwMode="auto">
          <a:xfrm>
            <a:off x="296461" y="4955303"/>
            <a:ext cx="1785937" cy="642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10000"/>
                  </a:schemeClr>
                </a:solidFill>
              </a:rPr>
              <a:t>Друзья спорта</a:t>
            </a:r>
          </a:p>
        </p:txBody>
      </p:sp>
      <p:sp>
        <p:nvSpPr>
          <p:cNvPr id="24588" name="Line 21"/>
          <p:cNvSpPr>
            <a:spLocks noChangeShapeType="1"/>
          </p:cNvSpPr>
          <p:nvPr/>
        </p:nvSpPr>
        <p:spPr bwMode="auto">
          <a:xfrm flipH="1">
            <a:off x="3139835" y="1190445"/>
            <a:ext cx="664413" cy="39624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9" name="Line 22"/>
          <p:cNvSpPr>
            <a:spLocks noChangeShapeType="1"/>
          </p:cNvSpPr>
          <p:nvPr/>
        </p:nvSpPr>
        <p:spPr bwMode="auto">
          <a:xfrm>
            <a:off x="6738938" y="1500189"/>
            <a:ext cx="285750" cy="714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90" name="Line 23"/>
          <p:cNvSpPr>
            <a:spLocks noChangeShapeType="1"/>
          </p:cNvSpPr>
          <p:nvPr/>
        </p:nvSpPr>
        <p:spPr bwMode="auto">
          <a:xfrm flipH="1">
            <a:off x="5524500" y="1500189"/>
            <a:ext cx="71438" cy="642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Line 24"/>
          <p:cNvSpPr>
            <a:spLocks noChangeShapeType="1"/>
          </p:cNvSpPr>
          <p:nvPr/>
        </p:nvSpPr>
        <p:spPr bwMode="auto">
          <a:xfrm>
            <a:off x="2679990" y="2524435"/>
            <a:ext cx="214313" cy="500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92" name="Line 25"/>
          <p:cNvSpPr>
            <a:spLocks noChangeShapeType="1"/>
          </p:cNvSpPr>
          <p:nvPr/>
        </p:nvSpPr>
        <p:spPr bwMode="auto">
          <a:xfrm flipH="1">
            <a:off x="4381499" y="3000377"/>
            <a:ext cx="142876" cy="92868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93" name="Line 26"/>
          <p:cNvSpPr>
            <a:spLocks noChangeShapeType="1"/>
          </p:cNvSpPr>
          <p:nvPr/>
        </p:nvSpPr>
        <p:spPr bwMode="auto">
          <a:xfrm flipH="1">
            <a:off x="5953125" y="2786064"/>
            <a:ext cx="928688" cy="214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94" name="Line 28"/>
          <p:cNvSpPr>
            <a:spLocks noChangeShapeType="1"/>
          </p:cNvSpPr>
          <p:nvPr/>
        </p:nvSpPr>
        <p:spPr bwMode="auto">
          <a:xfrm flipH="1">
            <a:off x="1187302" y="2453408"/>
            <a:ext cx="428625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58" name="Rectangle 36"/>
          <p:cNvSpPr>
            <a:spLocks noChangeArrowheads="1"/>
          </p:cNvSpPr>
          <p:nvPr/>
        </p:nvSpPr>
        <p:spPr bwMode="auto">
          <a:xfrm>
            <a:off x="2156360" y="3095750"/>
            <a:ext cx="1643063" cy="714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Подвижные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 игры</a:t>
            </a:r>
          </a:p>
        </p:txBody>
      </p:sp>
      <p:sp>
        <p:nvSpPr>
          <p:cNvPr id="22559" name="Rectangle 37"/>
          <p:cNvSpPr>
            <a:spLocks noChangeArrowheads="1"/>
          </p:cNvSpPr>
          <p:nvPr/>
        </p:nvSpPr>
        <p:spPr bwMode="auto">
          <a:xfrm>
            <a:off x="4881564" y="3429000"/>
            <a:ext cx="1714503" cy="9286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Театральная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студия</a:t>
            </a:r>
          </a:p>
        </p:txBody>
      </p:sp>
      <p:sp>
        <p:nvSpPr>
          <p:cNvPr id="22560" name="Rectangle 38"/>
          <p:cNvSpPr>
            <a:spLocks noChangeArrowheads="1"/>
          </p:cNvSpPr>
          <p:nvPr/>
        </p:nvSpPr>
        <p:spPr bwMode="auto">
          <a:xfrm>
            <a:off x="3095626" y="4143380"/>
            <a:ext cx="1643063" cy="8572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  <a:latin typeface="Arial" charset="0"/>
              </a:rPr>
              <a:t>Кострома – душа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  <a:latin typeface="Arial" charset="0"/>
              </a:rPr>
              <a:t>России</a:t>
            </a:r>
          </a:p>
        </p:txBody>
      </p:sp>
      <p:sp>
        <p:nvSpPr>
          <p:cNvPr id="24598" name="Line 39"/>
          <p:cNvSpPr>
            <a:spLocks noChangeShapeType="1"/>
          </p:cNvSpPr>
          <p:nvPr/>
        </p:nvSpPr>
        <p:spPr bwMode="auto">
          <a:xfrm>
            <a:off x="4953000" y="2928939"/>
            <a:ext cx="357188" cy="357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" name="Oval 9"/>
          <p:cNvSpPr>
            <a:spLocks noChangeArrowheads="1"/>
          </p:cNvSpPr>
          <p:nvPr/>
        </p:nvSpPr>
        <p:spPr bwMode="auto">
          <a:xfrm>
            <a:off x="8024814" y="1428750"/>
            <a:ext cx="2446337" cy="642938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>
                <a:solidFill>
                  <a:schemeClr val="tx2">
                    <a:lumMod val="10000"/>
                  </a:schemeClr>
                </a:solidFill>
              </a:rPr>
              <a:t>Социальное</a:t>
            </a:r>
          </a:p>
        </p:txBody>
      </p:sp>
      <p:sp>
        <p:nvSpPr>
          <p:cNvPr id="24603" name="Line 22"/>
          <p:cNvSpPr>
            <a:spLocks noChangeShapeType="1"/>
          </p:cNvSpPr>
          <p:nvPr/>
        </p:nvSpPr>
        <p:spPr bwMode="auto">
          <a:xfrm>
            <a:off x="7810501" y="1143000"/>
            <a:ext cx="785813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7381876" y="4643439"/>
            <a:ext cx="2428875" cy="6429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Умники и умницы</a:t>
            </a: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5095876" y="5000626"/>
            <a:ext cx="1928813" cy="714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Риторика</a:t>
            </a:r>
          </a:p>
        </p:txBody>
      </p:sp>
      <p:sp>
        <p:nvSpPr>
          <p:cNvPr id="24606" name="Line 26"/>
          <p:cNvSpPr>
            <a:spLocks noChangeShapeType="1"/>
          </p:cNvSpPr>
          <p:nvPr/>
        </p:nvSpPr>
        <p:spPr bwMode="auto">
          <a:xfrm>
            <a:off x="7596188" y="2928938"/>
            <a:ext cx="285750" cy="164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7953376" y="3357564"/>
            <a:ext cx="2428875" cy="714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Зеленый огонек</a:t>
            </a:r>
          </a:p>
        </p:txBody>
      </p:sp>
      <p:sp>
        <p:nvSpPr>
          <p:cNvPr id="24608" name="Line 26"/>
          <p:cNvSpPr>
            <a:spLocks noChangeShapeType="1"/>
          </p:cNvSpPr>
          <p:nvPr/>
        </p:nvSpPr>
        <p:spPr bwMode="auto">
          <a:xfrm flipH="1">
            <a:off x="9167813" y="2214564"/>
            <a:ext cx="214312" cy="100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881438" y="500064"/>
            <a:ext cx="3929062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Направления внеурочной деятельности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9763125" y="2464935"/>
            <a:ext cx="2428875" cy="714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10000"/>
                  </a:schemeClr>
                </a:solidFill>
              </a:rPr>
              <a:t>Социальное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10000"/>
                  </a:schemeClr>
                </a:solidFill>
              </a:rPr>
              <a:t>проектирование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10474036" y="1816925"/>
            <a:ext cx="985652" cy="463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6032CBB-1F44-41B0-A570-1C4CE51B3B86}"/>
              </a:ext>
            </a:extLst>
          </p:cNvPr>
          <p:cNvSpPr txBox="1"/>
          <p:nvPr/>
        </p:nvSpPr>
        <p:spPr>
          <a:xfrm>
            <a:off x="0" y="0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Формирование коммуникативной компетенции во внеурочной деятельности МБОУ СОШ №21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C10316-4C42-48D9-AF9B-4C3955CC3727}"/>
              </a:ext>
            </a:extLst>
          </p:cNvPr>
          <p:cNvSpPr txBox="1"/>
          <p:nvPr/>
        </p:nvSpPr>
        <p:spPr>
          <a:xfrm>
            <a:off x="0" y="2061806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Кружок «Учись общаться»</a:t>
            </a:r>
          </a:p>
          <a:p>
            <a:pPr algn="ctr"/>
            <a:r>
              <a:rPr lang="ru-RU" sz="2000" dirty="0"/>
              <a:t>Классный час «Бесконфликтное общение»</a:t>
            </a:r>
          </a:p>
          <a:p>
            <a:pPr algn="ctr"/>
            <a:r>
              <a:rPr lang="ru-RU" sz="2000" dirty="0"/>
              <a:t>Ролевая игра «Я в кругу друзей</a:t>
            </a:r>
            <a:r>
              <a:rPr lang="ru-RU" sz="2000" dirty="0" smtClean="0"/>
              <a:t>» </a:t>
            </a:r>
            <a:endParaRPr lang="ru-RU" sz="2000" dirty="0"/>
          </a:p>
          <a:p>
            <a:pPr algn="ctr"/>
            <a:r>
              <a:rPr lang="ru-RU" sz="2000" dirty="0"/>
              <a:t>Конкурс чтецов «Дружба крепкая не сломается»</a:t>
            </a:r>
          </a:p>
          <a:p>
            <a:pPr algn="ctr"/>
            <a:r>
              <a:rPr lang="ru-RU" sz="2000" dirty="0" smtClean="0"/>
              <a:t>Беседа </a:t>
            </a:r>
            <a:r>
              <a:rPr lang="ru-RU" sz="2000" dirty="0"/>
              <a:t>«Конфликтное-бесконфликтное общение»</a:t>
            </a:r>
          </a:p>
          <a:p>
            <a:pPr algn="ctr"/>
            <a:r>
              <a:rPr lang="ru-RU" sz="2000" dirty="0"/>
              <a:t>Групповая работа по созданию газеты про Кострому</a:t>
            </a:r>
          </a:p>
          <a:p>
            <a:pPr algn="ctr"/>
            <a:endParaRPr lang="ru-RU" sz="2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443FE7A-F61F-4FA1-8DA2-FCED96A3E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103118">
            <a:off x="268546" y="4228482"/>
            <a:ext cx="3577823" cy="238428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B85375-177D-457F-AF29-BD0334BE1D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62500" y="4185464"/>
            <a:ext cx="2971800" cy="1981200"/>
          </a:xfrm>
          <a:prstGeom prst="rect">
            <a:avLst/>
          </a:prstGeom>
        </p:spPr>
      </p:pic>
      <p:pic>
        <p:nvPicPr>
          <p:cNvPr id="2050" name="Picture 2" descr="C:\Users\4BD3~1\AppData\Local\Temp\Rar$DI00.914\В 1 д  иду я класс-будет здорово у нас!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59862">
            <a:off x="8082238" y="4269458"/>
            <a:ext cx="3710033" cy="19983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094765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D18765CF542A4A8AD95045545F96C9" ma:contentTypeVersion="49" ma:contentTypeDescription="Создание документа." ma:contentTypeScope="" ma:versionID="c5eaf24fef58eccde7cd6bd74034b1e7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AWJJH2MPE6E2-707785966-105</_dlc_DocId>
    <_dlc_DocIdUrl xmlns="4a252ca3-5a62-4c1c-90a6-29f4710e47f8">
      <Url>http://edu-sps.koiro.local/Kostroma_EDU/gcoko/konkursdety/_layouts/15/DocIdRedir.aspx?ID=AWJJH2MPE6E2-707785966-105</Url>
      <Description>AWJJH2MPE6E2-707785966-105</Description>
    </_dlc_DocIdUrl>
  </documentManagement>
</p:properties>
</file>

<file path=customXml/itemProps1.xml><?xml version="1.0" encoding="utf-8"?>
<ds:datastoreItem xmlns:ds="http://schemas.openxmlformats.org/officeDocument/2006/customXml" ds:itemID="{03F824FE-79C9-44C8-81B9-6D1DCE0DB0C8}"/>
</file>

<file path=customXml/itemProps2.xml><?xml version="1.0" encoding="utf-8"?>
<ds:datastoreItem xmlns:ds="http://schemas.openxmlformats.org/officeDocument/2006/customXml" ds:itemID="{0431C881-78BC-4736-91E5-CDBB59006D0F}"/>
</file>

<file path=customXml/itemProps3.xml><?xml version="1.0" encoding="utf-8"?>
<ds:datastoreItem xmlns:ds="http://schemas.openxmlformats.org/officeDocument/2006/customXml" ds:itemID="{4A6D5DE0-E233-42B1-9A2E-09D177C5A2AA}"/>
</file>

<file path=customXml/itemProps4.xml><?xml version="1.0" encoding="utf-8"?>
<ds:datastoreItem xmlns:ds="http://schemas.openxmlformats.org/officeDocument/2006/customXml" ds:itemID="{30AF0DCD-8223-4D07-9C60-D8A7E03E883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229</Words>
  <Application>Microsoft Office PowerPoint</Application>
  <PresentationFormat>Произвольный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Формирование коммуникативной компетенции  младших школьников через  внеурочную деятельность</vt:lpstr>
      <vt:lpstr>Слайд 2</vt:lpstr>
      <vt:lpstr>Коммуникативная компетентность – это основа практической деятельности человека в любой сфере жизни.   Быть компетентным —  значит уметь мобилизовать имеющиеся знания, опыт, свое настроение и волю для решения проблемы в конкретных обстоятельствах.         </vt:lpstr>
      <vt:lpstr>Младший школьный возраст наиболее благоприятен для овладения коммуникативными навыками 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коммуникативных компетенций учащихся начальных классов посредством внеурочной деятельности</dc:title>
  <dc:creator>Электронный журнал</dc:creator>
  <cp:lastModifiedBy>Люда</cp:lastModifiedBy>
  <cp:revision>15</cp:revision>
  <dcterms:created xsi:type="dcterms:W3CDTF">2021-01-14T10:30:47Z</dcterms:created>
  <dcterms:modified xsi:type="dcterms:W3CDTF">2021-01-17T19:52:18Z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0x0101009BD18765CF542A4A8AD95045545F96C9</vt:lpwstr>
  </property>
  <property fmtid="{D5CDD505-2E9C-101B-9397-08002B2CF9AE}" pid="3" name="_dlc_DocIdItemGuid">
    <vt:lpwstr>df4eaf82-1438-4aa4-8042-f84cf432d1c3</vt:lpwstr>
  </property>
</Properties>
</file>