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9" r:id="rId3"/>
    <p:sldId id="256" r:id="rId4"/>
    <p:sldId id="258" r:id="rId5"/>
    <p:sldId id="261" r:id="rId6"/>
    <p:sldId id="266" r:id="rId7"/>
    <p:sldId id="259" r:id="rId8"/>
    <p:sldId id="267" r:id="rId9"/>
    <p:sldId id="260" r:id="rId10"/>
    <p:sldId id="262" r:id="rId11"/>
    <p:sldId id="263" r:id="rId12"/>
    <p:sldId id="268" r:id="rId13"/>
    <p:sldId id="264" r:id="rId14"/>
    <p:sldId id="26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5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61C75EA-2BFE-48A7-A77C-773F9F267C13}"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151709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1C75EA-2BFE-48A7-A77C-773F9F267C13}"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17599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1C75EA-2BFE-48A7-A77C-773F9F267C13}"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5920B3-1639-4A0B-8C01-D52F5B5EA555}"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584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61C75EA-2BFE-48A7-A77C-773F9F267C13}"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59071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61C75EA-2BFE-48A7-A77C-773F9F267C13}"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5920B3-1639-4A0B-8C01-D52F5B5EA555}"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640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61C75EA-2BFE-48A7-A77C-773F9F267C13}"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8445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1C75EA-2BFE-48A7-A77C-773F9F267C13}"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2614693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1C75EA-2BFE-48A7-A77C-773F9F267C13}"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134978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1C75EA-2BFE-48A7-A77C-773F9F267C13}"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104359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1C75EA-2BFE-48A7-A77C-773F9F267C13}"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269459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61C75EA-2BFE-48A7-A77C-773F9F267C13}"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167613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1C75EA-2BFE-48A7-A77C-773F9F267C13}" type="datetimeFigureOut">
              <a:rPr lang="ru-RU" smtClean="0"/>
              <a:t>14.01.2021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8440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1C75EA-2BFE-48A7-A77C-773F9F267C13}" type="datetimeFigureOut">
              <a:rPr lang="ru-RU" smtClean="0"/>
              <a:t>14.01.2021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133335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C75EA-2BFE-48A7-A77C-773F9F267C13}" type="datetimeFigureOut">
              <a:rPr lang="ru-RU" smtClean="0"/>
              <a:t>14.01.2021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257018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1C75EA-2BFE-48A7-A77C-773F9F267C13}"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56017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1C75EA-2BFE-48A7-A77C-773F9F267C13}"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5920B3-1639-4A0B-8C01-D52F5B5EA555}" type="slidenum">
              <a:rPr lang="ru-RU" smtClean="0"/>
              <a:t>‹#›</a:t>
            </a:fld>
            <a:endParaRPr lang="ru-RU"/>
          </a:p>
        </p:txBody>
      </p:sp>
    </p:spTree>
    <p:extLst>
      <p:ext uri="{BB962C8B-B14F-4D97-AF65-F5344CB8AC3E}">
        <p14:creationId xmlns:p14="http://schemas.microsoft.com/office/powerpoint/2010/main" val="381710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61C75EA-2BFE-48A7-A77C-773F9F267C13}" type="datetimeFigureOut">
              <a:rPr lang="ru-RU" smtClean="0"/>
              <a:t>14.01.2021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D5920B3-1639-4A0B-8C01-D52F5B5EA555}" type="slidenum">
              <a:rPr lang="ru-RU" smtClean="0"/>
              <a:t>‹#›</a:t>
            </a:fld>
            <a:endParaRPr lang="ru-RU"/>
          </a:p>
        </p:txBody>
      </p:sp>
    </p:spTree>
    <p:extLst>
      <p:ext uri="{BB962C8B-B14F-4D97-AF65-F5344CB8AC3E}">
        <p14:creationId xmlns:p14="http://schemas.microsoft.com/office/powerpoint/2010/main" val="1796760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200" dirty="0" smtClean="0"/>
              <a:t>Методические рекомендации по формированию функциональной грамотности (естественно – научного направления) в урочной деятельности.</a:t>
            </a:r>
            <a:endParaRPr lang="ru-RU" sz="3200" dirty="0"/>
          </a:p>
        </p:txBody>
      </p:sp>
      <p:sp>
        <p:nvSpPr>
          <p:cNvPr id="3" name="Подзаголовок 2"/>
          <p:cNvSpPr>
            <a:spLocks noGrp="1"/>
          </p:cNvSpPr>
          <p:nvPr>
            <p:ph type="subTitle" idx="1"/>
          </p:nvPr>
        </p:nvSpPr>
        <p:spPr/>
        <p:txBody>
          <a:bodyPr>
            <a:normAutofit/>
          </a:bodyPr>
          <a:lstStyle/>
          <a:p>
            <a:r>
              <a:rPr lang="ru-RU" dirty="0" smtClean="0"/>
              <a:t>МО естественно – научных дисциплин МБОУ СОШ № 29 г. </a:t>
            </a:r>
            <a:r>
              <a:rPr lang="ru-RU" dirty="0" smtClean="0"/>
              <a:t>Костромы</a:t>
            </a:r>
          </a:p>
          <a:p>
            <a:endParaRPr lang="ru-RU" dirty="0"/>
          </a:p>
          <a:p>
            <a:endParaRPr lang="ru-RU" dirty="0" smtClean="0"/>
          </a:p>
          <a:p>
            <a:endParaRPr lang="ru-RU" dirty="0"/>
          </a:p>
          <a:p>
            <a:endParaRPr lang="ru-RU" dirty="0"/>
          </a:p>
        </p:txBody>
      </p:sp>
    </p:spTree>
    <p:extLst>
      <p:ext uri="{BB962C8B-B14F-4D97-AF65-F5344CB8AC3E}">
        <p14:creationId xmlns:p14="http://schemas.microsoft.com/office/powerpoint/2010/main" val="108290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по астрономии в СОО</a:t>
            </a:r>
            <a:endParaRPr lang="ru-RU" dirty="0"/>
          </a:p>
        </p:txBody>
      </p:sp>
      <p:sp>
        <p:nvSpPr>
          <p:cNvPr id="3" name="Объект 2"/>
          <p:cNvSpPr>
            <a:spLocks noGrp="1"/>
          </p:cNvSpPr>
          <p:nvPr>
            <p:ph idx="1"/>
          </p:nvPr>
        </p:nvSpPr>
        <p:spPr/>
        <p:txBody>
          <a:bodyPr/>
          <a:lstStyle/>
          <a:p>
            <a:r>
              <a:rPr lang="ru-RU" dirty="0" smtClean="0"/>
              <a:t>Решить задачу </a:t>
            </a:r>
            <a:r>
              <a:rPr lang="en-US" dirty="0" smtClean="0"/>
              <a:t>: </a:t>
            </a:r>
            <a:r>
              <a:rPr lang="ru-RU" dirty="0" smtClean="0"/>
              <a:t>«Советская межпланетная автоматическая станция Венера – 13 , спустившаяся на Венеру в 1982 году, зафиксировала звук грома. Почему ни на Луне, ни на Марсе, куда также спускались космические аппараты, звуки грома регистрироваться не могли?»</a:t>
            </a:r>
          </a:p>
          <a:p>
            <a:endParaRPr lang="ru-RU" dirty="0"/>
          </a:p>
          <a:p>
            <a:r>
              <a:rPr lang="ru-RU" dirty="0" smtClean="0"/>
              <a:t>Формирование</a:t>
            </a:r>
            <a:r>
              <a:rPr lang="en-US" dirty="0" smtClean="0"/>
              <a:t>: </a:t>
            </a:r>
            <a:r>
              <a:rPr lang="ru-RU" dirty="0" smtClean="0"/>
              <a:t>способность научно объяснять явления, оценивать и планировать научные исследования</a:t>
            </a:r>
            <a:endParaRPr lang="ru-RU" dirty="0"/>
          </a:p>
        </p:txBody>
      </p:sp>
    </p:spTree>
    <p:extLst>
      <p:ext uri="{BB962C8B-B14F-4D97-AF65-F5344CB8AC3E}">
        <p14:creationId xmlns:p14="http://schemas.microsoft.com/office/powerpoint/2010/main" val="334539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по биологии</a:t>
            </a:r>
            <a:endParaRPr lang="ru-RU" dirty="0"/>
          </a:p>
        </p:txBody>
      </p:sp>
      <p:pic>
        <p:nvPicPr>
          <p:cNvPr id="4" name="Объект 3"/>
          <p:cNvPicPr>
            <a:picLocks noGrp="1" noChangeAspect="1"/>
          </p:cNvPicPr>
          <p:nvPr>
            <p:ph idx="1"/>
          </p:nvPr>
        </p:nvPicPr>
        <p:blipFill>
          <a:blip r:embed="rId2"/>
          <a:stretch>
            <a:fillRect/>
          </a:stretch>
        </p:blipFill>
        <p:spPr>
          <a:xfrm>
            <a:off x="7057525" y="1618716"/>
            <a:ext cx="4447087" cy="2795595"/>
          </a:xfrm>
          <a:prstGeom prst="rect">
            <a:avLst/>
          </a:prstGeom>
        </p:spPr>
      </p:pic>
      <p:pic>
        <p:nvPicPr>
          <p:cNvPr id="5" name="Рисунок 4"/>
          <p:cNvPicPr>
            <a:picLocks noChangeAspect="1"/>
          </p:cNvPicPr>
          <p:nvPr/>
        </p:nvPicPr>
        <p:blipFill>
          <a:blip r:embed="rId3"/>
          <a:stretch>
            <a:fillRect/>
          </a:stretch>
        </p:blipFill>
        <p:spPr>
          <a:xfrm>
            <a:off x="8433996" y="4883789"/>
            <a:ext cx="1870589" cy="1498287"/>
          </a:xfrm>
          <a:prstGeom prst="rect">
            <a:avLst/>
          </a:prstGeom>
        </p:spPr>
      </p:pic>
      <p:sp>
        <p:nvSpPr>
          <p:cNvPr id="6" name="TextBox 5"/>
          <p:cNvSpPr txBox="1"/>
          <p:nvPr/>
        </p:nvSpPr>
        <p:spPr>
          <a:xfrm>
            <a:off x="2696308" y="2180492"/>
            <a:ext cx="3587261" cy="3970318"/>
          </a:xfrm>
          <a:prstGeom prst="rect">
            <a:avLst/>
          </a:prstGeom>
          <a:noFill/>
        </p:spPr>
        <p:txBody>
          <a:bodyPr wrap="square" rtlCol="0">
            <a:spAutoFit/>
          </a:bodyPr>
          <a:lstStyle/>
          <a:p>
            <a:r>
              <a:rPr lang="ru-RU" dirty="0" smtClean="0"/>
              <a:t>Екатерина решила сдать кровь в качестве донора. При заборе крови ей определили группу, и выяснилось, что у Екатерины третья группа. Екатерина знает, что у её матери первая группа крови. </a:t>
            </a:r>
          </a:p>
          <a:p>
            <a:r>
              <a:rPr lang="ru-RU" dirty="0" smtClean="0"/>
              <a:t>1) Какой группы может быть кровь у отца Екатерины?</a:t>
            </a:r>
          </a:p>
          <a:p>
            <a:r>
              <a:rPr lang="ru-RU" dirty="0" smtClean="0"/>
              <a:t>2) Определите, может ли Екатерина быть донором крови для своего отца.</a:t>
            </a:r>
          </a:p>
          <a:p>
            <a:endParaRPr lang="ru-RU" dirty="0"/>
          </a:p>
        </p:txBody>
      </p:sp>
    </p:spTree>
    <p:extLst>
      <p:ext uri="{BB962C8B-B14F-4D97-AF65-F5344CB8AC3E}">
        <p14:creationId xmlns:p14="http://schemas.microsoft.com/office/powerpoint/2010/main" val="19866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по технологии</a:t>
            </a:r>
            <a:endParaRPr lang="ru-RU" dirty="0"/>
          </a:p>
        </p:txBody>
      </p:sp>
      <p:sp>
        <p:nvSpPr>
          <p:cNvPr id="3" name="Объект 2"/>
          <p:cNvSpPr>
            <a:spLocks noGrp="1"/>
          </p:cNvSpPr>
          <p:nvPr>
            <p:ph idx="1"/>
          </p:nvPr>
        </p:nvSpPr>
        <p:spPr/>
        <p:txBody>
          <a:bodyPr/>
          <a:lstStyle/>
          <a:p>
            <a:r>
              <a:rPr lang="ru-RU" dirty="0" smtClean="0"/>
              <a:t>Задание</a:t>
            </a:r>
            <a:r>
              <a:rPr lang="en-US" dirty="0" smtClean="0"/>
              <a:t>:</a:t>
            </a:r>
            <a:r>
              <a:rPr lang="ru-RU" dirty="0" smtClean="0"/>
              <a:t> сделать ручку для топора (молотка).</a:t>
            </a:r>
            <a:endParaRPr lang="en-US" dirty="0" smtClean="0"/>
          </a:p>
          <a:p>
            <a:r>
              <a:rPr lang="ru-RU" dirty="0" smtClean="0"/>
              <a:t>Из какой	 породы древесины это лучше изготовить? (Осина, липа, дуб, береза). Объяснить, почему?</a:t>
            </a:r>
          </a:p>
          <a:p>
            <a:r>
              <a:rPr lang="ru-RU" dirty="0" smtClean="0"/>
              <a:t>К заданию приложить таблицу с характеристиками пород древесины.</a:t>
            </a:r>
          </a:p>
          <a:p>
            <a:endParaRPr lang="ru-RU" dirty="0"/>
          </a:p>
          <a:p>
            <a:r>
              <a:rPr lang="ru-RU" dirty="0" smtClean="0"/>
              <a:t>Формирование</a:t>
            </a:r>
            <a:r>
              <a:rPr lang="en-US" dirty="0" smtClean="0"/>
              <a:t>: </a:t>
            </a:r>
            <a:r>
              <a:rPr lang="ru-RU" dirty="0"/>
              <a:t> умение использовать научные доказательства и имеющиеся данные для получения выводов, анализа и оценки достоверности этих выводов.</a:t>
            </a:r>
          </a:p>
        </p:txBody>
      </p:sp>
    </p:spTree>
    <p:extLst>
      <p:ext uri="{BB962C8B-B14F-4D97-AF65-F5344CB8AC3E}">
        <p14:creationId xmlns:p14="http://schemas.microsoft.com/office/powerpoint/2010/main" val="1287182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по математики</a:t>
            </a:r>
            <a:endParaRPr lang="ru-RU" dirty="0"/>
          </a:p>
        </p:txBody>
      </p:sp>
      <p:sp>
        <p:nvSpPr>
          <p:cNvPr id="3" name="Объект 2"/>
          <p:cNvSpPr>
            <a:spLocks noGrp="1"/>
          </p:cNvSpPr>
          <p:nvPr>
            <p:ph idx="1"/>
          </p:nvPr>
        </p:nvSpPr>
        <p:spPr/>
        <p:txBody>
          <a:bodyPr/>
          <a:lstStyle/>
          <a:p>
            <a:r>
              <a:rPr lang="ru-RU" dirty="0" smtClean="0"/>
              <a:t>На одну рыбку надо 1,3 литра воды. Вася купил аквариум размером 20см*30см*50 см. Какое максимальное количество рыбок он может завести? Объясните, почему.</a:t>
            </a:r>
          </a:p>
          <a:p>
            <a:r>
              <a:rPr lang="ru-RU" dirty="0" smtClean="0"/>
              <a:t>Формирование</a:t>
            </a:r>
            <a:r>
              <a:rPr lang="en-US" dirty="0" smtClean="0"/>
              <a:t>: </a:t>
            </a:r>
            <a:r>
              <a:rPr lang="ru-RU" dirty="0" smtClean="0"/>
              <a:t>научно интерпретировать данные и доказательства</a:t>
            </a:r>
            <a:endParaRPr lang="ru-RU" dirty="0"/>
          </a:p>
        </p:txBody>
      </p:sp>
    </p:spTree>
    <p:extLst>
      <p:ext uri="{BB962C8B-B14F-4D97-AF65-F5344CB8AC3E}">
        <p14:creationId xmlns:p14="http://schemas.microsoft.com/office/powerpoint/2010/main" val="2095885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по географии</a:t>
            </a:r>
            <a:endParaRPr lang="ru-RU" dirty="0"/>
          </a:p>
        </p:txBody>
      </p:sp>
      <p:sp>
        <p:nvSpPr>
          <p:cNvPr id="3" name="Объект 2"/>
          <p:cNvSpPr>
            <a:spLocks noGrp="1"/>
          </p:cNvSpPr>
          <p:nvPr>
            <p:ph idx="1"/>
          </p:nvPr>
        </p:nvSpPr>
        <p:spPr>
          <a:xfrm>
            <a:off x="2589212" y="2133600"/>
            <a:ext cx="3999157" cy="3423138"/>
          </a:xfrm>
        </p:spPr>
        <p:txBody>
          <a:bodyPr>
            <a:normAutofit fontScale="77500" lnSpcReduction="20000"/>
          </a:bodyPr>
          <a:lstStyle/>
          <a:p>
            <a:r>
              <a:rPr lang="ru-RU" dirty="0"/>
              <a:t>Проложите маршрут в 2гис картах от точки А к точке В. Маршрут должен пролегать через следующие объекты: столовая, кинотеатр, пар отдыха, городской пляж. Объясните, в какой последовательности стоит посетить все объекты маршрута, учитывая время их работы. Как вы думаете, в какое время года лучше пройти по этому маршруту? Поделитесь в парах своей версией и найдите плюсы и минусы каждой из них</a:t>
            </a:r>
            <a:r>
              <a:rPr lang="ru-RU" dirty="0" smtClean="0"/>
              <a:t>.</a:t>
            </a:r>
          </a:p>
          <a:p>
            <a:endParaRPr lang="ru-RU" dirty="0"/>
          </a:p>
          <a:p>
            <a:pPr marL="0" indent="0">
              <a:buNone/>
            </a:pPr>
            <a:r>
              <a:rPr lang="ru-RU" dirty="0" smtClean="0"/>
              <a:t>Формирование</a:t>
            </a:r>
            <a:r>
              <a:rPr lang="en-US" dirty="0" smtClean="0"/>
              <a:t>: </a:t>
            </a:r>
            <a:r>
              <a:rPr lang="ru-RU" dirty="0"/>
              <a:t>понимание основных особенностей естественнонаучного исследования</a:t>
            </a:r>
          </a:p>
        </p:txBody>
      </p:sp>
      <p:pic>
        <p:nvPicPr>
          <p:cNvPr id="4" name="Рисунок 3"/>
          <p:cNvPicPr>
            <a:picLocks noChangeAspect="1"/>
          </p:cNvPicPr>
          <p:nvPr/>
        </p:nvPicPr>
        <p:blipFill>
          <a:blip r:embed="rId2"/>
          <a:stretch>
            <a:fillRect/>
          </a:stretch>
        </p:blipFill>
        <p:spPr>
          <a:xfrm>
            <a:off x="8105644" y="1778717"/>
            <a:ext cx="2576136" cy="4578380"/>
          </a:xfrm>
          <a:prstGeom prst="rect">
            <a:avLst/>
          </a:prstGeom>
        </p:spPr>
      </p:pic>
    </p:spTree>
    <p:extLst>
      <p:ext uri="{BB962C8B-B14F-4D97-AF65-F5344CB8AC3E}">
        <p14:creationId xmlns:p14="http://schemas.microsoft.com/office/powerpoint/2010/main" val="406903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 </a:t>
            </a:r>
          </a:p>
        </p:txBody>
      </p:sp>
      <p:sp>
        <p:nvSpPr>
          <p:cNvPr id="3" name="Объект 2"/>
          <p:cNvSpPr>
            <a:spLocks noGrp="1"/>
          </p:cNvSpPr>
          <p:nvPr>
            <p:ph idx="1"/>
          </p:nvPr>
        </p:nvSpPr>
        <p:spPr/>
        <p:txBody>
          <a:bodyPr/>
          <a:lstStyle/>
          <a:p>
            <a:r>
              <a:rPr lang="ru-RU" dirty="0" smtClean="0"/>
              <a:t>создание методических рекомендация по формированию у школьников функциональной грамотности через предметы естественно – научного цикла</a:t>
            </a:r>
            <a:endParaRPr lang="ru-RU" dirty="0"/>
          </a:p>
        </p:txBody>
      </p:sp>
    </p:spTree>
    <p:extLst>
      <p:ext uri="{BB962C8B-B14F-4D97-AF65-F5344CB8AC3E}">
        <p14:creationId xmlns:p14="http://schemas.microsoft.com/office/powerpoint/2010/main" val="217859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a:t>
            </a:r>
            <a:endParaRPr lang="ru-RU" dirty="0"/>
          </a:p>
        </p:txBody>
      </p:sp>
      <p:sp>
        <p:nvSpPr>
          <p:cNvPr id="3" name="Объект 2"/>
          <p:cNvSpPr>
            <a:spLocks noGrp="1"/>
          </p:cNvSpPr>
          <p:nvPr>
            <p:ph idx="1"/>
          </p:nvPr>
        </p:nvSpPr>
        <p:spPr>
          <a:xfrm>
            <a:off x="2038228" y="2168769"/>
            <a:ext cx="4702542" cy="3505200"/>
          </a:xfrm>
        </p:spPr>
        <p:txBody>
          <a:bodyPr>
            <a:normAutofit fontScale="92500" lnSpcReduction="10000"/>
          </a:bodyPr>
          <a:lstStyle/>
          <a:p>
            <a:r>
              <a:rPr lang="ru-RU" dirty="0"/>
              <a:t>Функциональная   грамотность - это способность человека вступать в  отношения с внешней средой и максимально быстро адаптироваться и функционировать в ней. </a:t>
            </a:r>
            <a:r>
              <a:rPr lang="ru-RU" dirty="0" smtClean="0"/>
              <a:t>(в широком смысле)</a:t>
            </a:r>
          </a:p>
          <a:p>
            <a:r>
              <a:rPr lang="ru-RU" dirty="0" smtClean="0"/>
              <a:t>Функциональная грамотность (в узком смысле) – умение применять полученные знания в жизненной (социальной), профессиональной деятельности, а также в работе с информацией представленной в различной форме. Умение выстраивать коммуникацию.</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826" y="2168769"/>
            <a:ext cx="4464786" cy="3505200"/>
          </a:xfrm>
          <a:prstGeom prst="rect">
            <a:avLst/>
          </a:prstGeom>
          <a:ln>
            <a:noFill/>
          </a:ln>
          <a:effectLst>
            <a:softEdge rad="112500"/>
          </a:effectLst>
        </p:spPr>
      </p:pic>
    </p:spTree>
    <p:extLst>
      <p:ext uri="{BB962C8B-B14F-4D97-AF65-F5344CB8AC3E}">
        <p14:creationId xmlns:p14="http://schemas.microsoft.com/office/powerpoint/2010/main" val="309625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Функциональная грамотность включает в себя</a:t>
            </a:r>
            <a:endParaRPr lang="ru-RU" dirty="0"/>
          </a:p>
        </p:txBody>
      </p:sp>
      <p:sp>
        <p:nvSpPr>
          <p:cNvPr id="3" name="Объект 2"/>
          <p:cNvSpPr>
            <a:spLocks noGrp="1"/>
          </p:cNvSpPr>
          <p:nvPr>
            <p:ph idx="1"/>
          </p:nvPr>
        </p:nvSpPr>
        <p:spPr/>
        <p:txBody>
          <a:bodyPr/>
          <a:lstStyle/>
          <a:p>
            <a:r>
              <a:rPr lang="ru-RU" dirty="0" smtClean="0"/>
              <a:t>Глобальные  </a:t>
            </a:r>
            <a:r>
              <a:rPr lang="ru-RU" dirty="0"/>
              <a:t>компетенции</a:t>
            </a:r>
          </a:p>
          <a:p>
            <a:r>
              <a:rPr lang="ru-RU" dirty="0" smtClean="0"/>
              <a:t>Математическая   </a:t>
            </a:r>
            <a:r>
              <a:rPr lang="ru-RU" dirty="0"/>
              <a:t>грамотность</a:t>
            </a:r>
          </a:p>
          <a:p>
            <a:r>
              <a:rPr lang="ru-RU" dirty="0" smtClean="0"/>
              <a:t>Финансовая  </a:t>
            </a:r>
            <a:r>
              <a:rPr lang="ru-RU" dirty="0"/>
              <a:t>грамотность</a:t>
            </a:r>
          </a:p>
          <a:p>
            <a:r>
              <a:rPr lang="ru-RU" dirty="0" smtClean="0"/>
              <a:t>Естественнонаучная  </a:t>
            </a:r>
            <a:r>
              <a:rPr lang="ru-RU" dirty="0"/>
              <a:t>грамотность</a:t>
            </a:r>
          </a:p>
          <a:p>
            <a:r>
              <a:rPr lang="ru-RU" dirty="0" smtClean="0"/>
              <a:t>Читательская  </a:t>
            </a:r>
            <a:r>
              <a:rPr lang="ru-RU" dirty="0"/>
              <a:t>грамотность</a:t>
            </a:r>
          </a:p>
          <a:p>
            <a:r>
              <a:rPr lang="ru-RU" dirty="0" smtClean="0"/>
              <a:t>Коммуникативная грамотность</a:t>
            </a:r>
          </a:p>
          <a:p>
            <a:r>
              <a:rPr lang="ru-RU" dirty="0" smtClean="0"/>
              <a:t>Компьютерная грамотность</a:t>
            </a:r>
          </a:p>
          <a:p>
            <a:r>
              <a:rPr lang="ru-RU" dirty="0" smtClean="0"/>
              <a:t>Критическое мышление</a:t>
            </a:r>
            <a:endParaRPr lang="ru-RU" dirty="0"/>
          </a:p>
        </p:txBody>
      </p:sp>
    </p:spTree>
    <p:extLst>
      <p:ext uri="{BB962C8B-B14F-4D97-AF65-F5344CB8AC3E}">
        <p14:creationId xmlns:p14="http://schemas.microsoft.com/office/powerpoint/2010/main" val="61413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335025" y="1905000"/>
            <a:ext cx="8922792" cy="3639560"/>
          </a:xfrm>
          <a:prstGeom prst="rect">
            <a:avLst/>
          </a:prstGeom>
        </p:spPr>
      </p:pic>
    </p:spTree>
    <p:extLst>
      <p:ext uri="{BB962C8B-B14F-4D97-AF65-F5344CB8AC3E}">
        <p14:creationId xmlns:p14="http://schemas.microsoft.com/office/powerpoint/2010/main" val="375314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a:t>Формирования функциональной грамотности, в первую очередь требует формирование таких аспектов, как естественнонаучная грамотность и грамотность чтения. Необходимо обеспечить целенаправленного формирования этих аспектов в условиях преподавания предметов естественнонаучного цикла. На уровне основного среднего образования закладываются основы для последующего изучения предметов естественнонаучного цикла на уровне общего среднего образования, формируется эмпирический базис для знакомства теориями и закономерностями предметов </a:t>
            </a:r>
            <a:r>
              <a:rPr lang="ru-RU" dirty="0" err="1"/>
              <a:t>предметов</a:t>
            </a:r>
            <a:r>
              <a:rPr lang="ru-RU" dirty="0"/>
              <a:t> естественно-научного цикла.</a:t>
            </a:r>
          </a:p>
        </p:txBody>
      </p:sp>
    </p:spTree>
    <p:extLst>
      <p:ext uri="{BB962C8B-B14F-4D97-AF65-F5344CB8AC3E}">
        <p14:creationId xmlns:p14="http://schemas.microsoft.com/office/powerpoint/2010/main" val="4061606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Характеристиками уровневых показателей функциональной грамотности </a:t>
            </a:r>
          </a:p>
        </p:txBody>
      </p:sp>
      <p:sp>
        <p:nvSpPr>
          <p:cNvPr id="3" name="Объект 2"/>
          <p:cNvSpPr>
            <a:spLocks noGrp="1"/>
          </p:cNvSpPr>
          <p:nvPr>
            <p:ph idx="1"/>
          </p:nvPr>
        </p:nvSpPr>
        <p:spPr/>
        <p:txBody>
          <a:bodyPr>
            <a:normAutofit/>
          </a:bodyPr>
          <a:lstStyle/>
          <a:p>
            <a:r>
              <a:rPr lang="ru-RU" dirty="0" smtClean="0"/>
              <a:t>1</a:t>
            </a:r>
            <a:r>
              <a:rPr lang="ru-RU" dirty="0"/>
              <a:t>) </a:t>
            </a:r>
            <a:r>
              <a:rPr lang="ru-RU" dirty="0" err="1" smtClean="0"/>
              <a:t>целепологание</a:t>
            </a:r>
            <a:endParaRPr lang="ru-RU" dirty="0" smtClean="0"/>
          </a:p>
          <a:p>
            <a:r>
              <a:rPr lang="ru-RU" dirty="0" smtClean="0"/>
              <a:t>2</a:t>
            </a:r>
            <a:r>
              <a:rPr lang="ru-RU" dirty="0"/>
              <a:t>) </a:t>
            </a:r>
            <a:r>
              <a:rPr lang="ru-RU" dirty="0" smtClean="0"/>
              <a:t>планирование</a:t>
            </a:r>
          </a:p>
          <a:p>
            <a:r>
              <a:rPr lang="ru-RU" dirty="0" smtClean="0"/>
              <a:t>3</a:t>
            </a:r>
            <a:r>
              <a:rPr lang="ru-RU" dirty="0"/>
              <a:t>) принятие </a:t>
            </a:r>
            <a:r>
              <a:rPr lang="ru-RU" dirty="0" smtClean="0"/>
              <a:t>решения</a:t>
            </a:r>
          </a:p>
          <a:p>
            <a:r>
              <a:rPr lang="ru-RU" dirty="0" smtClean="0"/>
              <a:t>4</a:t>
            </a:r>
            <a:r>
              <a:rPr lang="ru-RU" dirty="0"/>
              <a:t>) </a:t>
            </a:r>
            <a:r>
              <a:rPr lang="ru-RU" dirty="0" smtClean="0"/>
              <a:t>выполнение</a:t>
            </a:r>
          </a:p>
          <a:p>
            <a:r>
              <a:rPr lang="ru-RU" dirty="0" smtClean="0"/>
              <a:t>5</a:t>
            </a:r>
            <a:r>
              <a:rPr lang="ru-RU" dirty="0"/>
              <a:t>) оценка </a:t>
            </a:r>
            <a:r>
              <a:rPr lang="ru-RU" dirty="0" smtClean="0"/>
              <a:t>результатов</a:t>
            </a:r>
            <a:endParaRPr lang="ru-RU" dirty="0"/>
          </a:p>
        </p:txBody>
      </p:sp>
    </p:spTree>
    <p:extLst>
      <p:ext uri="{BB962C8B-B14F-4D97-AF65-F5344CB8AC3E}">
        <p14:creationId xmlns:p14="http://schemas.microsoft.com/office/powerpoint/2010/main" val="275644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Способом формирования естественнонаучной грамотности также является выделение общей для всех естественнонаучных предметов номенклатуры учебных заданий. Эта номенклатура не охватывает все типы учебных заданий по каждому предмету, но характеризует именно такие задания, которые непосредственно направлены на формирование компетентностей, определяющих естественнонаучную грамотность.</a:t>
            </a:r>
          </a:p>
        </p:txBody>
      </p:sp>
    </p:spTree>
    <p:extLst>
      <p:ext uri="{BB962C8B-B14F-4D97-AF65-F5344CB8AC3E}">
        <p14:creationId xmlns:p14="http://schemas.microsoft.com/office/powerpoint/2010/main" val="135774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Преемственность в формировании функциональной грамотности (подпишите названия планет)</a:t>
            </a:r>
            <a:br>
              <a:rPr lang="ru-RU" dirty="0" smtClean="0"/>
            </a:br>
            <a:r>
              <a:rPr lang="ru-RU" dirty="0"/>
              <a:t/>
            </a:r>
            <a:br>
              <a:rPr lang="ru-RU" dirty="0"/>
            </a:br>
            <a:r>
              <a:rPr lang="ru-RU" dirty="0" smtClean="0"/>
              <a:t/>
            </a:r>
            <a:br>
              <a:rPr lang="ru-RU" dirty="0" smtClean="0"/>
            </a:br>
            <a:endParaRPr lang="ru-RU" dirty="0"/>
          </a:p>
        </p:txBody>
      </p:sp>
      <p:pic>
        <p:nvPicPr>
          <p:cNvPr id="4" name="Объект 3"/>
          <p:cNvPicPr>
            <a:picLocks noGrp="1" noChangeAspect="1"/>
          </p:cNvPicPr>
          <p:nvPr>
            <p:ph idx="1"/>
          </p:nvPr>
        </p:nvPicPr>
        <p:blipFill>
          <a:blip r:embed="rId2"/>
          <a:stretch>
            <a:fillRect/>
          </a:stretch>
        </p:blipFill>
        <p:spPr>
          <a:xfrm>
            <a:off x="2592926" y="2598915"/>
            <a:ext cx="7739702" cy="3353871"/>
          </a:xfrm>
          <a:prstGeom prst="rect">
            <a:avLst/>
          </a:prstGeom>
        </p:spPr>
      </p:pic>
    </p:spTree>
    <p:extLst>
      <p:ext uri="{BB962C8B-B14F-4D97-AF65-F5344CB8AC3E}">
        <p14:creationId xmlns:p14="http://schemas.microsoft.com/office/powerpoint/2010/main" val="2926815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9BD18765CF542A4A8AD95045545F96C9" ma:contentTypeVersion="49" ma:contentTypeDescription="Создание документа." ma:contentTypeScope="" ma:versionID="c5eaf24fef58eccde7cd6bd74034b1e7">
  <xsd:schema xmlns:xsd="http://www.w3.org/2001/XMLSchema" xmlns:xs="http://www.w3.org/2001/XMLSchema" xmlns:p="http://schemas.microsoft.com/office/2006/metadata/properties" xmlns:ns2="4a252ca3-5a62-4c1c-90a6-29f4710e47f8" targetNamespace="http://schemas.microsoft.com/office/2006/metadata/properties" ma:root="true" ma:fieldsID="5c4f13c40a96413ccefc1a56f91fbc1e"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AWJJH2MPE6E2-707785966-109</_dlc_DocId>
    <_dlc_DocIdUrl xmlns="4a252ca3-5a62-4c1c-90a6-29f4710e47f8">
      <Url>http://edu-sps.koiro.local/Kostroma_EDU/gcoko/konkursdety/_layouts/15/DocIdRedir.aspx?ID=AWJJH2MPE6E2-707785966-109</Url>
      <Description>AWJJH2MPE6E2-707785966-109</Description>
    </_dlc_DocIdUrl>
  </documentManagement>
</p:properties>
</file>

<file path=customXml/itemProps1.xml><?xml version="1.0" encoding="utf-8"?>
<ds:datastoreItem xmlns:ds="http://schemas.openxmlformats.org/officeDocument/2006/customXml" ds:itemID="{4070FDAE-E8AB-40A2-A864-CA8198F2FE0B}"/>
</file>

<file path=customXml/itemProps2.xml><?xml version="1.0" encoding="utf-8"?>
<ds:datastoreItem xmlns:ds="http://schemas.openxmlformats.org/officeDocument/2006/customXml" ds:itemID="{B9DBA727-8036-4DE1-A16F-3C6B5E876070}"/>
</file>

<file path=customXml/itemProps3.xml><?xml version="1.0" encoding="utf-8"?>
<ds:datastoreItem xmlns:ds="http://schemas.openxmlformats.org/officeDocument/2006/customXml" ds:itemID="{FA80CE74-0C46-423E-AACE-7D5BEB963B06}"/>
</file>

<file path=customXml/itemProps4.xml><?xml version="1.0" encoding="utf-8"?>
<ds:datastoreItem xmlns:ds="http://schemas.openxmlformats.org/officeDocument/2006/customXml" ds:itemID="{93A6EB55-93A6-43CD-A6C2-62A152A47B55}"/>
</file>

<file path=docProps/app.xml><?xml version="1.0" encoding="utf-8"?>
<Properties xmlns="http://schemas.openxmlformats.org/officeDocument/2006/extended-properties" xmlns:vt="http://schemas.openxmlformats.org/officeDocument/2006/docPropsVTypes">
  <Template>Wisp</Template>
  <TotalTime>127</TotalTime>
  <Words>526</Words>
  <Application>Microsoft Office PowerPoint</Application>
  <PresentationFormat>Широкоэкранный</PresentationFormat>
  <Paragraphs>48</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Century Gothic</vt:lpstr>
      <vt:lpstr>Wingdings 3</vt:lpstr>
      <vt:lpstr>Легкий дым</vt:lpstr>
      <vt:lpstr>Методические рекомендации по формированию функциональной грамотности (естественно – научного направления) в урочной деятельности.</vt:lpstr>
      <vt:lpstr>Цель </vt:lpstr>
      <vt:lpstr>Определение</vt:lpstr>
      <vt:lpstr>Функциональная грамотность включает в себя</vt:lpstr>
      <vt:lpstr>Презентация PowerPoint</vt:lpstr>
      <vt:lpstr>Презентация PowerPoint</vt:lpstr>
      <vt:lpstr>Характеристиками уровневых показателей функциональной грамотности </vt:lpstr>
      <vt:lpstr>Презентация PowerPoint</vt:lpstr>
      <vt:lpstr>Преемственность в формировании функциональной грамотности (подпишите названия планет)   </vt:lpstr>
      <vt:lpstr>Задание по астрономии в СОО</vt:lpstr>
      <vt:lpstr>Задание по биологии</vt:lpstr>
      <vt:lpstr>Задание по технологии</vt:lpstr>
      <vt:lpstr>Задание по математики</vt:lpstr>
      <vt:lpstr>Задание по географии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Методические рекомендации по формированию функциональной грамотности (естественно – научного и математического направления) в урочной деятельности.</dc:title>
  <dc:creator>User</dc:creator>
  <cp:lastModifiedBy>User</cp:lastModifiedBy>
  <cp:revision>9</cp:revision>
  <dcterms:created xsi:type="dcterms:W3CDTF">2021-01-14T10:39:35Z</dcterms:created>
  <dcterms:modified xsi:type="dcterms:W3CDTF">2021-01-14T12:58:27Z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0x0101009BD18765CF542A4A8AD95045545F96C9</vt:lpwstr>
  </property>
  <property fmtid="{D5CDD505-2E9C-101B-9397-08002B2CF9AE}" pid="3" name="_dlc_DocIdItemGuid">
    <vt:lpwstr>f84523e7-d881-4fdc-8bc3-b5838eed2289</vt:lpwstr>
  </property>
</Properties>
</file>