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88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orizon.png"/>
          <p:cNvPicPr>
            <a:picLocks noChangeAspect="1"/>
          </p:cNvPicPr>
          <p:nvPr/>
        </p:nvPicPr>
        <p:blipFill>
          <a:blip r:embed="rId2"/>
          <a:srcRect t="33333"/>
          <a:stretch>
            <a:fillRect/>
          </a:stretch>
        </p:blipFill>
        <p:spPr bwMode="auto">
          <a:xfrm>
            <a:off x="0" y="0"/>
            <a:ext cx="9144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/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79C10-1902-4D96-B4B3-7D195BA8CA91}" type="datetimeFigureOut">
              <a:rPr lang="ru-RU"/>
              <a:pPr>
                <a:defRPr/>
              </a:pPr>
              <a:t>20.11.2016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CB482-7081-46C7-8EEE-D1C22C08B3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FDC57-974A-4D53-AED5-32060C936711}" type="datetimeFigureOut">
              <a:rPr lang="ru-RU"/>
              <a:pPr>
                <a:defRPr/>
              </a:pPr>
              <a:t>20.11.2016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58B45-AA60-4FA7-BD7E-BF04BB57CA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10FC5-7657-4004-8063-2ABA824387DB}" type="datetimeFigureOut">
              <a:rPr lang="ru-RU"/>
              <a:pPr>
                <a:defRPr/>
              </a:pPr>
              <a:t>20.11.2016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E0B07-1B67-48D7-B18D-DD9667D503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B5D0F-97AF-4E7A-A2C3-763F3804F0B0}" type="datetimeFigureOut">
              <a:rPr lang="ru-RU"/>
              <a:pPr>
                <a:defRPr/>
              </a:pPr>
              <a:t>20.11.2016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A67A3-CF5E-49B5-AC84-7FFB28C1C9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/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8CE38-3D5F-444E-9B29-2787070C4E06}" type="datetimeFigureOut">
              <a:rPr lang="ru-RU"/>
              <a:pPr>
                <a:defRPr/>
              </a:pPr>
              <a:t>20.11.2016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3C7B6-6584-4B81-8359-85C5B239FF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396AA-EEC7-4F0F-BFED-F83E715B294F}" type="datetimeFigureOut">
              <a:rPr lang="ru-RU"/>
              <a:pPr>
                <a:defRPr/>
              </a:pPr>
              <a:t>20.11.2016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C203C-ED56-4277-86A4-A62B8B5153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/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/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E26E5-CB37-49B7-8ECC-87BC65603C39}" type="datetimeFigureOut">
              <a:rPr lang="ru-RU"/>
              <a:pPr>
                <a:defRPr/>
              </a:pPr>
              <a:t>20.11.2016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5AB38-5EBE-4458-B886-B76326DB42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4B800-37A0-4AA9-B91A-8D6A64AECD98}" type="datetimeFigureOut">
              <a:rPr lang="ru-RU"/>
              <a:pPr>
                <a:defRPr/>
              </a:pPr>
              <a:t>20.11.2016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AB882-C5E1-453C-BCE5-629CD100CE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305FF-251D-4343-900C-ECDAC128E539}" type="datetimeFigureOut">
              <a:rPr lang="ru-RU"/>
              <a:pPr>
                <a:defRPr/>
              </a:pPr>
              <a:t>20.11.2016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03435-F1B9-443F-AC41-72D7DF815E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45BDD-C645-4FC1-9DF6-3D01BC53091C}" type="datetimeFigureOut">
              <a:rPr lang="ru-RU"/>
              <a:pPr>
                <a:defRPr/>
              </a:pPr>
              <a:t>20.11.2016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28A12-BA27-4B19-BAF4-C3B94190A1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horizon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/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310BA-9716-4CA9-8E2E-C4A01B5FD8F2}" type="datetimeFigureOut">
              <a:rPr lang="ru-RU"/>
              <a:pPr>
                <a:defRPr/>
              </a:pPr>
              <a:t>20.11.2016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7CA22-F941-4CD1-A3B6-5EAE816642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horizon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trike="noStrike" spc="60" baseline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1E9DBF2-2841-4311-B9DE-6A810DC5DBE0}" type="datetimeFigureOut">
              <a:rPr lang="ru-RU"/>
              <a:pPr>
                <a:defRPr/>
              </a:pPr>
              <a:t>20.11.2016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cap="all" spc="60" baseline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aseline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C7BD46-D3E8-4E08-A5EA-2FEF8B8A40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7" r:id="rId1"/>
    <p:sldLayoutId id="2147483899" r:id="rId2"/>
    <p:sldLayoutId id="2147483908" r:id="rId3"/>
    <p:sldLayoutId id="2147483900" r:id="rId4"/>
    <p:sldLayoutId id="2147483901" r:id="rId5"/>
    <p:sldLayoutId id="2147483902" r:id="rId6"/>
    <p:sldLayoutId id="2147483903" r:id="rId7"/>
    <p:sldLayoutId id="2147483904" r:id="rId8"/>
    <p:sldLayoutId id="2147483909" r:id="rId9"/>
    <p:sldLayoutId id="2147483905" r:id="rId10"/>
    <p:sldLayoutId id="214748390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all" spc="5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30538" y="4005263"/>
            <a:ext cx="3049587" cy="228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62288" y="1374775"/>
            <a:ext cx="3092450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950" y="5372100"/>
            <a:ext cx="8856663" cy="1370013"/>
          </a:xfrm>
        </p:spPr>
        <p:txBody>
          <a:bodyPr>
            <a:noAutofit/>
          </a:bodyPr>
          <a:lstStyle/>
          <a:p>
            <a:pPr eaLnBrk="1" fontAlgn="auto" hangingPunct="1">
              <a:buFont typeface="Arial" pitchFamily="34" charset="0"/>
              <a:buNone/>
              <a:defRPr/>
            </a:pPr>
            <a:r>
              <a:rPr lang="ru-RU" sz="8000" b="1" dirty="0" smtClean="0">
                <a:solidFill>
                  <a:srgbClr val="FF0000"/>
                </a:solidFill>
              </a:rPr>
              <a:t>Ядовитые растения!</a:t>
            </a:r>
            <a:endParaRPr lang="ru-RU" sz="8000" b="1" dirty="0">
              <a:solidFill>
                <a:srgbClr val="FF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250"/>
            <a:ext cx="7772400" cy="18002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9600" b="1" dirty="0" smtClean="0">
                <a:solidFill>
                  <a:srgbClr val="FF0000"/>
                </a:solidFill>
              </a:rPr>
              <a:t>Осторожно!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pic>
        <p:nvPicPr>
          <p:cNvPr id="5126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493424">
            <a:off x="254000" y="2230438"/>
            <a:ext cx="2689225" cy="296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407999">
            <a:off x="6300788" y="1782763"/>
            <a:ext cx="2303462" cy="352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0738" y="4368800"/>
            <a:ext cx="1944687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7950" y="188913"/>
            <a:ext cx="8928100" cy="4752975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0000"/>
                </a:solidFill>
              </a:rPr>
              <a:t>Если по </a:t>
            </a:r>
            <a:r>
              <a:rPr lang="ru-RU" sz="2800" b="1" dirty="0" smtClean="0">
                <a:solidFill>
                  <a:srgbClr val="FF0000"/>
                </a:solidFill>
              </a:rPr>
              <a:t>каким -</a:t>
            </a:r>
            <a:r>
              <a:rPr lang="ru-RU" sz="2800" b="1" dirty="0">
                <a:solidFill>
                  <a:srgbClr val="FF0000"/>
                </a:solidFill>
              </a:rPr>
              <a:t>то причинам вы или ваши близкие все же подверглись опасности отравления, надо как можно быстрее доставить человека к врачу. Но если это невозможно сделать быстро, в качестве первой помощи необходимо промыть желудок, дать слабительное, адсорбирующие вещества (активированный уголь), осаждающие (танины), окисляющие (1%-й раствор марганцовки), нейтрализующие (сода, кислое питье) и обволакивающие </a:t>
            </a:r>
            <a:r>
              <a:rPr lang="ru-RU" sz="2800" b="1" dirty="0" smtClean="0">
                <a:solidFill>
                  <a:srgbClr val="FF0000"/>
                </a:solidFill>
              </a:rPr>
              <a:t>(яичный </a:t>
            </a:r>
            <a:r>
              <a:rPr lang="ru-RU" sz="2800" b="1" dirty="0">
                <a:solidFill>
                  <a:srgbClr val="FF0000"/>
                </a:solidFill>
              </a:rPr>
              <a:t>белок, молоко).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23850" y="3886200"/>
            <a:ext cx="8712200" cy="2782888"/>
          </a:xfrm>
        </p:spPr>
        <p:txBody>
          <a:bodyPr/>
          <a:lstStyle/>
          <a:p>
            <a:pPr eaLnBrk="1" fontAlgn="auto" hangingPunct="1">
              <a:buFont typeface="Arial" pitchFamily="34" charset="0"/>
              <a:buNone/>
              <a:defRPr/>
            </a:pPr>
            <a:r>
              <a:rPr lang="ru-RU" sz="4000" dirty="0" smtClean="0"/>
              <a:t>Из 30 000 растений, </a:t>
            </a:r>
          </a:p>
          <a:p>
            <a:pPr eaLnBrk="1" fontAlgn="auto" hangingPunct="1">
              <a:buFont typeface="Arial" pitchFamily="34" charset="0"/>
              <a:buNone/>
              <a:defRPr/>
            </a:pPr>
            <a:r>
              <a:rPr lang="ru-RU" sz="4000" dirty="0" smtClean="0"/>
              <a:t>встречающихся в нашей стране </a:t>
            </a:r>
          </a:p>
          <a:p>
            <a:pPr eaLnBrk="1" fontAlgn="auto" hangingPunct="1">
              <a:buFont typeface="Arial" pitchFamily="34" charset="0"/>
              <a:buNone/>
              <a:defRPr/>
            </a:pPr>
            <a:r>
              <a:rPr lang="ru-RU" sz="4000" dirty="0" smtClean="0"/>
              <a:t>около 1000 являются ядовитыми.</a:t>
            </a:r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50825" y="333375"/>
            <a:ext cx="8713788" cy="2447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Ч</a:t>
            </a:r>
            <a:r>
              <a:rPr lang="ru-RU" dirty="0" smtClean="0"/>
              <a:t>асто в газетах появляются сообщения об отравлении детей и взрослых травами или ягодами, Причём иногда это кончается весьма печально </a:t>
            </a:r>
            <a:r>
              <a:rPr lang="ru-RU" b="1" dirty="0" smtClean="0"/>
              <a:t>…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2843213" y="3573463"/>
            <a:ext cx="5832475" cy="2951162"/>
          </a:xfrm>
        </p:spPr>
        <p:txBody>
          <a:bodyPr>
            <a:noAutofit/>
          </a:bodyPr>
          <a:lstStyle/>
          <a:p>
            <a:pPr eaLnBrk="1" fontAlgn="auto" hangingPunct="1">
              <a:buFont typeface="Arial" pitchFamily="34" charset="0"/>
              <a:buNone/>
              <a:defRPr/>
            </a:pPr>
            <a:r>
              <a:rPr lang="ru-RU" sz="2000" b="1" dirty="0">
                <a:solidFill>
                  <a:srgbClr val="FFFF00"/>
                </a:solidFill>
              </a:rPr>
              <a:t>Это самое популярное ядовитое растение, причем, его можно встретить повсеместно. Отравиться можно его ярко-красными ягодами или корой веток, которые обрывают ради красивых, напоминающих сирень, цветов. При попадании сока растения на кожу появляется боль, краснота, отек, затем пузыри и язвы. При отравлении ягодами - жжение во рту и глотке, затруднение глотания, слюнотечение, боли в желудке, понос, рвота, в тяжелых случаях - остановка сердца.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5116513" y="188913"/>
            <a:ext cx="3776662" cy="7921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i="1" dirty="0" smtClean="0">
                <a:solidFill>
                  <a:srgbClr val="FFFF00"/>
                </a:solidFill>
              </a:rPr>
              <a:t>Волчье лыко</a:t>
            </a:r>
            <a:endParaRPr lang="ru-RU" sz="4000" b="1" i="1" dirty="0">
              <a:solidFill>
                <a:srgbClr val="FFFF00"/>
              </a:solidFill>
            </a:endParaRPr>
          </a:p>
        </p:txBody>
      </p:sp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5" y="1588"/>
            <a:ext cx="4937125" cy="320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92725" y="887413"/>
            <a:ext cx="3644900" cy="250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3" y="3389313"/>
            <a:ext cx="2605087" cy="325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05338" y="981075"/>
            <a:ext cx="3352800" cy="251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522663" y="3644900"/>
            <a:ext cx="5441950" cy="3071813"/>
          </a:xfrm>
        </p:spPr>
        <p:txBody>
          <a:bodyPr/>
          <a:lstStyle/>
          <a:p>
            <a:pPr eaLnBrk="1" fontAlgn="auto" hangingPunct="1">
              <a:buFont typeface="Arial" pitchFamily="34" charset="0"/>
              <a:buNone/>
              <a:defRPr/>
            </a:pPr>
            <a:r>
              <a:rPr lang="ru-RU" sz="2200" b="1" dirty="0">
                <a:solidFill>
                  <a:srgbClr val="FFFF00"/>
                </a:solidFill>
              </a:rPr>
              <a:t>С середины лета до сентября на растениях паслена сладко-горького и черного висят ягоды. Сначала они зеленые, потом красные и черные. Страдают чаще всего дети, поедая неспелые ягоды </a:t>
            </a:r>
            <a:r>
              <a:rPr lang="ru-RU" sz="2200" b="1" dirty="0" smtClean="0">
                <a:solidFill>
                  <a:srgbClr val="FFFF00"/>
                </a:solidFill>
              </a:rPr>
              <a:t>. </a:t>
            </a:r>
            <a:r>
              <a:rPr lang="ru-RU" sz="2200" b="1" dirty="0">
                <a:solidFill>
                  <a:srgbClr val="FFFF00"/>
                </a:solidFill>
              </a:rPr>
              <a:t>Симптомы отравления пасленом: боли в животе, тошнота, рвота, угнетение двигательной и психической активности.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572000" y="115888"/>
            <a:ext cx="4392613" cy="11525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FF00"/>
                </a:solidFill>
              </a:rPr>
              <a:t>Паслён                  сладко – горький </a:t>
            </a:r>
            <a:endParaRPr lang="ru-RU" b="1" dirty="0">
              <a:solidFill>
                <a:srgbClr val="FFFF00"/>
              </a:solidFill>
            </a:endParaRPr>
          </a:p>
        </p:txBody>
      </p:sp>
      <p:pic>
        <p:nvPicPr>
          <p:cNvPr id="819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3700" y="76200"/>
            <a:ext cx="4211638" cy="314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9388" y="3213100"/>
            <a:ext cx="3343275" cy="350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84888" y="1125538"/>
            <a:ext cx="3017837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25" y="873125"/>
            <a:ext cx="2376488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Объект 7"/>
          <p:cNvSpPr>
            <a:spLocks noGrp="1"/>
          </p:cNvSpPr>
          <p:nvPr>
            <p:ph sz="quarter" idx="14"/>
          </p:nvPr>
        </p:nvSpPr>
        <p:spPr>
          <a:xfrm>
            <a:off x="6516688" y="115888"/>
            <a:ext cx="2447925" cy="1512887"/>
          </a:xfrm>
        </p:spPr>
        <p:txBody>
          <a:bodyPr/>
          <a:lstStyle/>
          <a:p>
            <a:pPr marL="0" indent="0" eaLnBrk="1" fontAlgn="auto" hangingPunct="1">
              <a:buFont typeface="Arial" pitchFamily="34" charset="0"/>
              <a:buNone/>
              <a:defRPr/>
            </a:pPr>
            <a:r>
              <a:rPr lang="ru-RU" sz="4400" dirty="0">
                <a:solidFill>
                  <a:srgbClr val="FFFF00"/>
                </a:solidFill>
              </a:rPr>
              <a:t>Д</a:t>
            </a:r>
            <a:r>
              <a:rPr lang="ru-RU" sz="4400" dirty="0" smtClean="0">
                <a:solidFill>
                  <a:srgbClr val="FFFF00"/>
                </a:solidFill>
              </a:rPr>
              <a:t>урман</a:t>
            </a:r>
            <a:endParaRPr lang="ru-RU" sz="4400" dirty="0">
              <a:solidFill>
                <a:srgbClr val="FFFF00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3025" y="3500438"/>
            <a:ext cx="9029700" cy="3024187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FF00"/>
                </a:solidFill>
              </a:rPr>
              <a:t>Эти ядовитые растения также принадлежат к семейству пасленовых. Они содержат вещества атропин и </a:t>
            </a:r>
            <a:r>
              <a:rPr lang="ru-RU" sz="2400" b="1" dirty="0" err="1" smtClean="0">
                <a:solidFill>
                  <a:srgbClr val="FFFF00"/>
                </a:solidFill>
              </a:rPr>
              <a:t>скополамин</a:t>
            </a:r>
            <a:r>
              <a:rPr lang="ru-RU" sz="2400" b="1" dirty="0" smtClean="0">
                <a:solidFill>
                  <a:srgbClr val="FFFF00"/>
                </a:solidFill>
              </a:rPr>
              <a:t>. </a:t>
            </a:r>
            <a:r>
              <a:rPr lang="ru-RU" sz="2400" b="1" dirty="0">
                <a:solidFill>
                  <a:srgbClr val="FFFF00"/>
                </a:solidFill>
              </a:rPr>
              <a:t>Попробовав молодые сладкие ростки, семена или отведав аппетитные ягодки, человек ощущает сухость во рту, расстройство речи и глотания. У него расширяются зрачки и нарушается зрение, учащается пульс, возможны бред и галлюцинации, в тяжелых случаях - потеря сознания</a:t>
            </a:r>
            <a:r>
              <a:rPr lang="ru-RU" sz="2000" b="1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323850" y="188913"/>
            <a:ext cx="2016125" cy="684212"/>
          </a:xfrm>
        </p:spPr>
        <p:txBody>
          <a:bodyPr>
            <a:noAutofit/>
          </a:bodyPr>
          <a:lstStyle/>
          <a:p>
            <a:pPr eaLnBrk="1" fontAlgn="auto" hangingPunct="1">
              <a:buFont typeface="Arial" pitchFamily="34" charset="0"/>
              <a:buNone/>
              <a:defRPr/>
            </a:pPr>
            <a:r>
              <a:rPr lang="ru-RU" sz="4400" dirty="0">
                <a:solidFill>
                  <a:srgbClr val="FFFF00"/>
                </a:solidFill>
              </a:rPr>
              <a:t>Б</a:t>
            </a:r>
            <a:r>
              <a:rPr lang="ru-RU" sz="4400" dirty="0" smtClean="0">
                <a:solidFill>
                  <a:srgbClr val="FFFF00"/>
                </a:solidFill>
              </a:rPr>
              <a:t>елена</a:t>
            </a:r>
            <a:endParaRPr lang="ru-RU" sz="4400" dirty="0">
              <a:solidFill>
                <a:srgbClr val="FFFF0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2916238" y="188913"/>
            <a:ext cx="2592387" cy="647700"/>
          </a:xfrm>
        </p:spPr>
        <p:txBody>
          <a:bodyPr>
            <a:noAutofit/>
          </a:bodyPr>
          <a:lstStyle/>
          <a:p>
            <a:pPr eaLnBrk="1" fontAlgn="auto" hangingPunct="1">
              <a:buFont typeface="Arial" pitchFamily="34" charset="0"/>
              <a:buNone/>
              <a:defRPr/>
            </a:pPr>
            <a:r>
              <a:rPr lang="ru-RU" sz="4000" dirty="0" err="1" smtClean="0">
                <a:solidFill>
                  <a:srgbClr val="FFFF00"/>
                </a:solidFill>
              </a:rPr>
              <a:t>Беладонна</a:t>
            </a:r>
            <a:endParaRPr lang="ru-RU" sz="4000" dirty="0">
              <a:solidFill>
                <a:srgbClr val="FFFF00"/>
              </a:solidFill>
            </a:endParaRPr>
          </a:p>
        </p:txBody>
      </p:sp>
      <p:pic>
        <p:nvPicPr>
          <p:cNvPr id="922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55875" y="981075"/>
            <a:ext cx="3375025" cy="235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47638"/>
            <a:ext cx="3455987" cy="422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7388" y="3573463"/>
            <a:ext cx="4175125" cy="313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851275" y="1628775"/>
            <a:ext cx="5113338" cy="4010025"/>
          </a:xfrm>
        </p:spPr>
        <p:txBody>
          <a:bodyPr/>
          <a:lstStyle/>
          <a:p>
            <a:pPr eaLnBrk="1" fontAlgn="auto" hangingPunct="1">
              <a:buFont typeface="Arial" pitchFamily="34" charset="0"/>
              <a:buNone/>
              <a:defRPr/>
            </a:pPr>
            <a:r>
              <a:rPr lang="ru-RU" sz="2400" b="1" dirty="0">
                <a:solidFill>
                  <a:srgbClr val="FFFF00"/>
                </a:solidFill>
              </a:rPr>
              <a:t>По болотистым местам во многих местах можно встретить это высокое зонтичное растение с запахом петрушки. В нем ядовиты все части. Практически сразу после попадания яда в организм человека начинаются головная боль, рвота, боли в животе.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995738" y="333375"/>
            <a:ext cx="4462462" cy="9350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FFFF00"/>
                </a:solidFill>
              </a:rPr>
              <a:t>Вех   ядовитый</a:t>
            </a:r>
            <a:endParaRPr lang="ru-RU" sz="4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8500" y="1484313"/>
            <a:ext cx="4635500" cy="347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23850" y="4292600"/>
            <a:ext cx="8712200" cy="2232025"/>
          </a:xfrm>
        </p:spPr>
        <p:txBody>
          <a:bodyPr/>
          <a:lstStyle/>
          <a:p>
            <a:pPr eaLnBrk="1" fontAlgn="auto" hangingPunct="1">
              <a:buFont typeface="Arial" pitchFamily="34" charset="0"/>
              <a:buNone/>
              <a:defRPr/>
            </a:pPr>
            <a:r>
              <a:rPr lang="ru-RU" sz="2800" b="1" dirty="0">
                <a:solidFill>
                  <a:srgbClr val="FFFF00"/>
                </a:solidFill>
              </a:rPr>
              <a:t>Это и </a:t>
            </a:r>
            <a:r>
              <a:rPr lang="ru-RU" sz="2800" b="1" dirty="0" smtClean="0">
                <a:solidFill>
                  <a:srgbClr val="FFFF00"/>
                </a:solidFill>
              </a:rPr>
              <a:t>лекарственное, и </a:t>
            </a:r>
            <a:r>
              <a:rPr lang="ru-RU" sz="2800" b="1" dirty="0">
                <a:solidFill>
                  <a:srgbClr val="FFFF00"/>
                </a:solidFill>
              </a:rPr>
              <a:t>ядовитое растение. </a:t>
            </a:r>
            <a:r>
              <a:rPr lang="ru-RU" sz="2800" b="1" dirty="0" smtClean="0">
                <a:solidFill>
                  <a:srgbClr val="FFFF00"/>
                </a:solidFill>
              </a:rPr>
              <a:t>     </a:t>
            </a:r>
          </a:p>
          <a:p>
            <a:pPr eaLnBrk="1" fontAlgn="auto" hangingPunct="1"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FFFF00"/>
                </a:solidFill>
              </a:rPr>
              <a:t>Опасны </a:t>
            </a:r>
            <a:r>
              <a:rPr lang="ru-RU" sz="2800" b="1" dirty="0">
                <a:solidFill>
                  <a:srgbClr val="FFFF00"/>
                </a:solidFill>
              </a:rPr>
              <a:t>недозрелые плоды бузины, которые одержат синильную кислоту и в сыром виде в больших дозах смертельно ядовиты. 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643438" y="260350"/>
            <a:ext cx="4176712" cy="9366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FF00"/>
                </a:solidFill>
              </a:rPr>
              <a:t>Бузина чёрная</a:t>
            </a:r>
            <a:endParaRPr lang="ru-RU" sz="3600" b="1" dirty="0">
              <a:solidFill>
                <a:srgbClr val="FFFF00"/>
              </a:solidFill>
            </a:endParaRPr>
          </a:p>
        </p:txBody>
      </p:sp>
      <p:pic>
        <p:nvPicPr>
          <p:cNvPr id="1126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0175" y="115888"/>
            <a:ext cx="4657725" cy="349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908050"/>
            <a:ext cx="3600450" cy="317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3857625"/>
            <a:ext cx="2830512" cy="283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Объект 7"/>
          <p:cNvSpPr>
            <a:spLocks noGrp="1"/>
          </p:cNvSpPr>
          <p:nvPr>
            <p:ph sz="quarter" idx="14"/>
          </p:nvPr>
        </p:nvSpPr>
        <p:spPr>
          <a:xfrm>
            <a:off x="2987675" y="115888"/>
            <a:ext cx="3816350" cy="6408737"/>
          </a:xfrm>
        </p:spPr>
        <p:txBody>
          <a:bodyPr>
            <a:noAutofit/>
          </a:bodyPr>
          <a:lstStyle/>
          <a:p>
            <a:pPr algn="ctr" eaLnBrk="1" fontAlgn="auto" hangingPunct="1">
              <a:buFont typeface="Arial" pitchFamily="34" charset="0"/>
              <a:buChar char="•"/>
              <a:defRPr/>
            </a:pPr>
            <a:r>
              <a:rPr lang="ru-RU" sz="2400" b="1" dirty="0">
                <a:solidFill>
                  <a:srgbClr val="FF0000"/>
                </a:solidFill>
              </a:rPr>
              <a:t>Эти растения содержат опасный алкалоид </a:t>
            </a:r>
            <a:r>
              <a:rPr lang="ru-RU" sz="2400" b="1" dirty="0" err="1">
                <a:solidFill>
                  <a:srgbClr val="FF0000"/>
                </a:solidFill>
              </a:rPr>
              <a:t>цитизин</a:t>
            </a:r>
            <a:r>
              <a:rPr lang="ru-RU" sz="2400" b="1" dirty="0">
                <a:solidFill>
                  <a:srgbClr val="FF0000"/>
                </a:solidFill>
              </a:rPr>
              <a:t>. </a:t>
            </a:r>
            <a:r>
              <a:rPr lang="ru-RU" sz="2400" b="1" dirty="0" smtClean="0">
                <a:solidFill>
                  <a:srgbClr val="FF0000"/>
                </a:solidFill>
              </a:rPr>
              <a:t>Если </a:t>
            </a:r>
            <a:r>
              <a:rPr lang="ru-RU" sz="2400" b="1" dirty="0">
                <a:solidFill>
                  <a:srgbClr val="FF0000"/>
                </a:solidFill>
              </a:rPr>
              <a:t>наесться плодов акации (горошины бобов) или перестараться в лечении кашля с помощью настоев травы термопсиса, могут появиться тошнота, рвота, головокружение, слабость, холодный пот, понос. При тяжелом отравлении - помрачение сознания, </a:t>
            </a:r>
            <a:r>
              <a:rPr lang="ru-RU" sz="2400" b="1" dirty="0" smtClean="0">
                <a:solidFill>
                  <a:srgbClr val="FF0000"/>
                </a:solidFill>
              </a:rPr>
              <a:t>возбуждение</a:t>
            </a:r>
            <a:r>
              <a:rPr lang="ru-RU" sz="2400" b="1" dirty="0">
                <a:solidFill>
                  <a:srgbClr val="FF0000"/>
                </a:solidFill>
              </a:rPr>
              <a:t>, галлюцинации, судороги, остановка дыхания.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395288" y="333375"/>
            <a:ext cx="3816350" cy="574675"/>
          </a:xfrm>
        </p:spPr>
        <p:txBody>
          <a:bodyPr>
            <a:normAutofit fontScale="92500" lnSpcReduction="20000"/>
          </a:bodyPr>
          <a:lstStyle/>
          <a:p>
            <a:pPr eaLnBrk="1" fontAlgn="auto" hangingPunct="1">
              <a:buFont typeface="Arial" pitchFamily="34" charset="0"/>
              <a:buNone/>
              <a:defRPr/>
            </a:pPr>
            <a:r>
              <a:rPr lang="ru-RU" sz="4000" b="1" dirty="0" smtClean="0">
                <a:solidFill>
                  <a:srgbClr val="FFFF00"/>
                </a:solidFill>
              </a:rPr>
              <a:t>Акация жёлтая</a:t>
            </a:r>
            <a:endParaRPr lang="ru-RU" sz="4000" b="1" dirty="0">
              <a:solidFill>
                <a:srgbClr val="FFFF0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6372225" y="115888"/>
            <a:ext cx="2663825" cy="792162"/>
          </a:xfrm>
        </p:spPr>
        <p:txBody>
          <a:bodyPr/>
          <a:lstStyle/>
          <a:p>
            <a:pPr eaLnBrk="1" fontAlgn="auto" hangingPunct="1">
              <a:buFont typeface="Arial" pitchFamily="34" charset="0"/>
              <a:buNone/>
              <a:defRPr/>
            </a:pPr>
            <a:r>
              <a:rPr lang="ru-RU" sz="4000" b="1" dirty="0">
                <a:solidFill>
                  <a:srgbClr val="FFFF00"/>
                </a:solidFill>
              </a:rPr>
              <a:t>Т</a:t>
            </a:r>
            <a:r>
              <a:rPr lang="ru-RU" sz="4000" b="1" dirty="0" smtClean="0">
                <a:solidFill>
                  <a:srgbClr val="FFFF00"/>
                </a:solidFill>
              </a:rPr>
              <a:t>ермопсис</a:t>
            </a:r>
            <a:endParaRPr lang="ru-RU" sz="4000" b="1" dirty="0">
              <a:solidFill>
                <a:srgbClr val="FFFF00"/>
              </a:solidFill>
            </a:endParaRPr>
          </a:p>
        </p:txBody>
      </p:sp>
      <p:pic>
        <p:nvPicPr>
          <p:cNvPr id="1229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43675" y="1196975"/>
            <a:ext cx="2587625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5651500" y="1916113"/>
            <a:ext cx="3313113" cy="3722687"/>
          </a:xfrm>
        </p:spPr>
        <p:txBody>
          <a:bodyPr>
            <a:noAutofit/>
          </a:bodyPr>
          <a:lstStyle/>
          <a:p>
            <a:pPr eaLnBrk="1" fontAlgn="auto" hangingPunct="1">
              <a:buFont typeface="Arial" pitchFamily="34" charset="0"/>
              <a:buNone/>
              <a:defRPr/>
            </a:pPr>
            <a:r>
              <a:rPr lang="ru-RU" sz="2800" dirty="0" smtClean="0">
                <a:solidFill>
                  <a:srgbClr val="FFFF00"/>
                </a:solidFill>
              </a:rPr>
              <a:t>Всего одно семечко, съеденное ребёнком, приводит к летальному исходу . </a:t>
            </a:r>
          </a:p>
          <a:p>
            <a:pPr eaLnBrk="1" fontAlgn="auto" hangingPunct="1">
              <a:buFont typeface="Arial" pitchFamily="34" charset="0"/>
              <a:buNone/>
              <a:defRPr/>
            </a:pPr>
            <a:r>
              <a:rPr lang="ru-RU" sz="2800" dirty="0" smtClean="0">
                <a:solidFill>
                  <a:srgbClr val="FFFF00"/>
                </a:solidFill>
              </a:rPr>
              <a:t>А  для взрослого  человека смертельная доза – </a:t>
            </a:r>
          </a:p>
          <a:p>
            <a:pPr eaLnBrk="1" fontAlgn="auto" hangingPunct="1">
              <a:buFont typeface="Arial" pitchFamily="34" charset="0"/>
              <a:buNone/>
              <a:defRPr/>
            </a:pPr>
            <a:r>
              <a:rPr lang="ru-RU" sz="2800" dirty="0" smtClean="0">
                <a:solidFill>
                  <a:srgbClr val="FFFF00"/>
                </a:solidFill>
              </a:rPr>
              <a:t>8 – 10 семечек.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5724525" y="115888"/>
            <a:ext cx="3238500" cy="10096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FFFF00"/>
                </a:solidFill>
              </a:rPr>
              <a:t>клещевина</a:t>
            </a:r>
            <a:endParaRPr lang="ru-RU" sz="4000" b="1" dirty="0">
              <a:solidFill>
                <a:srgbClr val="FFFF00"/>
              </a:solidFill>
            </a:endParaRPr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563" y="404813"/>
            <a:ext cx="5668962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AWJJH2MPE6E2-1825279254-2485</_dlc_DocId>
    <_dlc_DocIdUrl xmlns="4a252ca3-5a62-4c1c-90a6-29f4710e47f8">
      <Url>https://xn--44-6kcadhwnl3cfdx.xn--p1ai/Kostroma_EDU/ds_14/_layouts/15/DocIdRedir.aspx?ID=AWJJH2MPE6E2-1825279254-2485</Url>
      <Description>AWJJH2MPE6E2-1825279254-2485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2B034DAA103BD47A01F02BA9610CCB4" ma:contentTypeVersion="49" ma:contentTypeDescription="Создание документа." ma:contentTypeScope="" ma:versionID="b31ab96fff0f24f3f07cd0476c96d8a3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1153093c964433108f50878cc9bfbd9b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51F1B98-3A94-4B1D-81DC-551AB4DA1779}"/>
</file>

<file path=customXml/itemProps2.xml><?xml version="1.0" encoding="utf-8"?>
<ds:datastoreItem xmlns:ds="http://schemas.openxmlformats.org/officeDocument/2006/customXml" ds:itemID="{27E5D557-83A9-4702-8D2F-1C0526E92551}"/>
</file>

<file path=customXml/itemProps3.xml><?xml version="1.0" encoding="utf-8"?>
<ds:datastoreItem xmlns:ds="http://schemas.openxmlformats.org/officeDocument/2006/customXml" ds:itemID="{0240208E-6013-4BB4-BCA8-90AA88A892AD}"/>
</file>

<file path=customXml/itemProps4.xml><?xml version="1.0" encoding="utf-8"?>
<ds:datastoreItem xmlns:ds="http://schemas.openxmlformats.org/officeDocument/2006/customXml" ds:itemID="{2FA4A300-4489-4D3C-8CE2-3324D3CC60AA}"/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140</TotalTime>
  <Words>472</Words>
  <Application>Microsoft Office PowerPoint</Application>
  <PresentationFormat>Экран (4:3)</PresentationFormat>
  <Paragraphs>27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 Narrow</vt:lpstr>
      <vt:lpstr>Arial</vt:lpstr>
      <vt:lpstr>Calibri</vt:lpstr>
      <vt:lpstr>Горизонт</vt:lpstr>
      <vt:lpstr>Осторожно! </vt:lpstr>
      <vt:lpstr>Часто в газетах появляются сообщения об отравлении детей и взрослых травами или ягодами, Причём иногда это кончается весьма печально …</vt:lpstr>
      <vt:lpstr>Волчье лыко</vt:lpstr>
      <vt:lpstr>Паслён                  сладко – горький </vt:lpstr>
      <vt:lpstr>Эти ядовитые растения также принадлежат к семейству пасленовых. Они содержат вещества атропин и скополамин. Попробовав молодые сладкие ростки, семена или отведав аппетитные ягодки, человек ощущает сухость во рту, расстройство речи и глотания. У него расширяются зрачки и нарушается зрение, учащается пульс, возможны бред и галлюцинации, в тяжелых случаях - потеря сознания.</vt:lpstr>
      <vt:lpstr>Вех   ядовитый</vt:lpstr>
      <vt:lpstr>Бузина чёрная</vt:lpstr>
      <vt:lpstr>Слайд 8</vt:lpstr>
      <vt:lpstr>клещевина</vt:lpstr>
      <vt:lpstr>Если по каким -то причинам вы или ваши близкие все же подверглись опасности отравления, надо как можно быстрее доставить человека к врачу. Но если это невозможно сделать быстро, в качестве первой помощи необходимо промыть желудок, дать слабительное, адсорбирующие вещества (активированный уголь), осаждающие (танины), окисляющие (1%-й раствор марганцовки), нейтрализующие (сода, кислое питье) и обволакивающие (яичный белок, молоко).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</dc:creator>
  <cp:lastModifiedBy>Dmitriy Kotlyarov</cp:lastModifiedBy>
  <cp:revision>15</cp:revision>
  <dcterms:created xsi:type="dcterms:W3CDTF">2012-10-10T18:36:41Z</dcterms:created>
  <dcterms:modified xsi:type="dcterms:W3CDTF">2016-11-20T18:09:58Z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000800960f0000000000010250600207f7000400038000</vt:lpwstr>
  </property>
  <property fmtid="{D5CDD505-2E9C-101B-9397-08002B2CF9AE}" pid="3" name="ContentTypeId">
    <vt:lpwstr>0x01010062B034DAA103BD47A01F02BA9610CCB4</vt:lpwstr>
  </property>
  <property fmtid="{D5CDD505-2E9C-101B-9397-08002B2CF9AE}" pid="4" name="_dlc_DocIdItemGuid">
    <vt:lpwstr>63958370-de3a-46c9-af46-88b0c9d71443</vt:lpwstr>
  </property>
</Properties>
</file>