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61" r:id="rId4"/>
    <p:sldId id="262" r:id="rId5"/>
    <p:sldId id="267" r:id="rId6"/>
    <p:sldId id="269" r:id="rId7"/>
    <p:sldId id="270" r:id="rId8"/>
    <p:sldId id="271" r:id="rId9"/>
    <p:sldId id="279" r:id="rId10"/>
    <p:sldId id="273" r:id="rId11"/>
    <p:sldId id="276" r:id="rId12"/>
    <p:sldId id="27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CCFF"/>
    <a:srgbClr val="CC3399"/>
    <a:srgbClr val="CC9900"/>
    <a:srgbClr val="FF9933"/>
    <a:srgbClr val="FF5050"/>
    <a:srgbClr val="9900CC"/>
    <a:srgbClr val="00CC00"/>
    <a:srgbClr val="FF9900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24.02.2019</a:t>
            </a:fld>
            <a:endParaRPr lang="ru-RU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24.02.2019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24.02.2019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24.02.2019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24.02.2019</a:t>
            </a:fld>
            <a:endParaRPr lang="ru-RU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620688"/>
            <a:ext cx="7589301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Роль родителей в реализации проектной деятельности</a:t>
            </a:r>
            <a:endParaRPr lang="ru-RU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23271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692696"/>
            <a:ext cx="727280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Использование проектного метода позволяет:</a:t>
            </a:r>
          </a:p>
          <a:p>
            <a:r>
              <a:rPr lang="ru-RU" sz="2800" dirty="0"/>
              <a:t>•	</a:t>
            </a:r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Повысить  профессиональную  компетентность педагогов ДОУ по вопросам взаимодействия с семьей;</a:t>
            </a:r>
          </a:p>
          <a:p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	</a:t>
            </a:r>
            <a:r>
              <a:rPr lang="ru-RU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Приобщить  родителей к участию в жизни детского сада и социализации ребенка через поиск и внедрение наиболее эффективных форм взаимодействия; </a:t>
            </a:r>
          </a:p>
          <a:p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	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Повысить уровень  воспитательных умений и педагогической культуры родителей. </a:t>
            </a:r>
          </a:p>
        </p:txBody>
      </p:sp>
    </p:spTree>
    <p:extLst>
      <p:ext uri="{BB962C8B-B14F-4D97-AF65-F5344CB8AC3E}">
        <p14:creationId xmlns:p14="http://schemas.microsoft.com/office/powerpoint/2010/main" val="2895649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332656"/>
            <a:ext cx="784887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u="sng" dirty="0" smtClean="0"/>
              <a:t> </a:t>
            </a:r>
            <a:r>
              <a:rPr lang="ru-RU" sz="2400" b="1" u="sng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 старайтесь же:</a:t>
            </a:r>
          </a:p>
          <a:p>
            <a:pPr algn="ctr"/>
            <a:endParaRPr lang="ru-RU" sz="2400" b="1" u="sng" dirty="0">
              <a:solidFill>
                <a:srgbClr val="99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AutoNum type="arabicPeriod"/>
            </a:pPr>
            <a:r>
              <a:rPr lang="ru-RU" sz="2400" b="1" dirty="0" smtClean="0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Прочувствовать </a:t>
            </a:r>
            <a:r>
              <a:rPr lang="ru-RU" sz="2400" b="1" dirty="0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эмоциональное состояние родителей</a:t>
            </a:r>
            <a:r>
              <a:rPr lang="ru-RU" sz="2400" b="1" dirty="0" smtClean="0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400" b="1" dirty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 Находить </a:t>
            </a:r>
            <a:r>
              <a:rPr lang="ru-RU" sz="24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возможность </a:t>
            </a:r>
            <a:r>
              <a:rPr lang="ru-RU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каждый </a:t>
            </a:r>
            <a:r>
              <a:rPr lang="ru-RU" sz="24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 говорить родителям что-нибудь положительное о ребенке - это лучший способ расположить родителей к себе.</a:t>
            </a:r>
          </a:p>
          <a:p>
            <a:r>
              <a:rPr lang="ru-RU" sz="2400" b="1" dirty="0">
                <a:solidFill>
                  <a:srgbClr val="CC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ru-RU" sz="2400" b="1" dirty="0" smtClean="0">
                <a:solidFill>
                  <a:srgbClr val="CC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 Будьте </a:t>
            </a:r>
            <a:r>
              <a:rPr lang="ru-RU" sz="2400" b="1" dirty="0">
                <a:solidFill>
                  <a:srgbClr val="CC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эмоционально уравновешенным при общении с родителями, подавайте пример воспитанности и такта.</a:t>
            </a:r>
          </a:p>
          <a:p>
            <a:r>
              <a:rPr lang="ru-RU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  В </a:t>
            </a:r>
            <a:r>
              <a:rPr lang="ru-RU" sz="2400" b="1" dirty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сложной ситуации стараться подавать пример уступчивости - этим своего достоинства уронить нельзя, но укрепить его можно.</a:t>
            </a:r>
          </a:p>
        </p:txBody>
      </p:sp>
    </p:spTree>
    <p:extLst>
      <p:ext uri="{BB962C8B-B14F-4D97-AF65-F5344CB8AC3E}">
        <p14:creationId xmlns:p14="http://schemas.microsoft.com/office/powerpoint/2010/main" val="1134746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Спасибо за внимание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30943" y="1935163"/>
            <a:ext cx="5282114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5463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980728"/>
            <a:ext cx="748883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«От того, как прошло детство, кто вёл</a:t>
            </a:r>
          </a:p>
          <a:p>
            <a:r>
              <a:rPr lang="ru-RU" sz="32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ребенка за руку в детские годы, что вошло</a:t>
            </a:r>
          </a:p>
          <a:p>
            <a:r>
              <a:rPr lang="ru-RU" sz="32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его разум и сердце из окружающего мира –</a:t>
            </a:r>
          </a:p>
          <a:p>
            <a:r>
              <a:rPr lang="ru-RU" sz="32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 этого в решающей степени зависит, каким</a:t>
            </a:r>
          </a:p>
          <a:p>
            <a:r>
              <a:rPr lang="ru-RU" sz="32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человеком станет сегодняшний малыш».</a:t>
            </a:r>
          </a:p>
          <a:p>
            <a:r>
              <a:rPr lang="ru-RU" sz="3200" b="1" dirty="0" smtClean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В</a:t>
            </a:r>
            <a:r>
              <a:rPr lang="ru-RU" sz="32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А. </a:t>
            </a:r>
            <a:r>
              <a:rPr lang="ru-RU" sz="3200" b="1" dirty="0" smtClean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Сухомлинский</a:t>
            </a:r>
            <a:endParaRPr lang="ru-RU" sz="32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6534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908720"/>
            <a:ext cx="806489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работе  детского сада метод проектов оказался удачной находкой. На сегодняшний день проектный метод  получает все более широкое применение  в педагогической практике</a:t>
            </a:r>
            <a:r>
              <a:rPr lang="ru-RU" sz="3200" dirty="0">
                <a:solidFill>
                  <a:srgbClr val="FF9933"/>
                </a:solidFill>
              </a:rPr>
              <a:t>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457354"/>
            <a:ext cx="4032448" cy="240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3122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980728"/>
            <a:ext cx="770485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 проекта </a:t>
            </a:r>
            <a:r>
              <a:rPr lang="ru-RU" sz="3600" dirty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это обучение и воспитание ребенка через деятельность, а в работе  с семьей  - через совместную деятельность.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3627" y="3886360"/>
            <a:ext cx="4712770" cy="257836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80652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124744"/>
            <a:ext cx="79208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u="sng" dirty="0">
                <a:solidFill>
                  <a:srgbClr val="66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Актуальность</a:t>
            </a:r>
            <a:r>
              <a:rPr lang="ru-RU" sz="3600" dirty="0">
                <a:solidFill>
                  <a:srgbClr val="66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проектного метода заключается в поиске нетрадиционных подходов к решению проблемы  взаимодействия ДОУ и семьи.</a:t>
            </a:r>
          </a:p>
          <a:p>
            <a:r>
              <a:rPr lang="ru-RU" sz="3600" u="sng" dirty="0">
                <a:solidFill>
                  <a:srgbClr val="00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Проектная деятельность </a:t>
            </a:r>
            <a:r>
              <a:rPr lang="ru-RU" sz="3600" dirty="0">
                <a:solidFill>
                  <a:srgbClr val="00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позволяет скоординировать действия в триаде «Педагог - Родитель  - Дети».</a:t>
            </a:r>
          </a:p>
        </p:txBody>
      </p:sp>
    </p:spTree>
    <p:extLst>
      <p:ext uri="{BB962C8B-B14F-4D97-AF65-F5344CB8AC3E}">
        <p14:creationId xmlns:p14="http://schemas.microsoft.com/office/powerpoint/2010/main" val="2858438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1556792"/>
            <a:ext cx="770485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b="1" u="sng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Основная цель  работы  </a:t>
            </a:r>
            <a:r>
              <a:rPr lang="ru-RU" sz="2800" dirty="0">
                <a:solidFill>
                  <a:srgbClr val="92D050"/>
                </a:solidFill>
              </a:rPr>
              <a:t>- </a:t>
            </a:r>
            <a:r>
              <a:rPr lang="ru-RU" sz="28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 разработка модели  сотрудничества ДОУ и семьи на основе идеи использования активных современных форм таких как,  например,  метод проектов.</a:t>
            </a:r>
          </a:p>
        </p:txBody>
      </p:sp>
      <p:pic>
        <p:nvPicPr>
          <p:cNvPr id="2052" name="Picture 4" descr="C:\Users\Ирина\Desktop\фото\анимации\f81fe1c51667cc5201455ee53bed3c9b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437112"/>
            <a:ext cx="2390006" cy="1858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5524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92696"/>
            <a:ext cx="813690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u="sng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Работа направлена на решение следующих задач:</a:t>
            </a:r>
          </a:p>
          <a:p>
            <a:r>
              <a:rPr lang="ru-RU" sz="3200" b="1" i="1" dirty="0" smtClean="0">
                <a:solidFill>
                  <a:srgbClr val="FF99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-установление единства в воспитании детей;</a:t>
            </a:r>
          </a:p>
          <a:p>
            <a:r>
              <a:rPr lang="ru-RU" sz="3200" b="1" i="1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-педагогическое просвещение родителей;</a:t>
            </a:r>
          </a:p>
          <a:p>
            <a:pPr lvl="0"/>
            <a:r>
              <a:rPr lang="ru-RU" sz="3200" b="1" i="1" dirty="0" smtClean="0">
                <a:solidFill>
                  <a:srgbClr val="CC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-изучение и распространение передового опыта семейного воспитания;</a:t>
            </a:r>
          </a:p>
          <a:p>
            <a:pPr lvl="0"/>
            <a:r>
              <a:rPr lang="ru-RU" sz="3200" b="1" dirty="0" smtClean="0">
                <a:solidFill>
                  <a:srgbClr val="99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>
                <a:solidFill>
                  <a:srgbClr val="99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-ознакомление родителей с жизнью и работой дошкольного учреждения.</a:t>
            </a:r>
          </a:p>
          <a:p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8769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836712"/>
            <a:ext cx="741682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Единство в воспитании детей обеспечивает выработку правильного поведения детей, ускоряет процесс усвоения навыков, знаний и умений, способствует росту авторитета взрослых- родителей и воспитателей в глазах ребенка. Основой такого единства являются педагогические знания родителей, их осведомленность о работе дошкольных учреждений.</a:t>
            </a:r>
            <a:endParaRPr lang="ru-RU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1146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765175"/>
            <a:ext cx="8893175" cy="3698875"/>
          </a:xfrm>
        </p:spPr>
        <p:txBody>
          <a:bodyPr>
            <a:normAutofit/>
          </a:bodyPr>
          <a:lstStyle/>
          <a:p>
            <a:endParaRPr lang="ru-RU" sz="1000" dirty="0" smtClean="0"/>
          </a:p>
          <a:p>
            <a:endParaRPr lang="ru-RU" sz="1000" dirty="0"/>
          </a:p>
          <a:p>
            <a:endParaRPr lang="ru-RU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980728"/>
            <a:ext cx="7776864" cy="453650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ru-RU" sz="2400" b="1" i="1" dirty="0">
                <a:ln w="12700">
                  <a:noFill/>
                  <a:prstDash val="solid"/>
                </a:ln>
                <a:solidFill>
                  <a:srgbClr val="0070C0"/>
                </a:solidFill>
              </a:rPr>
              <a:t>Формы участия родителей в проектной деятельности</a:t>
            </a:r>
            <a:r>
              <a:rPr lang="ru-RU" sz="2400" b="1" i="1" dirty="0" smtClean="0">
                <a:ln w="12700">
                  <a:noFill/>
                  <a:prstDash val="solid"/>
                </a:ln>
                <a:solidFill>
                  <a:srgbClr val="0070C0"/>
                </a:solidFill>
              </a:rPr>
              <a:t>:</a:t>
            </a:r>
          </a:p>
          <a:p>
            <a:endParaRPr lang="ru-RU" sz="2400" b="1" i="1" dirty="0">
              <a:ln w="12700">
                <a:noFill/>
                <a:prstDash val="solid"/>
              </a:ln>
              <a:solidFill>
                <a:srgbClr val="0070C0"/>
              </a:solidFill>
            </a:endParaRPr>
          </a:p>
          <a:p>
            <a:r>
              <a:rPr lang="ru-RU" sz="2000" b="1" i="1" dirty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I. Мотивационная поддержка – показать собственную заинтересованность к теме реализуемого проекта.</a:t>
            </a:r>
          </a:p>
          <a:p>
            <a:r>
              <a:rPr lang="ru-RU" sz="2000" b="1" i="1" dirty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II. Информационная поддержка – родители выступают источником информации для ребёнка, помощником в поиске нужной информации (написание доклада, поиск художественной литературы).</a:t>
            </a:r>
          </a:p>
          <a:p>
            <a:r>
              <a:rPr lang="ru-RU" sz="2000" b="1" i="1" dirty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III. Организационная поддержка – сопровождение детей в музей, библиотеку и т. д.</a:t>
            </a:r>
          </a:p>
          <a:p>
            <a:r>
              <a:rPr lang="ru-RU" sz="2000" b="1" i="1" dirty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IV. Техническая поддержка – фото- и видео- съёмка, монтаж материалов, составление презентаций.</a:t>
            </a:r>
          </a:p>
        </p:txBody>
      </p:sp>
    </p:spTree>
    <p:extLst>
      <p:ext uri="{BB962C8B-B14F-4D97-AF65-F5344CB8AC3E}">
        <p14:creationId xmlns:p14="http://schemas.microsoft.com/office/powerpoint/2010/main" val="1896751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DropOffZoneRoutingForm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10AAA3F12FD864478A1DBCAB9C48AD5D" ma:contentTypeVersion="49" ma:contentTypeDescription="Создание документа." ma:contentTypeScope="" ma:versionID="0a3565cfa0ba9b54311d28b6bb90f5a1">
  <xsd:schema xmlns:xsd="http://www.w3.org/2001/XMLSchema" xmlns:xs="http://www.w3.org/2001/XMLSchema" xmlns:p="http://schemas.microsoft.com/office/2006/metadata/properties" xmlns:ns2="$ListId:DropOffLibrary;" xmlns:ns3="4a252ca3-5a62-4c1c-90a6-29f4710e47f8" targetNamespace="http://schemas.microsoft.com/office/2006/metadata/properties" ma:root="true" ma:fieldsID="2238287a96e562f5ca39354d59c2a115" ns2:_="" ns3:_="">
    <xsd:import namespace="$ListId:DropOffLibrary;"/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vti_RoutingExistingPropertie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DropOffLibrary;" elementFormDefault="qualified">
    <xsd:import namespace="http://schemas.microsoft.com/office/2006/documentManagement/types"/>
    <xsd:import namespace="http://schemas.microsoft.com/office/infopath/2007/PartnerControls"/>
    <xsd:element name="_vti_RoutingExistingProperties" ma:index="8" nillable="true" ma:displayName="Исходные свойства" ma:hidden="true" ma:internalName="_vti_RoutingExistingPropertie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ti_RoutingExistingProperties xmlns="$ListId:DropOffLibrary;" xsi:nil="true"/>
    <_dlc_DocIdPersistId xmlns="4a252ca3-5a62-4c1c-90a6-29f4710e47f8">true</_dlc_DocIdPersistId>
    <_dlc_DocId xmlns="4a252ca3-5a62-4c1c-90a6-29f4710e47f8">AWJJH2MPE6E2-609436563-3</_dlc_DocId>
    <_dlc_DocIdUrl xmlns="4a252ca3-5a62-4c1c-90a6-29f4710e47f8">
      <Url>http://xn--44-6kcadhwnl3cfdx.xn--p1ai/Kostroma_EDU/ds_14/_layouts/15/DocIdRedir.aspx?ID=AWJJH2MPE6E2-609436563-3</Url>
      <Description>AWJJH2MPE6E2-609436563-3</Description>
    </_dlc_DocIdUrl>
  </documentManagement>
</p:properties>
</file>

<file path=customXml/itemProps1.xml><?xml version="1.0" encoding="utf-8"?>
<ds:datastoreItem xmlns:ds="http://schemas.openxmlformats.org/officeDocument/2006/customXml" ds:itemID="{E3E5E34E-84C8-43EC-A770-66A0C09C5B0E}"/>
</file>

<file path=customXml/itemProps2.xml><?xml version="1.0" encoding="utf-8"?>
<ds:datastoreItem xmlns:ds="http://schemas.openxmlformats.org/officeDocument/2006/customXml" ds:itemID="{69F55F16-42A1-4559-B036-D18D4FE663F1}"/>
</file>

<file path=customXml/itemProps3.xml><?xml version="1.0" encoding="utf-8"?>
<ds:datastoreItem xmlns:ds="http://schemas.openxmlformats.org/officeDocument/2006/customXml" ds:itemID="{BB2AFE33-5DE8-42E9-BC7A-FF537066139C}"/>
</file>

<file path=customXml/itemProps4.xml><?xml version="1.0" encoding="utf-8"?>
<ds:datastoreItem xmlns:ds="http://schemas.openxmlformats.org/officeDocument/2006/customXml" ds:itemID="{39B886E9-E262-4ACB-B3CC-E342C3BA03E0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493</TotalTime>
  <Words>317</Words>
  <Application>Microsoft Office PowerPoint</Application>
  <PresentationFormat>Экран (4:3)</PresentationFormat>
  <Paragraphs>36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«Использование проектной деятельности в работе с семьей»</dc:title>
  <dc:creator>Ирина</dc:creator>
  <cp:lastModifiedBy>Татьяна</cp:lastModifiedBy>
  <cp:revision>36</cp:revision>
  <dcterms:created xsi:type="dcterms:W3CDTF">2016-01-05T08:16:32Z</dcterms:created>
  <dcterms:modified xsi:type="dcterms:W3CDTF">2019-02-24T14:24:59Z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0x01010010AAA3F12FD864478A1DBCAB9C48AD5D</vt:lpwstr>
  </property>
  <property fmtid="{D5CDD505-2E9C-101B-9397-08002B2CF9AE}" pid="3" name="_dlc_DocIdItemGuid">
    <vt:lpwstr>0949f4a6-8dca-41fe-ab52-ab6091278399</vt:lpwstr>
  </property>
</Properties>
</file>