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2E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49C5-62DE-4A08-BFC8-D3FF999E2CE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F6228-C88D-40E0-BB51-97F7278FB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57.gif"/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12" Type="http://schemas.openxmlformats.org/officeDocument/2006/relationships/image" Target="../media/image56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11" Type="http://schemas.openxmlformats.org/officeDocument/2006/relationships/image" Target="../media/image55.gif"/><Relationship Id="rId5" Type="http://schemas.openxmlformats.org/officeDocument/2006/relationships/image" Target="../media/image49.gif"/><Relationship Id="rId10" Type="http://schemas.openxmlformats.org/officeDocument/2006/relationships/image" Target="../media/image54.gif"/><Relationship Id="rId4" Type="http://schemas.openxmlformats.org/officeDocument/2006/relationships/image" Target="../media/image48.gif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8"/>
            <a:ext cx="8458200" cy="2376264"/>
          </a:xfrm>
        </p:spPr>
        <p:txBody>
          <a:bodyPr>
            <a:normAutofit/>
          </a:bodyPr>
          <a:lstStyle/>
          <a:p>
            <a:r>
              <a:rPr lang="ru-RU" sz="5300" dirty="0"/>
              <a:t>Первоцветы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Конспект комплексной НОД по ознакомлению с окружающим и развитию речи в средней группе детского сада.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625244"/>
            <a:ext cx="2178968" cy="684076"/>
          </a:xfrm>
        </p:spPr>
        <p:txBody>
          <a:bodyPr>
            <a:normAutofit/>
          </a:bodyPr>
          <a:lstStyle/>
          <a:p>
            <a:pPr algn="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un3tit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61" b="-81"/>
          <a:stretch>
            <a:fillRect/>
          </a:stretch>
        </p:blipFill>
        <p:spPr bwMode="auto">
          <a:xfrm>
            <a:off x="536875" y="2708920"/>
            <a:ext cx="445751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мать и мачеха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43"/>
          <a:stretch>
            <a:fillRect/>
          </a:stretch>
        </p:blipFill>
        <p:spPr bwMode="auto">
          <a:xfrm>
            <a:off x="323528" y="908720"/>
            <a:ext cx="4248596" cy="3060276"/>
          </a:xfrm>
          <a:prstGeom prst="rect">
            <a:avLst/>
          </a:prstGeom>
          <a:noFill/>
        </p:spPr>
      </p:pic>
      <p:pic>
        <p:nvPicPr>
          <p:cNvPr id="123907" name="Picture 3" descr="матьи мачеха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981325" cy="3814763"/>
          </a:xfrm>
          <a:prstGeom prst="rect">
            <a:avLst/>
          </a:prstGeom>
          <a:noFill/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123729" y="566124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Мать-и-мачеха</a:t>
            </a:r>
          </a:p>
        </p:txBody>
      </p:sp>
      <p:pic>
        <p:nvPicPr>
          <p:cNvPr id="123909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868863"/>
            <a:ext cx="1587500" cy="1738312"/>
          </a:xfrm>
          <a:prstGeom prst="rect">
            <a:avLst/>
          </a:prstGeom>
          <a:noFill/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076825" y="188913"/>
            <a:ext cx="388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Мать-и-мачеха. На глиняных откосах, В оврагах, вдоль дорог появился первым жёлтый огонёк.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932040" y="86623"/>
            <a:ext cx="3816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Ранней солнечной порой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проталинке весной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Украшают бугорки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Мать-и-мачехи цветки.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ярких желтеньких платочках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зелененьких носочках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мать и мачех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799985" cy="36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95536" y="188640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Мать-и-мачеха одна из самых первых зацветает по весне. У неё небольшие желтенькие цветочки на толстенькой ножке-стебельке. Когда цветы отцветут, появляются большие зеленые листья. С виду самые обычные, а потрогаешь – вот так диво! Одна сторона у листьев теплая, покрытая мягким пушком, а другая – гладкая и холодная. Теплая – это мать, холодная – мачеха. Растёт мать-и-мачеха на открытых солнечных местах.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4932" name="Picture 4" descr="jiv23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0125" cy="1143000"/>
          </a:xfrm>
          <a:prstGeom prst="rect">
            <a:avLst/>
          </a:prstGeom>
          <a:noFill/>
        </p:spPr>
      </p:pic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Мать-и-мачеха.</a:t>
            </a:r>
          </a:p>
        </p:txBody>
      </p:sp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65973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Уронило солнце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Лучик золотой.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Вырос одуванчик –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Первый, молодой.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У него чудесный,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Золотистый цвет.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Он – большого солнца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Маленький портрет!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http://go2.imgsmail.ru/imgpreview?key=http%3A//www.smela-info.biz/uploads/news/165/oduvanchik.jpg&amp;mb=imgdb_preview_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12368" cy="264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450217" cy="25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71800"/>
          </a:xfrm>
        </p:spPr>
        <p:txBody>
          <a:bodyPr>
            <a:noAutofit/>
          </a:bodyPr>
          <a:lstStyle/>
          <a:p>
            <a:r>
              <a:rPr lang="ru-RU" sz="2400" dirty="0"/>
              <a:t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a:t>
            </a:r>
          </a:p>
        </p:txBody>
      </p:sp>
      <p:pic>
        <p:nvPicPr>
          <p:cNvPr id="28674" name="Picture 2" descr="http://go1.imgsmail.ru/imgpreview?key=http%3A//oboi.kards.qip.ru/images/wallpaper/3a/11/135482_1280_800.jpg&amp;mb=imgdb_preview_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407726" cy="337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4342256" cy="55446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a:t>
            </a:r>
          </a:p>
        </p:txBody>
      </p:sp>
      <p:pic>
        <p:nvPicPr>
          <p:cNvPr id="29698" name="Picture 2" descr="http://go3.imgsmail.ru/imgpreview?key=http%3A//www.zvezda-adv.ru/images/fotooboi_new/priroda_205.jpg&amp;mb=imgdb_preview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45574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384376" cy="270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«Белые горошки на зелёной ножке»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ландыш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08425" cy="521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19675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Правильно, это ландыш. Растение – символ весны. Его мелкие белые цветы похожи на душистые колокольчики, два крупных листа обхватывают стебли. После </a:t>
            </a:r>
            <a:r>
              <a:rPr lang="ru-RU" sz="2400" dirty="0" err="1">
                <a:solidFill>
                  <a:srgbClr val="0070C0"/>
                </a:solidFill>
              </a:rPr>
              <a:t>отцветания</a:t>
            </a:r>
            <a:r>
              <a:rPr lang="ru-RU" sz="2400" dirty="0">
                <a:solidFill>
                  <a:srgbClr val="0070C0"/>
                </a:solidFill>
              </a:rPr>
              <a:t> образуются оранжево-красные ягоды. Они – ядовиты, их нельзя трогать.</a:t>
            </a:r>
          </a:p>
        </p:txBody>
      </p:sp>
      <p:pic>
        <p:nvPicPr>
          <p:cNvPr id="32770" name="Picture 2" descr="http://go4.imgsmail.ru/imgpreview?key=http%3A//knu.znate.ru/pars_docs/refs/439/438435/438435_html_m387a462c.jpg&amp;mb=imgdb_preview_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9352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79388" y="1844824"/>
            <a:ext cx="52567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 первый ландыш! Из-под снега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Ты просишь солнечных лучей;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Какая девственная 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В душистой чистоте твоей!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</a:t>
            </a:r>
            <a:r>
              <a:rPr lang="ru-RU" sz="2400" b="1" dirty="0">
                <a:solidFill>
                  <a:srgbClr val="0070C0"/>
                </a:solidFill>
              </a:rPr>
              <a:t>А.Фет</a:t>
            </a:r>
          </a:p>
        </p:txBody>
      </p:sp>
      <p:pic>
        <p:nvPicPr>
          <p:cNvPr id="149507" name="Picture 3" descr="unti4t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4041" y="836712"/>
            <a:ext cx="372731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a:t>
            </a:r>
          </a:p>
        </p:txBody>
      </p:sp>
      <p:pic>
        <p:nvPicPr>
          <p:cNvPr id="6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905000"/>
          </a:xfrm>
          <a:prstGeom prst="rect">
            <a:avLst/>
          </a:prstGeom>
          <a:noFill/>
        </p:spPr>
      </p:pic>
      <p:pic>
        <p:nvPicPr>
          <p:cNvPr id="7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53000"/>
            <a:ext cx="2381250" cy="1905000"/>
          </a:xfrm>
          <a:prstGeom prst="rect">
            <a:avLst/>
          </a:prstGeom>
          <a:noFill/>
        </p:spPr>
      </p:pic>
      <p:pic>
        <p:nvPicPr>
          <p:cNvPr id="8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381250" cy="1905000"/>
          </a:xfrm>
          <a:prstGeom prst="rect">
            <a:avLst/>
          </a:prstGeom>
          <a:noFill/>
        </p:spPr>
      </p:pic>
      <p:pic>
        <p:nvPicPr>
          <p:cNvPr id="9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157192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Игра: </a:t>
            </a:r>
            <a:r>
              <a:rPr lang="ru-RU" b="1" i="1" dirty="0">
                <a:solidFill>
                  <a:srgbClr val="0070C0"/>
                </a:solidFill>
              </a:rPr>
              <a:t>«Один – много»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go3.imgsmail.ru/imgpreview?key=http%3A//img1.liveinternet.ru/images/attach/c/4/79/848/79848203_4278666_352a22818fc6.jpg&amp;mb=imgdb_preview_13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1368152" cy="1647825"/>
          </a:xfrm>
          <a:prstGeom prst="rect">
            <a:avLst/>
          </a:prstGeom>
          <a:noFill/>
        </p:spPr>
      </p:pic>
      <p:pic>
        <p:nvPicPr>
          <p:cNvPr id="33796" name="Picture 4" descr="http://go2.imgsmail.ru/imgpreview?key=http%3A//img1.liveinternet.ru/images/attach/c/2/74/645/74645027_large_0_10f39_52d90812_XL.jpg&amp;mb=imgdb_preview_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2200275" cy="1647825"/>
          </a:xfrm>
          <a:prstGeom prst="rect">
            <a:avLst/>
          </a:prstGeom>
          <a:noFill/>
        </p:spPr>
      </p:pic>
      <p:pic>
        <p:nvPicPr>
          <p:cNvPr id="33798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2114550" cy="1714500"/>
          </a:xfrm>
          <a:prstGeom prst="rect">
            <a:avLst/>
          </a:prstGeom>
          <a:noFill/>
        </p:spPr>
      </p:pic>
      <p:pic>
        <p:nvPicPr>
          <p:cNvPr id="33800" name="Picture 8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2200275" cy="1647825"/>
          </a:xfrm>
          <a:prstGeom prst="rect">
            <a:avLst/>
          </a:prstGeom>
          <a:noFill/>
        </p:spPr>
      </p:pic>
      <p:pic>
        <p:nvPicPr>
          <p:cNvPr id="33802" name="Picture 10" descr="http://go1.imgsmail.ru/imgpreview?key=http%3A//cvetochnik.ucoz.ru/_ph/28/2/569899958.jpg&amp;mb=imgdb_preview_6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068960"/>
            <a:ext cx="2238375" cy="1619251"/>
          </a:xfrm>
          <a:prstGeom prst="rect">
            <a:avLst/>
          </a:prstGeom>
          <a:noFill/>
        </p:spPr>
      </p:pic>
      <p:pic>
        <p:nvPicPr>
          <p:cNvPr id="33804" name="Picture 12" descr="http://go2.imgsmail.ru/imgpreview?key=http%3A//dayfun.ru/wp-content/uploads/2013/02/%25D0%259A%25D0%25B0%25D0%25BA-%25D1%2580%25D0%25B8%25D1%2581%25D0%25BE%25D0%25B2%25D0%25B0%25D1%2582%25D1%258C-%25D0%25B2%25D0%25B5%25D1%2581%25D0%25BD%25D1%2583.jpg&amp;mb=imgdb_preview_196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232247" cy="1504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Игра </a:t>
            </a:r>
            <a:r>
              <a:rPr lang="ru-RU" b="1" i="1" dirty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мать и мачех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880320" cy="216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239786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go1.imgsmail.ru/imgpreview?key=http%3A//img0.liveinternet.ru/images/attach/c/0/42/404/42404052_0029.jpg&amp;mb=imgdb_preview_1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2808312" cy="210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Игра </a:t>
            </a:r>
            <a:r>
              <a:rPr lang="ru-RU" b="1" i="1" dirty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go4.imgsmail.ru/imgpreview?key=http%3A//demiart.ru/forum/uploads/post-28207-1178716630.jpg&amp;mb=imgdb_preview_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777171" cy="207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go4.imgsmail.ru/imgpreview?key=http%3A//img1.liveinternet.ru/images/attach/c/1/58/642/58642770_494175_96.jpg&amp;mb=imgdb_preview_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1944216" cy="263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808714" cy="22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go3.imgsmail.ru/imgpreview?key=http%3A//img.go2load.com/wall/02/WallpapersFlowers150509/001_WallpapersFlowers_150509_Go2LoadCOM.jpg&amp;mb=imgdb_preview_1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288448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117763" name="Picture 3" descr="spring_000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5" y="2114281"/>
            <a:ext cx="5833517" cy="437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764" name="Picture 4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205038"/>
            <a:ext cx="1114425" cy="857250"/>
          </a:xfrm>
          <a:prstGeom prst="rect">
            <a:avLst/>
          </a:prstGeom>
          <a:noFill/>
        </p:spPr>
      </p:pic>
      <p:pic>
        <p:nvPicPr>
          <p:cNvPr id="117765" name="Picture 5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1114425" cy="857250"/>
          </a:xfrm>
          <a:prstGeom prst="rect">
            <a:avLst/>
          </a:prstGeom>
          <a:noFill/>
        </p:spPr>
      </p:pic>
      <p:pic>
        <p:nvPicPr>
          <p:cNvPr id="117766" name="Picture 6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1114425" cy="857250"/>
          </a:xfrm>
          <a:prstGeom prst="rect">
            <a:avLst/>
          </a:prstGeom>
          <a:noFill/>
        </p:spPr>
      </p:pic>
      <p:pic>
        <p:nvPicPr>
          <p:cNvPr id="117767" name="Picture 7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73238"/>
            <a:ext cx="1114425" cy="857250"/>
          </a:xfrm>
          <a:prstGeom prst="rect">
            <a:avLst/>
          </a:prstGeom>
          <a:noFill/>
        </p:spPr>
      </p:pic>
      <p:pic>
        <p:nvPicPr>
          <p:cNvPr id="117768" name="Picture 8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276475"/>
            <a:ext cx="1114425" cy="857250"/>
          </a:xfrm>
          <a:prstGeom prst="rect">
            <a:avLst/>
          </a:prstGeom>
          <a:noFill/>
        </p:spPr>
      </p:pic>
      <p:pic>
        <p:nvPicPr>
          <p:cNvPr id="117769" name="Picture 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781300"/>
            <a:ext cx="1114425" cy="85725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064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Тает снежок,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Ожил лужок,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День прибывает,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Когда это бывает? (весной)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555776" y="3213100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Вот весенние цветы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Или первоцветы.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Их запомнить должен 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Как весны примету.</a:t>
            </a:r>
          </a:p>
        </p:txBody>
      </p:sp>
      <p:pic>
        <p:nvPicPr>
          <p:cNvPr id="164868" name="Picture 4" descr="2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163762" cy="2863850"/>
          </a:xfrm>
          <a:prstGeom prst="rect">
            <a:avLst/>
          </a:prstGeom>
          <a:noFill/>
        </p:spPr>
      </p:pic>
      <p:pic>
        <p:nvPicPr>
          <p:cNvPr id="164869" name="Picture 5" descr="2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2165350" cy="2886075"/>
          </a:xfrm>
          <a:prstGeom prst="rect">
            <a:avLst/>
          </a:prstGeom>
          <a:noFill/>
        </p:spPr>
      </p:pic>
      <p:pic>
        <p:nvPicPr>
          <p:cNvPr id="164871" name="Picture 7" descr="w01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7"/>
          <a:stretch>
            <a:fillRect/>
          </a:stretch>
        </p:blipFill>
        <p:spPr bwMode="auto">
          <a:xfrm>
            <a:off x="5220072" y="260648"/>
            <a:ext cx="2881312" cy="2054225"/>
          </a:xfrm>
          <a:prstGeom prst="rect">
            <a:avLst/>
          </a:prstGeom>
          <a:noFill/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348038" y="50847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Назови их!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619672" y="2349500"/>
            <a:ext cx="2520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Подснежник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796136" y="2349500"/>
            <a:ext cx="228582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Одуванчик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23528" y="623728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Мать-и-мачех</a:t>
            </a:r>
            <a:r>
              <a:rPr lang="ru-RU" sz="2000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444208" y="6237288"/>
            <a:ext cx="2699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Ландыш майский</a:t>
            </a:r>
          </a:p>
        </p:txBody>
      </p:sp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a:t>
            </a:r>
          </a:p>
        </p:txBody>
      </p:sp>
      <p:pic>
        <p:nvPicPr>
          <p:cNvPr id="36866" name="Picture 2" descr="http://go2.imgsmail.ru/imgpreview?key=http%3A//s60.radikal.ru/i168/0903/bd/af35e0d03dec.jpg&amp;mb=imgdb_preview_1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0648"/>
            <a:ext cx="3096344" cy="2060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Помни правила: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	</a:t>
            </a:r>
            <a:r>
              <a:rPr lang="ru-RU" dirty="0">
                <a:solidFill>
                  <a:srgbClr val="0070C0"/>
                </a:solidFill>
              </a:rPr>
              <a:t>Не рви цветы в лесу, на лугу. Пусть красивые растения остаются в природе.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•	Помни, что букеты можно составлять только из тех растений, которые выращены человеком.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•	Посади первоцветы в саду и ухаживай за ними.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•	Расскажи друзьям и близким об охране первоцветов.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подснежни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весна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869363" cy="4976812"/>
          </a:xfrm>
          <a:prstGeom prst="rect">
            <a:avLst/>
          </a:prstGeom>
          <a:noFill/>
        </p:spPr>
      </p:pic>
      <p:pic>
        <p:nvPicPr>
          <p:cNvPr id="162819" name="Picture 3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038475"/>
            <a:ext cx="857250" cy="781050"/>
          </a:xfrm>
          <a:prstGeom prst="rect">
            <a:avLst/>
          </a:prstGeom>
          <a:noFill/>
        </p:spPr>
      </p:pic>
      <p:pic>
        <p:nvPicPr>
          <p:cNvPr id="162820" name="Picture 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076700"/>
            <a:ext cx="952500" cy="962025"/>
          </a:xfrm>
          <a:prstGeom prst="rect">
            <a:avLst/>
          </a:prstGeom>
          <a:noFill/>
        </p:spPr>
      </p:pic>
      <p:pic>
        <p:nvPicPr>
          <p:cNvPr id="162821" name="Picture 5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77995">
            <a:off x="1835150" y="2852738"/>
            <a:ext cx="1000125" cy="647700"/>
          </a:xfrm>
          <a:prstGeom prst="rect">
            <a:avLst/>
          </a:prstGeom>
          <a:noFill/>
        </p:spPr>
      </p:pic>
      <p:pic>
        <p:nvPicPr>
          <p:cNvPr id="162822" name="Picture 6" descr="butterfly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0"/>
            <a:ext cx="666750" cy="762000"/>
          </a:xfrm>
          <a:prstGeom prst="rect">
            <a:avLst/>
          </a:prstGeom>
          <a:noFill/>
        </p:spPr>
      </p:pic>
      <p:pic>
        <p:nvPicPr>
          <p:cNvPr id="162823" name="Picture 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933825"/>
            <a:ext cx="657225" cy="571500"/>
          </a:xfrm>
          <a:prstGeom prst="rect">
            <a:avLst/>
          </a:prstGeom>
          <a:noFill/>
        </p:spPr>
      </p:pic>
      <p:pic>
        <p:nvPicPr>
          <p:cNvPr id="162824" name="Picture 8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508500"/>
            <a:ext cx="857250" cy="781050"/>
          </a:xfrm>
          <a:prstGeom prst="rect">
            <a:avLst/>
          </a:prstGeom>
          <a:noFill/>
        </p:spPr>
      </p:pic>
      <p:pic>
        <p:nvPicPr>
          <p:cNvPr id="162825" name="Picture 9" descr="butterfly42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5103813"/>
            <a:ext cx="1152525" cy="946150"/>
          </a:xfrm>
          <a:prstGeom prst="rect">
            <a:avLst/>
          </a:prstGeom>
          <a:noFill/>
        </p:spPr>
      </p:pic>
      <p:pic>
        <p:nvPicPr>
          <p:cNvPr id="162826" name="Picture 10" descr="butterfly4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2708275"/>
            <a:ext cx="1552575" cy="1419225"/>
          </a:xfrm>
          <a:prstGeom prst="rect">
            <a:avLst/>
          </a:prstGeom>
          <a:noFill/>
        </p:spPr>
      </p:pic>
      <p:pic>
        <p:nvPicPr>
          <p:cNvPr id="162827" name="Picture 11" descr="butterfly49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071149">
            <a:off x="4159789" y="1331181"/>
            <a:ext cx="1428750" cy="1104900"/>
          </a:xfrm>
          <a:prstGeom prst="rect">
            <a:avLst/>
          </a:prstGeom>
          <a:noFill/>
        </p:spPr>
      </p:pic>
      <p:pic>
        <p:nvPicPr>
          <p:cNvPr id="162828" name="Picture 12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988840"/>
            <a:ext cx="1552575" cy="1419225"/>
          </a:xfrm>
          <a:prstGeom prst="rect">
            <a:avLst/>
          </a:prstGeom>
          <a:noFill/>
        </p:spPr>
      </p:pic>
      <p:pic>
        <p:nvPicPr>
          <p:cNvPr id="162829" name="Picture 13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940369">
            <a:off x="729658" y="1126781"/>
            <a:ext cx="1552575" cy="1419225"/>
          </a:xfrm>
          <a:prstGeom prst="rect">
            <a:avLst/>
          </a:prstGeom>
          <a:noFill/>
        </p:spPr>
      </p:pic>
      <p:pic>
        <p:nvPicPr>
          <p:cNvPr id="162830" name="Picture 1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952500" cy="962025"/>
          </a:xfrm>
          <a:prstGeom prst="rect">
            <a:avLst/>
          </a:prstGeom>
          <a:noFill/>
        </p:spPr>
      </p:pic>
      <p:pic>
        <p:nvPicPr>
          <p:cNvPr id="162831" name="Picture 15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01298">
            <a:off x="7456488" y="1552575"/>
            <a:ext cx="952500" cy="962025"/>
          </a:xfrm>
          <a:prstGeom prst="rect">
            <a:avLst/>
          </a:prstGeom>
          <a:noFill/>
        </p:spPr>
      </p:pic>
      <p:pic>
        <p:nvPicPr>
          <p:cNvPr id="162832" name="Picture 16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06582">
            <a:off x="1587500" y="5118101"/>
            <a:ext cx="1000125" cy="647700"/>
          </a:xfrm>
          <a:prstGeom prst="rect">
            <a:avLst/>
          </a:prstGeom>
          <a:noFill/>
        </p:spPr>
      </p:pic>
      <p:pic>
        <p:nvPicPr>
          <p:cNvPr id="162833" name="Picture 1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740443">
            <a:off x="8381354" y="337636"/>
            <a:ext cx="657225" cy="571500"/>
          </a:xfrm>
          <a:prstGeom prst="rect">
            <a:avLst/>
          </a:prstGeom>
          <a:noFill/>
        </p:spPr>
      </p:pic>
      <p:pic>
        <p:nvPicPr>
          <p:cNvPr id="162834" name="Picture 18" descr="butterfly4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92065">
            <a:off x="4716463" y="4365625"/>
            <a:ext cx="1057275" cy="790575"/>
          </a:xfrm>
          <a:prstGeom prst="rect">
            <a:avLst/>
          </a:prstGeom>
          <a:noFill/>
        </p:spPr>
      </p:pic>
      <p:pic>
        <p:nvPicPr>
          <p:cNvPr id="162835" name="Picture 19" descr="f68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5300663"/>
            <a:ext cx="1143000" cy="1143000"/>
          </a:xfrm>
          <a:prstGeom prst="rect">
            <a:avLst/>
          </a:prstGeom>
          <a:noFill/>
        </p:spPr>
      </p:pic>
      <p:pic>
        <p:nvPicPr>
          <p:cNvPr id="162836" name="Picture 20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20888"/>
            <a:ext cx="666750" cy="762000"/>
          </a:xfrm>
          <a:prstGeom prst="rect">
            <a:avLst/>
          </a:prstGeom>
          <a:noFill/>
        </p:spPr>
      </p:pic>
      <p:pic>
        <p:nvPicPr>
          <p:cNvPr id="162837" name="Picture 21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24944"/>
            <a:ext cx="666750" cy="762000"/>
          </a:xfrm>
          <a:prstGeom prst="rect">
            <a:avLst/>
          </a:prstGeom>
          <a:noFill/>
        </p:spPr>
      </p:pic>
      <p:sp>
        <p:nvSpPr>
          <p:cNvPr id="162838" name="Rectangle 2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-34497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я сорву цветок,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ты сорвешь цветок...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ВСЕ: и Я, и ТЫ,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МЫ сорвем цветы,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 окажутся пусты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деревья, и кусты...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не будет красоты.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19113" y="63500"/>
            <a:ext cx="8085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              </a:t>
            </a:r>
            <a:r>
              <a:rPr lang="ru-RU" sz="2800" b="1" i="1">
                <a:solidFill>
                  <a:srgbClr val="FF0066"/>
                </a:solidFill>
              </a:rPr>
              <a:t>Берегите красивые растения! 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Пусть наша родная земля всегда будет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              прекрасной    и  цветущей</a:t>
            </a:r>
            <a:r>
              <a:rPr lang="ru-RU" sz="2800" b="1">
                <a:solidFill>
                  <a:srgbClr val="FF0066"/>
                </a:solidFill>
              </a:rPr>
              <a:t>!</a:t>
            </a:r>
            <a:r>
              <a:rPr lang="ru-RU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65891" name="Picture 3" descr="2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6911975" cy="5184775"/>
          </a:xfrm>
          <a:prstGeom prst="rect">
            <a:avLst/>
          </a:prstGeom>
          <a:noFill/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4008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66"/>
                </a:solidFill>
              </a:rPr>
              <a:t>Б е р е г и !</a:t>
            </a:r>
          </a:p>
        </p:txBody>
      </p:sp>
      <p:pic>
        <p:nvPicPr>
          <p:cNvPr id="165893" name="Picture 5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4" name="Picture 6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5" name="Picture 7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6" name="Picture 8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7" name="Picture 9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8" name="Picture 10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9" name="Picture 11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0" name="Picture 12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1" name="Picture 13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2" name="Picture 14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715000"/>
            <a:ext cx="952500" cy="1143000"/>
          </a:xfrm>
          <a:prstGeom prst="rect">
            <a:avLst/>
          </a:prstGeom>
          <a:noFill/>
        </p:spPr>
      </p:pic>
      <p:sp>
        <p:nvSpPr>
          <p:cNvPr id="165903" name="Rectangle 1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Берегите красивые растения! Пусть наша родная земля всегда будет прекрасной и цветущей! Б е р е г и !</a:t>
            </a: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1419101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     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9811" name="Picture 3" descr="01-skwozx-sneg-2-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08920"/>
            <a:ext cx="5543550" cy="39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262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Солнышко греет, снег тает, звенит капель, птицы весело щебечут и на пригорках, самых солнечных местах, появляются первые цветы.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Когда появляются первые цветы в лесу? (Как только растает снег, и проявятся первые проталины).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Как называют первые цветы? (подснежники) А раз они первые цветы, то их еще называют первоцветами. Давайте правильно произнесем это слово. (хором ПЕРВОЦВЕТЫ)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87220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a:t>
            </a:r>
          </a:p>
        </p:txBody>
      </p:sp>
      <p:pic>
        <p:nvPicPr>
          <p:cNvPr id="3" name="Picture 3" descr="подснеж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23850" y="332656"/>
            <a:ext cx="48962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У занесённых снегом кочек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Под белой шапкой снеговой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Нашли мы маленький цветочек</a:t>
            </a:r>
          </a:p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Полузамёрзший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чуть живой.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Первым вылез из землицы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 проталинке.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Он мороза не боится,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Хоть и маленький.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Из-под снега расцветает,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Раньше всех весну встречает.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1859" name="Picture 3" descr="подснежни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61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52500" cy="952500"/>
          </a:xfrm>
          <a:prstGeom prst="rect">
            <a:avLst/>
          </a:prstGeom>
          <a:noFill/>
        </p:spPr>
      </p:pic>
      <p:pic>
        <p:nvPicPr>
          <p:cNvPr id="121862" name="Picture 6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952500" cy="952500"/>
          </a:xfrm>
          <a:prstGeom prst="rect">
            <a:avLst/>
          </a:prstGeom>
          <a:noFill/>
        </p:spPr>
      </p:pic>
      <p:pic>
        <p:nvPicPr>
          <p:cNvPr id="121863" name="Picture 7" descr="flowers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805264"/>
            <a:ext cx="952500" cy="666750"/>
          </a:xfrm>
          <a:prstGeom prst="rect">
            <a:avLst/>
          </a:prstGeom>
          <a:noFill/>
        </p:spPr>
      </p:pic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Первым вылез из земли на проталинке! Он мороза не боится, хоть и маленький. Стоит в белой шапчонке И зелёной распашонке. Подснежник.</a:t>
            </a: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93096"/>
            <a:ext cx="8686800" cy="2232248"/>
          </a:xfrm>
        </p:spPr>
        <p:txBody>
          <a:bodyPr>
            <a:normAutofit/>
          </a:bodyPr>
          <a:lstStyle/>
          <a:p>
            <a:r>
              <a:rPr lang="ru-RU" sz="2200" dirty="0"/>
              <a:t>– Как называется этот цветок?</a:t>
            </a:r>
            <a:br>
              <a:rPr lang="ru-RU" sz="2200" dirty="0"/>
            </a:br>
            <a:r>
              <a:rPr lang="ru-RU" sz="2200" dirty="0"/>
              <a:t>– Назовите части растения? (листья, стебель, цветок)</a:t>
            </a:r>
            <a:br>
              <a:rPr lang="ru-RU" sz="2200" dirty="0"/>
            </a:br>
            <a:r>
              <a:rPr lang="ru-RU" sz="2200" dirty="0"/>
              <a:t>– Какой стебель? (невысокий)</a:t>
            </a:r>
            <a:br>
              <a:rPr lang="ru-RU" sz="2200" dirty="0"/>
            </a:br>
            <a:r>
              <a:rPr lang="ru-RU" sz="2200" dirty="0"/>
              <a:t>– Какие цветки у растения? (белого цвета)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http://go2.imgsmail.ru/imgpreview?key=http%3A//stragon.ru/images0/makro03.jpg&amp;mb=imgdb_preview_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328694" cy="413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77272"/>
            <a:ext cx="952500" cy="66675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892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2372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go4.imgsmail.ru/imgpreview?key=http%3A//flower.onego.ru/lukov/enc_3462.jpg&amp;mb=imgdb_preview_1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520033" cy="47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3609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Но зима заморозила их, давайте им поможем прорасти.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Мы ямку раскопаем,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Семечко посадим,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Дождичек польет,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Оно прорастет,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Сначала стебелек,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>А затем листок.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Ну, вот и появился первый весенний цветок.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forchel.ru/uploads/posts/2011-12/1323542908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57606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go2.imgsmail.ru/imgpreview?key=http%3A//os1.i.ua/3/1/8284580_5b1e24b.jpg&amp;mb=imgdb_preview_13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38001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58326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i="1" dirty="0" err="1"/>
              <a:t>Физминутка</a:t>
            </a:r>
            <a:r>
              <a:rPr lang="ru-RU" sz="2200" i="1" dirty="0"/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«На лугу растут цветы»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 лугу растут цветы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Небывалой красоты. (Потягивания — руки в стороны.)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К солнцу тянутся цветы.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С ними потянись и ты. (Потягивания — руки вверх.)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Ветер дует иногда,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Только это не беда. (Дети машут руками, изображая ветер.)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Наклоняются цветочки,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Опускают лепесточки. (Наклоны.)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А потом опять встают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И по-прежнему цветут.</a:t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4704"/>
            <a:ext cx="952500" cy="952500"/>
          </a:xfrm>
          <a:prstGeom prst="rect">
            <a:avLst/>
          </a:prstGeom>
          <a:noFill/>
        </p:spPr>
      </p:pic>
      <p:pic>
        <p:nvPicPr>
          <p:cNvPr id="4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952500" cy="95250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789040"/>
            <a:ext cx="1587500" cy="1738312"/>
          </a:xfrm>
          <a:prstGeom prst="rect">
            <a:avLst/>
          </a:prstGeom>
          <a:noFill/>
        </p:spPr>
      </p:pic>
      <p:pic>
        <p:nvPicPr>
          <p:cNvPr id="7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1587500" cy="1738312"/>
          </a:xfrm>
          <a:prstGeom prst="rect">
            <a:avLst/>
          </a:prstGeom>
          <a:noFill/>
        </p:spPr>
      </p:pic>
      <p:pic>
        <p:nvPicPr>
          <p:cNvPr id="8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S5QAU4VNKZPS-2040-568</_dlc_DocId>
    <_dlc_DocIdUrl xmlns="6434c500-c195-4837-b047-5e71706d4cb2">
      <Url>http://www.eduportal44.ru/Buy/svetlayk/_layouts/15/DocIdRedir.aspx?ID=S5QAU4VNKZPS-2040-568</Url>
      <Description>S5QAU4VNKZPS-2040-568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80014AD44E06347885D7C0B04EEF5EE" ma:contentTypeVersion="0" ma:contentTypeDescription="Создание документа." ma:contentTypeScope="" ma:versionID="2767f3edc4f288f250eea4fc4bfd1245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7ff31e20e446e0fc5073bfb4aa072d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0D4C65-8109-44D9-8ECC-699A1D17FB71}"/>
</file>

<file path=customXml/itemProps2.xml><?xml version="1.0" encoding="utf-8"?>
<ds:datastoreItem xmlns:ds="http://schemas.openxmlformats.org/officeDocument/2006/customXml" ds:itemID="{D178AA2C-E5B5-48E9-8A92-5C1A6328CBBA}"/>
</file>

<file path=customXml/itemProps3.xml><?xml version="1.0" encoding="utf-8"?>
<ds:datastoreItem xmlns:ds="http://schemas.openxmlformats.org/officeDocument/2006/customXml" ds:itemID="{B86B6051-A4C7-419B-97A4-ADE922E182CF}"/>
</file>

<file path=customXml/itemProps4.xml><?xml version="1.0" encoding="utf-8"?>
<ds:datastoreItem xmlns:ds="http://schemas.openxmlformats.org/officeDocument/2006/customXml" ds:itemID="{59E5107B-0CB2-41C0-8F01-5D05623CD7C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811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Первоцветы  Конспект комплексной НОД по ознакомлению с окружающим и развитию речи в средней группе детского сада. </vt:lpstr>
      <vt:lpstr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vt:lpstr>
      <vt:lpstr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vt:lpstr>
      <vt:lpstr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vt:lpstr>
      <vt:lpstr>Первым вылез из земли на проталинке! Он мороза не боится, хоть и маленький. Стоит в белой шапчонке И зелёной распашонке. Подснежник.</vt:lpstr>
      <vt:lpstr>– Как называется этот цветок? – Назовите части растения? (листья, стебель, цветок) – Какой стебель? (невысокий) – Какие цветки у растения? (белого цвета) </vt:lpstr>
      <vt:lpstr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 </vt:lpstr>
      <vt:lpstr>Но зима заморозила их, давайте им поможем прорасти.      Мы ямку раскопаем, Семечко посадим, Дождичек польет, Оно прорастет, Сначала стебелек, А затем листок.    Ну, вот и появился первый весенний цветок. </vt:lpstr>
      <vt:lpstr>Физминутка «На лугу растут цветы»   На лугу растут цветы Небывалой красоты. (Потягивания — руки в стороны.) К солнцу тянутся цветы. С ними потянись и ты. (Потягивания — руки вверх.) Ветер дует иногда, Только это не беда. (Дети машут руками, изображая ветер.) Наклоняются цветочки, Опускают лепесточки. (Наклоны.) А потом опять встают И по-прежнему цветут.   </vt:lpstr>
      <vt:lpstr>Мать-и-мачеха. На глиняных откосах, В оврагах, вдоль дорог появился первым жёлтый огонёк.</vt:lpstr>
      <vt:lpstr>Мать-и-мачеха.</vt:lpstr>
      <vt:lpstr>Уронило солнце Лучик золотой. Вырос одуванчик – Первый, молодой. У него чудесный, Золотистый цвет. Он – большого солнца Маленький портрет! </vt:lpstr>
      <vt:lpstr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vt:lpstr>
      <vt:lpstr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vt:lpstr>
      <vt:lpstr>«Белые горошки на зелёной ножке» </vt:lpstr>
      <vt:lpstr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vt:lpstr>
      <vt:lpstr>Игра: «Один – много»</vt:lpstr>
      <vt:lpstr>Игра «Найди лишнее»</vt:lpstr>
      <vt:lpstr>Игра «Найди лишнее»</vt:lpstr>
      <vt:lpstr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vt:lpstr>
      <vt:lpstr>Помни правила: • Не рви цветы в лесу, на лугу. Пусть красивые растения остаются в природе. • Помни, что букеты можно составлять только из тех растений, которые выращены человеком. • Посади первоцветы в саду и ухаживай за ними. • Расскажи друзьям и близким об охране первоцветов. </vt:lpstr>
      <vt:lpstr>Слайд 22</vt:lpstr>
      <vt:lpstr>Берегите красивые растения! Пусть наша родная земля всегда будет прекрасной и цветущей! Б е р е г и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  Конспект комплексной НОД по ознакомлению с окружающим и развитию речи в средней группе детского сада.</dc:title>
  <dc:creator>Света</dc:creator>
  <cp:lastModifiedBy>mix19821982@outlook.com</cp:lastModifiedBy>
  <cp:revision>28</cp:revision>
  <dcterms:created xsi:type="dcterms:W3CDTF">2014-03-16T14:09:33Z</dcterms:created>
  <dcterms:modified xsi:type="dcterms:W3CDTF">2020-05-07T07:00:22Z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0x010100D80014AD44E06347885D7C0B04EEF5EE</vt:lpwstr>
  </property>
  <property fmtid="{D5CDD505-2E9C-101B-9397-08002B2CF9AE}" pid="3" name="_dlc_DocIdItemGuid">
    <vt:lpwstr>724d929d-bb0a-4cb7-89f3-550c8a964ecd</vt:lpwstr>
  </property>
</Properties>
</file>