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59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E07C1A2-B6F2-4D33-9AA7-FE34141FAF06}" type="datetimeFigureOut">
              <a:rPr lang="ru-RU"/>
              <a:pPr>
                <a:defRPr/>
              </a:pPr>
              <a:t>26.04.2012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B38A7BF-D78B-414D-ABF2-3D049FB849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2885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7AFFC-A2E4-4744-92D1-F1A037776EB2}" type="datetimeFigureOut">
              <a:rPr lang="ru-RU"/>
              <a:pPr>
                <a:defRPr/>
              </a:pPr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858D8-4B9F-4C92-8724-61C312E81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94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55C60-0BEE-49A1-A551-500FE6204648}" type="datetimeFigureOut">
              <a:rPr lang="ru-RU"/>
              <a:pPr>
                <a:defRPr/>
              </a:pPr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BD6E3-501E-4795-A4AC-5C8FE490FD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53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1533E-3530-481D-B0A7-75E7C7437515}" type="datetimeFigureOut">
              <a:rPr lang="ru-RU"/>
              <a:pPr>
                <a:defRPr/>
              </a:pPr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7609E-9469-48F8-9F7D-D1A4E97CCC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33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F5A2C-886E-499E-B323-AD36C4827D3D}" type="datetimeFigureOut">
              <a:rPr lang="ru-RU"/>
              <a:pPr>
                <a:defRPr/>
              </a:pPr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6D9F4-F609-43A9-8BAE-421BC6008C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72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AE78E-F2BA-44F9-A43D-1496D5A08EB6}" type="datetimeFigureOut">
              <a:rPr lang="ru-RU"/>
              <a:pPr>
                <a:defRPr/>
              </a:pPr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74D61-18F7-407A-8EE5-6174E1D2F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932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90B0F-BF3C-40E7-82A9-633A52EEB0F7}" type="datetimeFigureOut">
              <a:rPr lang="ru-RU"/>
              <a:pPr>
                <a:defRPr/>
              </a:pPr>
              <a:t>26.04.2012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E8906-E290-4729-8073-44441787CB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80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FCBAC-9FE6-4903-9BB7-1164E289AFC7}" type="datetimeFigureOut">
              <a:rPr lang="ru-RU"/>
              <a:pPr>
                <a:defRPr/>
              </a:pPr>
              <a:t>26.04.2012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18F65-53CD-4E7D-8D65-DC8CD44499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722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CC3E0-F7BF-4E05-812A-9084090D7C61}" type="datetimeFigureOut">
              <a:rPr lang="ru-RU"/>
              <a:pPr>
                <a:defRPr/>
              </a:pPr>
              <a:t>26.04.2012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9B686-6E8E-42D4-A208-6FC68F63C6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24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5EBE6-6C47-4B73-A0B7-49DFCF0C383A}" type="datetimeFigureOut">
              <a:rPr lang="ru-RU"/>
              <a:pPr>
                <a:defRPr/>
              </a:pPr>
              <a:t>26.04.2012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87E45-1ED5-495D-872D-5533E29D32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62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BA620-C12B-41D0-83CE-5750A382FC0C}" type="datetimeFigureOut">
              <a:rPr lang="ru-RU"/>
              <a:pPr>
                <a:defRPr/>
              </a:pPr>
              <a:t>26.04.2012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C5CBB-8A31-4675-9434-3FBBB600F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455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C43F6-0D60-4448-A482-5801FACB3824}" type="datetimeFigureOut">
              <a:rPr lang="ru-RU"/>
              <a:pPr>
                <a:defRPr/>
              </a:pPr>
              <a:t>26.04.2012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ADB50-79BD-4AD2-8D8B-6226CC02A5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174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722F1C-59D1-4402-834C-ED3544B6307A}" type="datetimeFigureOut">
              <a:rPr lang="ru-RU"/>
              <a:pPr>
                <a:defRPr/>
              </a:pPr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F2F5F7-0E31-43FE-8989-E5EBBF8F2C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607" y="3218625"/>
            <a:ext cx="4196470" cy="2868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75856" y="404664"/>
            <a:ext cx="5472608" cy="101566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Эрудит - лото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Управляющая кнопка: настраиваемая 10">
            <a:hlinkClick r:id="rId3" action="ppaction://hlinksldjump" highlightClick="1"/>
          </p:cNvPr>
          <p:cNvSpPr/>
          <p:nvPr/>
        </p:nvSpPr>
        <p:spPr>
          <a:xfrm>
            <a:off x="6084168" y="5498116"/>
            <a:ext cx="1976761" cy="496134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Правила</a:t>
            </a:r>
            <a:endParaRPr lang="ru-RU" dirty="0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88640"/>
            <a:ext cx="4319817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рапеция 5"/>
          <p:cNvSpPr/>
          <p:nvPr/>
        </p:nvSpPr>
        <p:spPr>
          <a:xfrm>
            <a:off x="3001338" y="4074013"/>
            <a:ext cx="1404155" cy="1652018"/>
          </a:xfrm>
          <a:prstGeom prst="trapezoid">
            <a:avLst/>
          </a:prstGeom>
          <a:ln/>
          <a:scene3d>
            <a:camera prst="perspectiveHeroicExtremeLeftFacing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17" name="Группа 16"/>
          <p:cNvGrpSpPr>
            <a:grpSpLocks/>
          </p:cNvGrpSpPr>
          <p:nvPr/>
        </p:nvGrpSpPr>
        <p:grpSpPr bwMode="auto">
          <a:xfrm flipH="1">
            <a:off x="2006600" y="1325563"/>
            <a:ext cx="3448050" cy="2747962"/>
            <a:chOff x="2060037" y="1340768"/>
            <a:chExt cx="3384376" cy="2747944"/>
          </a:xfrm>
        </p:grpSpPr>
        <p:sp>
          <p:nvSpPr>
            <p:cNvPr id="13" name="Овал 12"/>
            <p:cNvSpPr/>
            <p:nvPr/>
          </p:nvSpPr>
          <p:spPr>
            <a:xfrm>
              <a:off x="3311859" y="3614432"/>
              <a:ext cx="504056" cy="461665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" name="Цилиндр 2"/>
            <p:cNvSpPr/>
            <p:nvPr/>
          </p:nvSpPr>
          <p:spPr>
            <a:xfrm rot="16200000">
              <a:off x="2384073" y="1016732"/>
              <a:ext cx="2736304" cy="3384376"/>
            </a:xfrm>
            <a:prstGeom prst="can">
              <a:avLst/>
            </a:prstGeom>
            <a:ln/>
            <a:scene3d>
              <a:camera prst="orthographicFront"/>
              <a:lightRig rig="threePt" dir="t"/>
            </a:scene3d>
            <a:sp3d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3963989" y="3198134"/>
              <a:ext cx="504056" cy="461665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4344478" y="3627047"/>
              <a:ext cx="504056" cy="461665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3400551" y="3103361"/>
              <a:ext cx="504056" cy="461665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4004954" y="2734583"/>
              <a:ext cx="504056" cy="461665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4509010" y="2849000"/>
              <a:ext cx="504056" cy="461665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4848534" y="3310665"/>
              <a:ext cx="504056" cy="461665"/>
            </a:xfrm>
            <a:prstGeom prst="ellipse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3563887" y="3611492"/>
              <a:ext cx="504056" cy="461665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0" name="Стрелка углом 19"/>
          <p:cNvSpPr/>
          <p:nvPr/>
        </p:nvSpPr>
        <p:spPr>
          <a:xfrm rot="10800000" flipH="1">
            <a:off x="4179871" y="4112053"/>
            <a:ext cx="4512800" cy="1735294"/>
          </a:xfrm>
          <a:prstGeom prst="bentArrow">
            <a:avLst>
              <a:gd name="adj1" fmla="val 49261"/>
              <a:gd name="adj2" fmla="val 25000"/>
              <a:gd name="adj3" fmla="val 25000"/>
              <a:gd name="adj4" fmla="val 43750"/>
            </a:avLst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Овал 21">
            <a:hlinkClick r:id="rId2" action="ppaction://hlinksldjump"/>
          </p:cNvPr>
          <p:cNvSpPr/>
          <p:nvPr/>
        </p:nvSpPr>
        <p:spPr>
          <a:xfrm>
            <a:off x="4344478" y="4108142"/>
            <a:ext cx="504056" cy="461665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>
            <a:hlinkClick r:id="rId3" action="ppaction://hlinksldjump"/>
          </p:cNvPr>
          <p:cNvSpPr/>
          <p:nvPr/>
        </p:nvSpPr>
        <p:spPr>
          <a:xfrm>
            <a:off x="4337841" y="4098762"/>
            <a:ext cx="504056" cy="461665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Овал 23">
            <a:hlinkClick r:id="rId4" action="ppaction://hlinksldjump"/>
          </p:cNvPr>
          <p:cNvSpPr/>
          <p:nvPr/>
        </p:nvSpPr>
        <p:spPr>
          <a:xfrm>
            <a:off x="4330309" y="4101350"/>
            <a:ext cx="504056" cy="461665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>
            <a:hlinkClick r:id="rId5" action="ppaction://hlinksldjump"/>
          </p:cNvPr>
          <p:cNvSpPr/>
          <p:nvPr/>
        </p:nvSpPr>
        <p:spPr>
          <a:xfrm>
            <a:off x="4344478" y="4112053"/>
            <a:ext cx="504056" cy="4616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Управляющая кнопка: настраиваемая 20">
            <a:hlinkClick r:id="" action="ppaction://hlinkshowjump?jump=nextslide" highlightClick="1"/>
          </p:cNvPr>
          <p:cNvSpPr/>
          <p:nvPr/>
        </p:nvSpPr>
        <p:spPr>
          <a:xfrm>
            <a:off x="7524328" y="6367636"/>
            <a:ext cx="1600391" cy="490364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Конец игры</a:t>
            </a:r>
            <a:endParaRPr lang="ru-RU" dirty="0"/>
          </a:p>
        </p:txBody>
      </p:sp>
      <p:sp>
        <p:nvSpPr>
          <p:cNvPr id="28" name="Управляющая кнопка: настраиваемая 27">
            <a:hlinkClick r:id="" action="ppaction://hlinkshowjump?jump=endshow" highlightClick="1"/>
          </p:cNvPr>
          <p:cNvSpPr/>
          <p:nvPr/>
        </p:nvSpPr>
        <p:spPr>
          <a:xfrm>
            <a:off x="0" y="5877272"/>
            <a:ext cx="323528" cy="980728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выход</a:t>
            </a:r>
          </a:p>
        </p:txBody>
      </p:sp>
      <p:sp>
        <p:nvSpPr>
          <p:cNvPr id="26" name="Овал 25">
            <a:hlinkClick r:id="rId6" action="ppaction://hlinksldjump"/>
          </p:cNvPr>
          <p:cNvSpPr/>
          <p:nvPr/>
        </p:nvSpPr>
        <p:spPr>
          <a:xfrm>
            <a:off x="4344478" y="4098761"/>
            <a:ext cx="504056" cy="46166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>
            <a:hlinkClick r:id="rId7" action="ppaction://hlinksldjump"/>
          </p:cNvPr>
          <p:cNvSpPr/>
          <p:nvPr/>
        </p:nvSpPr>
        <p:spPr>
          <a:xfrm>
            <a:off x="4344478" y="4098762"/>
            <a:ext cx="504056" cy="46166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487966" y="117150"/>
            <a:ext cx="5472608" cy="101566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Эрудит - лото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.01087 C -0.01476 0.01064 -0.02552 0.01018 -0.02552 0.00949 C -0.02552 0.00926 -0.01511 0.0081 -0.0007 0.0081 C 0.01354 0.0081 0.02586 0.00926 0.02586 0.00949 C 0.02586 0.01018 0.01302 0.01018 -0.00122 0.00972 C -0.01528 0.00949 -0.02552 0.00879 -0.02552 0.0081 C -0.02552 0.00764 -0.01476 0.00694 -0.0007 0.00694 C 0.01354 0.00694 0.02586 0.00764 0.02586 0.0081 C 0.02586 0.00879 0.01302 0.00879 -0.00087 0.0081 C -0.01528 0.00787 -0.02552 0.00741 -0.02552 0.00671 C -0.02552 0.00648 -0.01476 0.00532 -0.00035 0.00532 C 0.01354 0.00532 0.02586 0.00648 0.02586 0.00671 C 0.02586 0.00741 0.01302 0.00741 -0.00087 0.00694 C -0.01511 0.00671 -0.02552 0.00556 -0.02552 0.00532 C -0.02552 0.00463 -0.01459 0.00417 -0.00035 0.00417 C 0.01406 0.00417 0.02586 0.00463 0.02586 0.00532 C 0.02586 0.00556 0.01336 0.00556 -0.0007 0.00532 C -0.01476 0.00532 -0.02552 0.0044 -0.02552 0.00394 C -0.02552 0.00324 -0.01459 0.00255 -0.00018 0.00255 C 0.01406 0.00255 0.02586 0.00324 0.02586 0.00394 C 0.02586 0.0044 0.01336 0.0044 -0.0007 0.00417 C -0.01476 0.00394 -0.02552 0.00301 -0.02552 0.00255 C -0.02552 0.00209 -0.01441 0.00139 -0.00018 0.00139 C 0.01406 0.00139 0.02586 0.00209 0.02586 0.00255 C 0.02586 0.00301 0.01354 0.00301 -0.0007 0.00255 C -0.01476 0.00255 -0.02552 0.00162 -0.02552 0.00116 C -0.02552 0.00047 -0.01441 -4.92137E-6 3.88889E-6 -4.92137E-6 C 0.01423 -4.92137E-6 0.02586 0.00047 0.02586 0.00116 C 0.02586 0.00162 0.01354 0.00162 -0.00035 0.00139 C -0.01459 0.0007 -0.02552 0.00024 -0.02552 -0.00023 C -0.02552 -0.00069 -0.01441 -0.00138 3.88889E-6 -0.00138 C 0.01423 -0.00138 0.02586 -0.00069 0.02586 -0.00023 C 0.02586 0.00024 0.01406 0.00024 3.88889E-6 -4.92137E-6 " pathEditMode="relative" rAng="0" ptsTypes="fffffffffffffffffffffffffffffffff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6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11111E-6 C 0.01615 0.02083 0.00573 0.08009 0.00625 0.08889 C 0.00678 0.09954 0.01407 0.1088 0.01858 0.11713 C 0.02223 0.12361 0.02014 0.12893 0.02483 0.13403 C 0.03959 0.1493 0.06841 0.16042 0.0875 0.16042 C 0.18872 0.16134 0.28976 0.16042 0.39115 0.16042 " pathEditMode="relative" rAng="0" ptsTypes="fffffA">
                                      <p:cBhvr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49" y="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09066E-6 C -0.01424 -2.09066E-6 -0.02465 0.00046 -0.02465 0.00116 C -0.02465 0.00162 -0.01424 0.00185 -0.00069 0.00185 C 0.01302 0.00185 0.02483 0.00162 0.02483 0.00116 C 0.02483 0.00046 0.01267 0.00023 -0.00104 0.0007 C -0.01458 0.00139 -0.02465 0.00185 -0.02465 0.00231 C -0.02465 0.00278 -0.01424 0.00347 -0.00069 0.00347 C 0.01302 0.00347 0.02483 0.00278 0.02483 0.00231 C 0.02483 0.00185 0.01267 0.00162 -0.00087 0.00185 C -0.01458 0.00255 -0.02465 0.00347 -0.02465 0.0037 C -0.02465 0.00416 -0.01424 0.00463 -0.00052 0.00463 C 0.01302 0.00463 0.02483 0.00416 0.02483 0.0037 C 0.02483 0.00347 0.01267 0.00301 -0.00087 0.0037 C -0.01424 0.0037 -0.02465 0.00463 -0.02465 0.00509 C -0.02465 0.00578 -0.01389 0.00578 -0.00052 0.00578 C 0.01354 0.00578 0.02483 0.00578 0.02483 0.00509 C 0.02483 0.00463 0.01285 0.00416 -0.00069 0.00486 C -0.01424 0.00509 -0.02465 0.00578 -0.02465 0.00625 C -0.02465 0.00694 -0.01389 0.0074 -0.00035 0.0074 C 0.01354 0.0074 0.02483 0.00694 0.02483 0.00625 C 0.02483 0.00578 0.01285 0.00578 -0.00069 0.00602 C -0.01424 0.00625 -0.02465 0.0074 -0.02465 0.00763 C -0.02465 0.0081 -0.01372 0.00856 -0.00035 0.00856 C 0.01354 0.00856 0.02483 0.0081 0.02483 0.00763 C 0.02483 0.0074 0.01302 0.00717 -0.00069 0.0074 C -0.01424 0.00763 -0.02465 0.00833 -0.02465 0.00925 C -0.02465 0.00948 -0.01372 0.00972 2.77778E-7 0.00972 C 0.01372 0.00972 0.02483 0.00948 0.02483 0.00925 C 0.02483 0.00833 0.01302 0.00833 -0.00052 0.00856 C -0.01389 0.00925 -0.02465 0.00948 -0.02465 0.01041 C -0.02448 0.01087 -0.01372 0.01157 2.77778E-7 0.01157 C 0.01372 0.01157 0.02483 0.01087 0.02483 0.00995 C 0.02483 0.00948 0.01354 0.00948 2.77778E-7 0.00972 " pathEditMode="relative" rAng="0" ptsTypes="fffffffffffffffffffffffffffffffff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1.11022E-16 C 0.00104 0.00139 0.0033 0.00208 0.0033 0.00394 C 0.00556 0.10046 -0.00156 0.03773 0.0033 0.10671 C 0.0059 0.1412 0.03681 0.14769 0.05833 0.15602 C 0.06528 0.1588 0.07587 0.1662 0.08264 0.16644 C 0.10087 0.16713 0.11944 0.16759 0.13767 0.16829 C 0.16892 0.17083 0.20017 0.17315 0.2316 0.17037 C 0.26736 0.1625 0.23819 0.16829 0.32101 0.16829 " pathEditMode="relative" rAng="0" ptsTypes="fffffffA">
                                      <p:cBhvr>
                                        <p:cTn id="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90" y="8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48659E-6 C -0.01285 -4.48659E-6 -0.02223 0.00024 -0.02223 0.00093 C -0.02223 0.00139 -0.01302 0.00185 -0.0007 0.00185 C 0.01145 0.00185 0.02222 0.00139 0.02222 0.00093 C 0.02222 0.00024 0.01111 -4.48659E-6 -0.00105 0.0007 C -0.01337 0.00116 -0.02223 0.00185 -0.02223 0.00232 C -0.02223 0.00278 -0.01285 0.00347 -0.0007 0.00347 C 0.01145 0.00347 0.02222 0.00278 0.02222 0.00232 C 0.02222 0.00185 0.01111 0.00139 -0.00087 0.00209 C -0.01337 0.00255 -0.02223 0.00347 -0.02223 0.0037 C -0.02223 0.00463 -0.01285 0.00463 -0.00052 0.00463 C 0.01145 0.00463 0.02222 0.00463 0.02222 0.0037 C 0.02222 0.00347 0.01111 0.00301 -0.00087 0.0037 C -0.01302 0.0037 -0.02223 0.00463 -0.02223 0.00532 C -0.02223 0.00579 -0.01268 0.00579 -0.00052 0.00579 C 0.0118 0.00579 0.02222 0.00579 0.02222 0.00532 C 0.02222 0.00463 0.01128 0.00463 -0.0007 0.00486 C -0.01285 0.00532 -0.02223 0.00579 -0.02223 0.00648 C -0.02223 0.00694 -0.01268 0.00741 -0.00035 0.00741 C 0.0118 0.00741 0.02222 0.00694 0.02222 0.00648 C 0.02222 0.00579 0.01128 0.00579 -0.0007 0.00602 C -0.01285 0.00648 -0.02223 0.00741 -0.02223 0.00764 C -0.02223 0.00833 -0.0125 0.00879 -0.00035 0.00879 C 0.0118 0.00879 0.02222 0.00833 0.02222 0.00764 C 0.02222 0.00741 0.01145 0.00717 -0.0007 0.00741 C -0.01285 0.00764 -0.02223 0.00856 -0.02223 0.00949 C -0.02223 0.00949 -0.0125 0.01018 3.88889E-6 0.01018 C 0.01215 0.01018 0.02222 0.00949 0.02222 0.00949 C 0.02222 0.00856 0.01145 0.00856 -0.00052 0.00879 C -0.01268 0.00949 -0.02223 0.00995 -0.02223 0.01064 C -0.02223 0.01134 -0.0125 0.01203 3.88889E-6 0.01203 C 0.01215 0.01203 0.02222 0.01134 0.02222 0.01041 C 0.02222 0.00995 0.0118 0.00995 3.88889E-6 0.01018 " pathEditMode="relative" rAng="0" ptsTypes="fffffffffffffffffffffffffffffffff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C 0.00052 0.00648 0.00295 0.01273 0.0033 0.01922 C 0.00434 0.03635 0.00399 0.05371 0.00504 0.07107 C 0.00521 0.07801 0.00868 0.0882 0.01042 0.09445 C 0.01476 0.10973 0.01632 0.13542 0.03004 0.14375 C 0.03629 0.14746 0.04462 0.14977 0.05139 0.15232 C 0.05695 0.16204 0.07327 0.17153 0.08351 0.17176 C 0.14184 0.17269 0.20018 0.17176 0.25886 0.17176 " pathEditMode="relative" rAng="0" ptsTypes="fffffffA">
                                      <p:cBhvr>
                                        <p:cTn id="3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34" y="8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48659E-6 C -0.01337 -4.48659E-6 -0.02327 0.0007 -0.02327 0.00116 C -0.02327 0.00162 -0.01355 0.00185 -0.00052 0.00185 C 0.01232 0.00185 0.02343 0.00162 0.02343 0.00116 C 0.02343 0.0007 0.01198 0.00024 -0.00105 0.00093 C -0.01372 0.00139 -0.02327 0.00185 -0.02327 0.00255 C -0.02327 0.00301 -0.01337 0.00347 -0.00052 0.00347 C 0.01232 0.00347 0.02343 0.00301 0.02343 0.00255 C 0.02343 0.00185 0.01198 0.00162 -0.0007 0.00209 C -0.01372 0.00278 -0.02327 0.00347 -0.02327 0.0037 C -0.02327 0.00463 -0.01337 0.00486 -0.00035 0.00486 C 0.01232 0.00486 0.02343 0.00463 0.02343 0.0037 C 0.02343 0.00347 0.01198 0.00324 -0.0007 0.0037 C -0.01355 0.0037 -0.02327 0.00486 -0.02327 0.00532 C -0.02327 0.00579 -0.0132 0.00602 -0.00035 0.00602 C 0.01284 0.00602 0.02343 0.00579 0.02343 0.00532 C 0.02343 0.00486 0.01215 0.00463 -0.00052 0.00509 C -0.01337 0.00532 -0.02327 0.00602 -0.02327 0.00671 C -0.02327 0.00717 -0.0132 0.00764 -0.00018 0.00764 C 0.01284 0.00764 0.02343 0.00717 0.02343 0.00671 C 0.02343 0.00602 0.01215 0.00579 -0.00052 0.00648 C -0.01337 0.00671 -0.02327 0.00764 -0.02327 0.00787 C -0.02327 0.00833 -0.01302 0.00902 -0.00018 0.00902 C 0.01284 0.00902 0.02343 0.00833 0.02343 0.00787 C 0.02343 0.00764 0.01232 0.00741 -0.00052 0.00764 C -0.01337 0.00787 -0.02327 0.00856 -0.02327 0.00949 C -0.02327 0.00972 -0.01302 0.01018 3.88889E-6 0.01018 C 0.01302 0.01018 0.02343 0.00972 0.02343 0.00949 C 0.02343 0.00856 0.01232 0.00856 -0.00035 0.00902 C -0.0132 0.00949 -0.02327 0.01018 -0.02327 0.01087 C -0.02309 0.01134 -0.01302 0.01203 3.88889E-6 0.01203 C 0.01302 0.01203 0.02343 0.01134 0.02343 0.01041 C 0.02343 0.01018 0.01284 0.01018 3.88889E-6 0.01018 " pathEditMode="relative" rAng="0" ptsTypes="fffffffffffffffffffffffffffffffff">
                                      <p:cBhvr>
                                        <p:cTn id="3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C 0.00625 0.00602 0.00591 0.0132 0.00782 0.02176 C 0.01077 0.05463 0.01459 0.08773 0.02882 0.11736 C 0.03247 0.125 0.0349 0.13287 0.04046 0.13912 C 0.04184 0.14306 0.04167 0.14792 0.04428 0.15093 C 0.0448 0.15139 0.05556 0.15463 0.05608 0.15486 C 0.08681 0.17685 0.18646 0.1669 0.18525 0.1669 " pathEditMode="relative" rAng="0" ptsTypes="ffffffA">
                                      <p:cBhvr>
                                        <p:cTn id="4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C -0.01076 2.59259E-6 -0.01875 0.00092 -0.01875 0.00185 C -0.01875 0.00254 -0.01093 0.00301 -0.00052 0.00301 C 0.01007 0.00301 0.0191 0.00254 0.0191 0.00185 C 0.0191 0.00092 0.00973 0.00046 -0.00069 0.00139 C -0.01093 0.00231 -0.01875 0.00301 -0.01875 0.0037 C -0.01875 0.00463 -0.01076 0.00532 -0.00052 0.00532 C 0.01007 0.00532 0.0191 0.00463 0.0191 0.0037 C 0.0191 0.00301 0.00973 0.00254 -0.00069 0.00324 C -0.01093 0.00416 -0.01875 0.00532 -0.01875 0.00578 C -0.01875 0.00648 -0.01076 0.0074 -0.00017 0.0074 C 0.01007 0.0074 0.0191 0.00648 0.0191 0.00578 C 0.0191 0.00532 0.00973 0.00509 -0.00069 0.00578 C -0.01093 0.00578 -0.01875 0.0074 -0.01875 0.0081 C -0.01875 0.00903 -0.01059 0.00926 -0.00017 0.00926 C 0.01042 0.00926 0.0191 0.00903 0.0191 0.0081 C 0.0191 0.0074 0.0099 0.00694 -0.00052 0.00764 C -0.01076 0.0081 -0.01875 0.00926 -0.01875 0.01018 C -0.01875 0.01088 -0.01059 0.0118 -0.00017 0.0118 C 0.01042 0.0118 0.0191 0.01088 0.0191 0.01018 C 0.0191 0.00926 0.0099 0.00903 -0.00052 0.00972 C -0.01076 0.01018 -0.01875 0.0118 -0.01875 0.01203 C -0.01875 0.01273 -0.01041 0.01365 -0.00017 0.01365 C 0.01042 0.01365 0.0191 0.01273 0.0191 0.01203 C 0.0191 0.0118 0.01007 0.01134 -0.00052 0.0118 C -0.01076 0.01203 -0.01875 0.01319 -0.01875 0.01458 C -0.01875 0.01504 -0.01041 0.01551 -3.33333E-6 0.01551 C 0.01059 0.01551 0.0191 0.01504 0.0191 0.01458 C 0.0191 0.01319 0.01007 0.01319 -0.00017 0.01365 C -0.01059 0.01458 -0.01875 0.01528 -0.01875 0.01643 C -0.01875 0.01736 -0.01041 0.01828 -3.33333E-6 0.01828 C 0.01059 0.01828 0.0191 0.01736 0.0191 0.01597 C 0.0191 0.01528 0.01042 0.01528 -3.33333E-6 0.01551 " pathEditMode="relative" rAng="0" ptsTypes="fffffffffffffffffffffffffffffffff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11022E-16 C 0.004 0.00602 0.00382 0.01319 0.00504 0.02176 C 0.00695 0.05463 0.00938 0.08773 0.01893 0.11736 C 0.02136 0.125 0.02292 0.13287 0.02657 0.13912 C 0.02761 0.14306 0.02743 0.14792 0.02917 0.15093 C 0.02952 0.15139 0.03664 0.15463 0.03698 0.15486 C 0.0573 0.17685 0.12344 0.1669 0.12257 0.1669 " pathEditMode="relative" rAng="0" ptsTypes="ffffffA">
                                      <p:cBhvr>
                                        <p:cTn id="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63" y="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48148E-6 C -0.01007 1.48148E-6 -0.01736 0.00046 -0.01736 0.00092 C -0.01736 0.00139 -0.01007 0.00162 -0.00052 0.00162 C 0.0092 0.00162 0.01754 0.00139 0.01754 0.00092 C 0.01754 0.00046 0.00885 0.00023 -0.00087 0.00069 C -0.01024 0.00116 -0.01736 0.00162 -0.01736 0.00208 C -0.01736 0.00254 -0.01007 0.00301 -0.00052 0.00301 C 0.0092 0.00301 0.01754 0.00254 0.01754 0.00208 C 0.01754 0.00162 0.00885 0.00139 -0.00069 0.00185 C -0.01024 0.00231 -0.01736 0.00301 -0.01736 0.00324 C -0.01736 0.0037 -0.01007 0.00417 -0.00035 0.00417 C 0.0092 0.00417 0.01754 0.0037 0.01754 0.00324 C 0.01754 0.00301 0.00885 0.00278 -0.00069 0.00324 C -0.01007 0.00324 -0.01736 0.00417 -0.01736 0.00463 C -0.01736 0.00509 -0.0099 0.00509 -0.00035 0.00509 C 0.00955 0.00509 0.01754 0.00509 0.01754 0.00463 C 0.01754 0.00417 0.00903 0.00393 -0.00052 0.0044 C -0.01007 0.00463 -0.01736 0.00509 -0.01736 0.00555 C -0.01736 0.00602 -0.0099 0.00648 -0.00017 0.00648 C 0.00955 0.00648 0.01754 0.00602 0.01754 0.00555 C 0.01754 0.00509 0.00903 0.00509 -0.00052 0.00532 C -0.01007 0.00555 -0.01736 0.00648 -0.01736 0.00671 C -0.01736 0.00717 -0.00972 0.00764 -0.00017 0.00764 C 0.00955 0.00764 0.01754 0.00717 0.01754 0.00671 C 0.01754 0.00648 0.0092 0.00625 -0.00052 0.00648 C -0.01007 0.00671 -0.01736 0.00741 -0.01736 0.0081 C -0.01736 0.00833 -0.00972 0.00879 -5.55556E-7 0.00879 C 0.00955 0.00879 0.01754 0.00833 0.01754 0.0081 C 0.01754 0.00741 0.0092 0.00741 -0.00035 0.00764 C -0.0099 0.0081 -0.01736 0.00856 -0.01736 0.00926 C -0.01736 0.00972 -0.00972 0.01018 -5.55556E-7 0.01018 C 0.00955 0.01018 0.01754 0.00972 0.01754 0.00903 C 0.01754 0.00856 0.00955 0.00856 -5.55556E-7 0.00879 " pathEditMode="relative" rAng="0" ptsTypes="fffffffffffffffffffffffffffffffff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C 0.00191 0.00602 0.00191 0.0132 0.00243 0.02176 C 0.0033 0.05463 0.00469 0.08773 0.00938 0.11736 C 0.01077 0.125 0.01146 0.13287 0.01337 0.13912 C 0.01372 0.14306 0.01372 0.14792 0.01459 0.15093 C 0.01476 0.15139 0.01823 0.15463 0.0184 0.15486 C 0.02865 0.17685 0.06198 0.1669 0.06146 0.1669 " pathEditMode="relative" rAng="0" ptsTypes="ffffffA">
                                      <p:cBhvr>
                                        <p:cTn id="6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0" y="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59259E-6 C -0.00226 2.59259E-6 -0.00382 0.00069 -0.00382 0.00115 C -0.00382 0.00162 -0.00226 0.00185 -0.00017 0.00185 C 0.00208 0.00185 0.00399 0.00162 0.00399 0.00115 C 0.00399 0.00069 0.00208 0.00046 -0.00017 0.00092 C -0.00226 0.00139 -0.00382 0.00185 -0.00382 0.00231 C -0.00382 0.00278 -0.00226 0.00324 -0.00017 0.00324 C 0.00208 0.00324 0.00399 0.00278 0.00399 0.00231 C 0.00399 0.00185 0.00208 0.00162 -0.00017 0.00208 C -0.00226 0.00254 -0.00382 0.00324 -0.00382 0.00347 C -0.00382 0.00393 -0.00226 0.0044 1.38889E-6 0.0044 C 0.00208 0.0044 0.00399 0.00393 0.00399 0.00347 C 0.00399 0.00324 0.00208 0.00301 -0.00017 0.00347 C -0.00226 0.00347 -0.00382 0.0044 -0.00382 0.00486 C -0.00382 0.00532 -0.00226 0.00555 1.38889E-6 0.00555 C 0.00208 0.00555 0.00399 0.00532 0.00399 0.00486 C 0.00399 0.0044 0.00208 0.00416 -0.00017 0.00463 C -0.00226 0.00486 -0.00382 0.00555 -0.00382 0.00602 C -0.00382 0.00648 -0.00226 0.00694 1.38889E-6 0.00694 C 0.00208 0.00694 0.00399 0.00648 0.00399 0.00602 C 0.00399 0.00555 0.00208 0.00532 -0.00017 0.00578 C -0.00226 0.00602 -0.00382 0.00694 -0.00382 0.00717 C -0.00382 0.00764 -0.00208 0.0081 1.38889E-6 0.0081 C 0.00208 0.0081 0.00399 0.00764 0.00399 0.00717 C 0.00399 0.00694 0.00208 0.00671 -0.00017 0.00694 C -0.00226 0.00717 -0.00382 0.00787 -0.00382 0.00856 C -0.00382 0.00879 -0.00208 0.00926 1.38889E-6 0.00926 C 0.00208 0.00926 0.00399 0.00879 0.00399 0.00856 C 0.00399 0.00787 0.00208 0.00787 1.38889E-6 0.0081 C -0.00226 0.00856 -0.00382 0.00903 -0.00382 0.00972 C -0.00382 0.01018 -0.00208 0.01065 1.38889E-6 0.01065 C 0.00208 0.01065 0.00399 0.01018 0.00399 0.00949 C 0.00399 0.00903 0.00208 0.00903 1.38889E-6 0.00926 " pathEditMode="relative" rAng="0" ptsTypes="fffffffffffffffffffffffffffffffff">
                                      <p:cBhvr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25993" y="1341"/>
            <a:ext cx="358143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Вопрос </a:t>
            </a: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№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2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8388424" y="6597352"/>
            <a:ext cx="755576" cy="260648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sp>
        <p:nvSpPr>
          <p:cNvPr id="6" name="Управляющая кнопка: настраиваемая 5">
            <a:hlinkClick r:id="" action="ppaction://hlinkshowjump?jump=endshow" highlightClick="1"/>
          </p:cNvPr>
          <p:cNvSpPr/>
          <p:nvPr/>
        </p:nvSpPr>
        <p:spPr>
          <a:xfrm>
            <a:off x="0" y="5877272"/>
            <a:ext cx="323528" cy="980728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выход</a:t>
            </a:r>
          </a:p>
        </p:txBody>
      </p:sp>
      <p:sp>
        <p:nvSpPr>
          <p:cNvPr id="10" name="Овал 9"/>
          <p:cNvSpPr/>
          <p:nvPr/>
        </p:nvSpPr>
        <p:spPr>
          <a:xfrm>
            <a:off x="827584" y="578297"/>
            <a:ext cx="504056" cy="461665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1654" y="1340768"/>
            <a:ext cx="8568952" cy="316835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/>
              <a:t>В переводе с латинского это слово означает «лохмотья</a:t>
            </a:r>
            <a:r>
              <a:rPr lang="ru-RU" sz="4000" b="1" dirty="0"/>
              <a:t>», «пеленка». В </a:t>
            </a:r>
            <a:r>
              <a:rPr lang="ru-RU" sz="4000" b="1" dirty="0" smtClean="0"/>
              <a:t>переводе с польского и украинского – «старая исписанная бумажка»</a:t>
            </a:r>
            <a:endParaRPr lang="ru-RU" sz="4000" b="1" dirty="0"/>
          </a:p>
        </p:txBody>
      </p:sp>
      <p:sp>
        <p:nvSpPr>
          <p:cNvPr id="12" name="Рамка 11"/>
          <p:cNvSpPr/>
          <p:nvPr/>
        </p:nvSpPr>
        <p:spPr>
          <a:xfrm>
            <a:off x="3059832" y="4896544"/>
            <a:ext cx="4939445" cy="1700808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FF0000"/>
                </a:solidFill>
              </a:rPr>
              <a:t>Шпаргалка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25996" y="1341"/>
            <a:ext cx="358143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Вопрос </a:t>
            </a: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№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3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8388424" y="6597352"/>
            <a:ext cx="755576" cy="260648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sp>
        <p:nvSpPr>
          <p:cNvPr id="6" name="Управляющая кнопка: настраиваемая 5">
            <a:hlinkClick r:id="" action="ppaction://hlinkshowjump?jump=endshow" highlightClick="1"/>
          </p:cNvPr>
          <p:cNvSpPr/>
          <p:nvPr/>
        </p:nvSpPr>
        <p:spPr>
          <a:xfrm>
            <a:off x="0" y="5877272"/>
            <a:ext cx="323528" cy="980728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выход</a:t>
            </a:r>
          </a:p>
        </p:txBody>
      </p:sp>
      <p:sp>
        <p:nvSpPr>
          <p:cNvPr id="10" name="Овал 9"/>
          <p:cNvSpPr/>
          <p:nvPr/>
        </p:nvSpPr>
        <p:spPr>
          <a:xfrm>
            <a:off x="827584" y="578297"/>
            <a:ext cx="504056" cy="461665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9" y="1412776"/>
            <a:ext cx="8442684" cy="324036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/>
              <a:t>Это слово ведет </a:t>
            </a:r>
            <a:r>
              <a:rPr lang="ru-RU" sz="4000" b="1" dirty="0"/>
              <a:t>свое начало от древнерусских </a:t>
            </a:r>
            <a:r>
              <a:rPr lang="ru-RU" sz="4000" b="1" dirty="0" smtClean="0"/>
              <a:t>слов «</a:t>
            </a:r>
            <a:r>
              <a:rPr lang="ru-RU" sz="4000" b="1" dirty="0" err="1" smtClean="0"/>
              <a:t>урекать</a:t>
            </a:r>
            <a:r>
              <a:rPr lang="ru-RU" sz="4000" b="1" dirty="0"/>
              <a:t>», «</a:t>
            </a:r>
            <a:r>
              <a:rPr lang="ru-RU" sz="4000" b="1" dirty="0" err="1"/>
              <a:t>урочить</a:t>
            </a:r>
            <a:r>
              <a:rPr lang="ru-RU" sz="4000" b="1" dirty="0"/>
              <a:t>» – испортить, навредить, изуродовать, наводить сглаз </a:t>
            </a:r>
          </a:p>
        </p:txBody>
      </p:sp>
      <p:sp>
        <p:nvSpPr>
          <p:cNvPr id="12" name="Рамка 11"/>
          <p:cNvSpPr/>
          <p:nvPr/>
        </p:nvSpPr>
        <p:spPr>
          <a:xfrm>
            <a:off x="3131840" y="5134880"/>
            <a:ext cx="4939445" cy="1484784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FF0000"/>
                </a:solidFill>
              </a:rPr>
              <a:t>Урок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25996" y="1341"/>
            <a:ext cx="358143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Вопрос </a:t>
            </a: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№</a:t>
            </a:r>
            <a:r>
              <a:rPr lang="en-US" sz="54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4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8388424" y="6597352"/>
            <a:ext cx="755576" cy="260648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sp>
        <p:nvSpPr>
          <p:cNvPr id="6" name="Управляющая кнопка: настраиваемая 5">
            <a:hlinkClick r:id="" action="ppaction://hlinkshowjump?jump=endshow" highlightClick="1"/>
          </p:cNvPr>
          <p:cNvSpPr/>
          <p:nvPr/>
        </p:nvSpPr>
        <p:spPr>
          <a:xfrm>
            <a:off x="0" y="5877272"/>
            <a:ext cx="323528" cy="980728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выход</a:t>
            </a:r>
          </a:p>
        </p:txBody>
      </p:sp>
      <p:sp>
        <p:nvSpPr>
          <p:cNvPr id="12" name="Овал 11"/>
          <p:cNvSpPr/>
          <p:nvPr/>
        </p:nvSpPr>
        <p:spPr>
          <a:xfrm>
            <a:off x="827584" y="232173"/>
            <a:ext cx="504056" cy="4616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1764" y="924671"/>
            <a:ext cx="8819135" cy="459256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/>
              <a:t>В переводе с латинского это слово означает </a:t>
            </a:r>
            <a:r>
              <a:rPr lang="ru-RU" sz="3600" b="1" dirty="0"/>
              <a:t>«</a:t>
            </a:r>
            <a:r>
              <a:rPr lang="ru-RU" sz="3600" b="1" dirty="0" smtClean="0"/>
              <a:t>собачка». Так </a:t>
            </a:r>
            <a:r>
              <a:rPr lang="ru-RU" sz="3600" b="1" dirty="0"/>
              <a:t>древние римляне называли Сириус — самую яркую звезду в созвездии Большого Пса</a:t>
            </a:r>
            <a:r>
              <a:rPr lang="ru-RU" sz="3600" b="1" dirty="0" smtClean="0"/>
              <a:t>.</a:t>
            </a:r>
            <a:r>
              <a:rPr lang="ru-RU" sz="3600" b="1" dirty="0"/>
              <a:t> </a:t>
            </a:r>
            <a:r>
              <a:rPr lang="ru-RU" sz="3600" b="1" dirty="0" smtClean="0"/>
              <a:t>Солнце </a:t>
            </a:r>
            <a:r>
              <a:rPr lang="ru-RU" sz="3600" b="1" dirty="0"/>
              <a:t>в жаркое время года ближе к Сириусу</a:t>
            </a:r>
            <a:r>
              <a:rPr lang="ru-RU" sz="3600" b="1" dirty="0" smtClean="0"/>
              <a:t>, в </a:t>
            </a:r>
            <a:r>
              <a:rPr lang="ru-RU" sz="3600" b="1" dirty="0"/>
              <a:t>связи с чем эта звезда видна именно в жаркие дни, и древние греки считали, что от нее пышет жарой.</a:t>
            </a:r>
            <a:r>
              <a:rPr lang="ru-RU" sz="3600" b="1" dirty="0" smtClean="0"/>
              <a:t> </a:t>
            </a:r>
            <a:endParaRPr lang="ru-RU" sz="3600" b="1" dirty="0"/>
          </a:p>
        </p:txBody>
      </p:sp>
      <p:sp>
        <p:nvSpPr>
          <p:cNvPr id="11" name="Рамка 10"/>
          <p:cNvSpPr/>
          <p:nvPr/>
        </p:nvSpPr>
        <p:spPr>
          <a:xfrm>
            <a:off x="2925996" y="5661248"/>
            <a:ext cx="4939445" cy="1013814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FF0000"/>
                </a:solidFill>
              </a:rPr>
              <a:t>Каникулы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25998" y="1341"/>
            <a:ext cx="358143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Вопрос </a:t>
            </a: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№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1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8388424" y="6597352"/>
            <a:ext cx="755576" cy="260648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sp>
        <p:nvSpPr>
          <p:cNvPr id="6" name="Управляющая кнопка: настраиваемая 5">
            <a:hlinkClick r:id="" action="ppaction://hlinkshowjump?jump=endshow" highlightClick="1"/>
          </p:cNvPr>
          <p:cNvSpPr/>
          <p:nvPr/>
        </p:nvSpPr>
        <p:spPr>
          <a:xfrm>
            <a:off x="0" y="5877272"/>
            <a:ext cx="323528" cy="980728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выход</a:t>
            </a:r>
          </a:p>
        </p:txBody>
      </p:sp>
      <p:sp>
        <p:nvSpPr>
          <p:cNvPr id="10" name="Овал 9"/>
          <p:cNvSpPr/>
          <p:nvPr/>
        </p:nvSpPr>
        <p:spPr>
          <a:xfrm>
            <a:off x="827584" y="232173"/>
            <a:ext cx="504056" cy="461665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1764" y="924671"/>
            <a:ext cx="8675482" cy="43765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/>
              <a:t>Это слово имеет несколько значений: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3600" b="1" dirty="0"/>
              <a:t>п</a:t>
            </a:r>
            <a:r>
              <a:rPr lang="ru-RU" sz="3600" b="1" dirty="0" smtClean="0"/>
              <a:t>одставка для деревянной кружки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3600" b="1" dirty="0"/>
              <a:t>с</a:t>
            </a:r>
            <a:r>
              <a:rPr lang="ru-RU" sz="3600" b="1" dirty="0" smtClean="0"/>
              <a:t>трижка волос </a:t>
            </a:r>
            <a:r>
              <a:rPr lang="ru-RU" sz="3600" b="1" dirty="0"/>
              <a:t>сплошной ровной линией вокруг </a:t>
            </a:r>
            <a:r>
              <a:rPr lang="ru-RU" sz="3600" b="1" dirty="0" smtClean="0"/>
              <a:t>головы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3600" b="1" dirty="0"/>
              <a:t>г</a:t>
            </a:r>
            <a:r>
              <a:rPr lang="ru-RU" sz="3600" b="1" dirty="0" smtClean="0"/>
              <a:t>руппа </a:t>
            </a:r>
            <a:r>
              <a:rPr lang="ru-RU" sz="3600" b="1" dirty="0"/>
              <a:t>лиц с общими интересами, объединившихся для постоянных совместных </a:t>
            </a:r>
            <a:r>
              <a:rPr lang="ru-RU" sz="3600" b="1" dirty="0" smtClean="0"/>
              <a:t>занятий</a:t>
            </a:r>
            <a:endParaRPr lang="ru-RU" sz="36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12" name="Рамка 11"/>
          <p:cNvSpPr/>
          <p:nvPr/>
        </p:nvSpPr>
        <p:spPr>
          <a:xfrm>
            <a:off x="2123728" y="5530924"/>
            <a:ext cx="5568843" cy="1196752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FF0000"/>
                </a:solidFill>
              </a:rPr>
              <a:t>Кружок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25998" y="1341"/>
            <a:ext cx="358143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Вопрос №5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8388424" y="6597352"/>
            <a:ext cx="755576" cy="260648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sp>
        <p:nvSpPr>
          <p:cNvPr id="6" name="Управляющая кнопка: настраиваемая 5">
            <a:hlinkClick r:id="" action="ppaction://hlinkshowjump?jump=endshow" highlightClick="1"/>
          </p:cNvPr>
          <p:cNvSpPr/>
          <p:nvPr/>
        </p:nvSpPr>
        <p:spPr>
          <a:xfrm>
            <a:off x="0" y="5877272"/>
            <a:ext cx="323528" cy="980728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выход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1765" y="924671"/>
            <a:ext cx="8837246" cy="430452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</a:t>
            </a:r>
            <a:r>
              <a:rPr lang="ru-RU" sz="3200" b="1" dirty="0" smtClean="0"/>
              <a:t>ринципиально </a:t>
            </a:r>
            <a:r>
              <a:rPr lang="ru-RU" sz="3200" b="1" dirty="0"/>
              <a:t>новый для отечественной школы документ, назначение и функции которого беспрецедентны в ее истории. </a:t>
            </a:r>
            <a:r>
              <a:rPr lang="ru-RU" sz="3200" b="1" dirty="0" smtClean="0"/>
              <a:t>Предмет этого документа, </a:t>
            </a:r>
            <a:r>
              <a:rPr lang="ru-RU" sz="3200" b="1" dirty="0"/>
              <a:t>сфера его действия значительно расширились и стали охватывать области образовательной практики, которые одновременно с единых системных позиций никогда ранее не нормировались.</a:t>
            </a:r>
          </a:p>
        </p:txBody>
      </p:sp>
      <p:sp>
        <p:nvSpPr>
          <p:cNvPr id="8" name="Рамка 7"/>
          <p:cNvSpPr/>
          <p:nvPr/>
        </p:nvSpPr>
        <p:spPr>
          <a:xfrm>
            <a:off x="2699792" y="5373216"/>
            <a:ext cx="4939445" cy="1295524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FF0000"/>
                </a:solidFill>
              </a:rPr>
              <a:t>ФГОС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27584" y="232173"/>
            <a:ext cx="504056" cy="46166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313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25998" y="1341"/>
            <a:ext cx="358143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Вопрос №6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8388424" y="6597352"/>
            <a:ext cx="755576" cy="260648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sp>
        <p:nvSpPr>
          <p:cNvPr id="6" name="Управляющая кнопка: настраиваемая 5">
            <a:hlinkClick r:id="" action="ppaction://hlinkshowjump?jump=endshow" highlightClick="1"/>
          </p:cNvPr>
          <p:cNvSpPr/>
          <p:nvPr/>
        </p:nvSpPr>
        <p:spPr>
          <a:xfrm>
            <a:off x="0" y="5877272"/>
            <a:ext cx="323528" cy="980728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выход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1765" y="924671"/>
            <a:ext cx="8837246" cy="43765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/>
              <a:t>В переводе с лат. , греч. — «досуг, занятие в свободные часы, чтение, беседа». Древнегреческие </a:t>
            </a:r>
            <a:r>
              <a:rPr lang="ru-RU" sz="3600" b="1" dirty="0"/>
              <a:t>с</a:t>
            </a:r>
            <a:r>
              <a:rPr lang="ru-RU" sz="3600" b="1" dirty="0" smtClean="0"/>
              <a:t>холии </a:t>
            </a:r>
            <a:r>
              <a:rPr lang="ru-RU" sz="3600" b="1" dirty="0"/>
              <a:t>сооружали в общественных местах, на площадях </a:t>
            </a:r>
            <a:r>
              <a:rPr lang="ru-RU" sz="3600" b="1" dirty="0" smtClean="0"/>
              <a:t>городов, где и проходили  </a:t>
            </a:r>
            <a:r>
              <a:rPr lang="ru-RU" sz="3600" b="1" dirty="0"/>
              <a:t>встречи учителя с учениками в тени деревьев или колоннад афинских храмов.</a:t>
            </a:r>
          </a:p>
        </p:txBody>
      </p:sp>
      <p:sp>
        <p:nvSpPr>
          <p:cNvPr id="8" name="Рамка 7"/>
          <p:cNvSpPr/>
          <p:nvPr/>
        </p:nvSpPr>
        <p:spPr>
          <a:xfrm>
            <a:off x="2925998" y="5503699"/>
            <a:ext cx="4939445" cy="1138436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FF0000"/>
                </a:solidFill>
              </a:rPr>
              <a:t>Школа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27584" y="347464"/>
            <a:ext cx="504056" cy="46166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114593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44824"/>
            <a:ext cx="7739619" cy="240065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Спасибо!</a:t>
            </a:r>
          </a:p>
        </p:txBody>
      </p:sp>
      <p:sp>
        <p:nvSpPr>
          <p:cNvPr id="3" name="Управляющая кнопка: настраиваемая 2">
            <a:hlinkClick r:id="" action="ppaction://hlinkshowjump?jump=endshow" highlightClick="1"/>
          </p:cNvPr>
          <p:cNvSpPr/>
          <p:nvPr/>
        </p:nvSpPr>
        <p:spPr>
          <a:xfrm>
            <a:off x="3923928" y="6381328"/>
            <a:ext cx="1619672" cy="476672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выход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6434c500-c195-4837-b047-5e71706d4cb2">S5QAU4VNKZPS-409-73</_dlc_DocId>
    <_dlc_DocIdUrl xmlns="6434c500-c195-4837-b047-5e71706d4cb2">
      <Url>http://www.eduportal44.ru/Buy/IMC/_layouts/15/DocIdRedir.aspx?ID=S5QAU4VNKZPS-409-73</Url>
      <Description>S5QAU4VNKZPS-409-73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BF78D3D2E21C24C96B24F1D51C1572F" ma:contentTypeVersion="1" ma:contentTypeDescription="Создание документа." ma:contentTypeScope="" ma:versionID="ea78aa073f9c4abaf9f7cedc7c0feb0b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499b5db816f3e0543885560e27e22f27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0427C3-5DBE-4990-9D9E-E429D25F9CAD}"/>
</file>

<file path=customXml/itemProps2.xml><?xml version="1.0" encoding="utf-8"?>
<ds:datastoreItem xmlns:ds="http://schemas.openxmlformats.org/officeDocument/2006/customXml" ds:itemID="{C0AF6ABA-43EB-4F54-8E28-55CF6865EC5C}"/>
</file>

<file path=customXml/itemProps3.xml><?xml version="1.0" encoding="utf-8"?>
<ds:datastoreItem xmlns:ds="http://schemas.openxmlformats.org/officeDocument/2006/customXml" ds:itemID="{4339B32C-9BCF-462B-8C3D-DB5531478C2C}"/>
</file>

<file path=customXml/itemProps4.xml><?xml version="1.0" encoding="utf-8"?>
<ds:datastoreItem xmlns:ds="http://schemas.openxmlformats.org/officeDocument/2006/customXml" ds:itemID="{9FEE75AC-4E9F-4C31-AC6D-209A4669FF2D}"/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267</Words>
  <Application>Microsoft Office PowerPoint</Application>
  <PresentationFormat>Экран (4:3)</PresentationFormat>
  <Paragraphs>40</Paragraphs>
  <Slides>9</Slides>
  <Notes>0</Notes>
  <HiddenSlides>6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IrIsHkA</dc:creator>
  <cp:lastModifiedBy>alien</cp:lastModifiedBy>
  <cp:revision>38</cp:revision>
  <dcterms:created xsi:type="dcterms:W3CDTF">2010-02-11T02:30:42Z</dcterms:created>
  <dcterms:modified xsi:type="dcterms:W3CDTF">2012-04-26T18:21:15Z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0x0101002BF78D3D2E21C24C96B24F1D51C1572F</vt:lpwstr>
  </property>
  <property fmtid="{D5CDD505-2E9C-101B-9397-08002B2CF9AE}" pid="3" name="_dlc_DocIdItemGuid">
    <vt:lpwstr>d9affc14-1299-4949-9319-d23ae84ebc7b</vt:lpwstr>
  </property>
</Properties>
</file>