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8.xml" ContentType="application/vnd.openxmlformats-officedocument.presentationml.slide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1.xml" ContentType="application/vnd.openxmlformats-officedocument.theme+xml"/>
  <Override PartName="/ppt/theme/themeOverride2.xml" ContentType="application/vnd.openxmlformats-officedocument.themeOverride+xml"/>
  <Override PartName="/ppt/theme/themeOverride4.xml" ContentType="application/vnd.openxmlformats-officedocument.themeOverride+xml"/>
  <Override PartName="/ppt/theme/themeOverride3.xml" ContentType="application/vnd.openxmlformats-officedocument.themeOverrid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70" r:id="rId11"/>
    <p:sldId id="271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8EA8137-51C7-4B63-BD2E-F28B5791B734}" type="datetimeFigureOut">
              <a:rPr lang="ru-RU"/>
              <a:pPr>
                <a:defRPr/>
              </a:pPr>
              <a:t>04.10.2013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9661766-7309-4A7C-9FE2-E5C4F28660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D6BD8-7376-4A98-8854-4625E1CAB99D}" type="datetimeFigureOut">
              <a:rPr lang="ru-RU"/>
              <a:pPr>
                <a:defRPr/>
              </a:pPr>
              <a:t>04.10.2013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6AD8C-D88F-49EF-9438-381EA5818C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7B15E-9705-4832-AFBE-8FA39B9D5D14}" type="datetimeFigureOut">
              <a:rPr lang="ru-RU"/>
              <a:pPr>
                <a:defRPr/>
              </a:pPr>
              <a:t>04.10.2013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E2D7C-A6D0-48B0-A7FA-83DB7771FC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791CB-372A-4E99-BD69-9CBFDBB3EF6A}" type="datetimeFigureOut">
              <a:rPr lang="ru-RU"/>
              <a:pPr>
                <a:defRPr/>
              </a:pPr>
              <a:t>04.10.2013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9F5E9-D1AC-413A-9756-4DD9F1131D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FD2FD4C-ECD3-44D8-A8E8-298BEC26DE54}" type="datetimeFigureOut">
              <a:rPr lang="ru-RU"/>
              <a:pPr>
                <a:defRPr/>
              </a:pPr>
              <a:t>04.10.2013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0536F11-BBF0-40AE-8114-215C614DD2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325ADF1-7CB2-4AE1-A968-B670158B3F71}" type="datetimeFigureOut">
              <a:rPr lang="ru-RU"/>
              <a:pPr>
                <a:defRPr/>
              </a:pPr>
              <a:t>04.10.2013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85383C3-C0AC-4AF7-A53D-57EFEFCF81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9CF5722-F121-41FD-95C1-FD032E61D0AF}" type="datetimeFigureOut">
              <a:rPr lang="ru-RU"/>
              <a:pPr>
                <a:defRPr/>
              </a:pPr>
              <a:t>04.10.2013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10F3E47-7738-4159-892B-492DD275D2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F4F3ACB-B2B4-4DA0-90F3-7698D9DEEA4E}" type="datetimeFigureOut">
              <a:rPr lang="ru-RU"/>
              <a:pPr>
                <a:defRPr/>
              </a:pPr>
              <a:t>04.10.2013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43E53BE-D746-4522-A790-82E24E6266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8DFC0-2016-48DC-9182-DF007E5CB149}" type="datetimeFigureOut">
              <a:rPr lang="ru-RU"/>
              <a:pPr>
                <a:defRPr/>
              </a:pPr>
              <a:t>04.10.2013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AF9A8-2FD4-4DE8-B2DF-3BFDCFAF03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254FB9E-3464-47AF-BC53-7EFA13C5E621}" type="datetimeFigureOut">
              <a:rPr lang="ru-RU"/>
              <a:pPr>
                <a:defRPr/>
              </a:pPr>
              <a:t>04.10.2013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239A29E-B1F8-4C23-91C6-4A1E037EB6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олилиния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EFBE38D-8A47-45C7-AF9D-F0FABB499654}" type="datetimeFigureOut">
              <a:rPr lang="ru-RU"/>
              <a:pPr>
                <a:defRPr/>
              </a:pPr>
              <a:t>04.10.2013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3E7B085-DC2B-40D2-9D78-5B9D5713B8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FF5F4992-DA8D-40B6-8AD8-F3EC2462FF56}" type="datetimeFigureOut">
              <a:rPr lang="ru-RU"/>
              <a:pPr>
                <a:defRPr/>
              </a:pPr>
              <a:t>04.10.2013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2177007C-0F5A-490B-8D0C-73735E8C13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39" r:id="rId2"/>
    <p:sldLayoutId id="2147483744" r:id="rId3"/>
    <p:sldLayoutId id="2147483745" r:id="rId4"/>
    <p:sldLayoutId id="2147483746" r:id="rId5"/>
    <p:sldLayoutId id="2147483747" r:id="rId6"/>
    <p:sldLayoutId id="2147483740" r:id="rId7"/>
    <p:sldLayoutId id="2147483748" r:id="rId8"/>
    <p:sldLayoutId id="2147483749" r:id="rId9"/>
    <p:sldLayoutId id="2147483741" r:id="rId10"/>
    <p:sldLayoutId id="214748374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57299"/>
            <a:ext cx="7772400" cy="2225064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0070C0"/>
                </a:solidFill>
              </a:rPr>
              <a:t>Формирование лексико-грамматического строя речи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921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645024"/>
            <a:ext cx="7772400" cy="1200150"/>
          </a:xfrm>
        </p:spPr>
        <p:txBody>
          <a:bodyPr/>
          <a:lstStyle/>
          <a:p>
            <a:pPr marR="0"/>
            <a:endParaRPr lang="ru-RU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детей наблюдается неправильное согласование слов («В лесу слышались пение птиц»), неправильное употребление падежных окончаний («Он лежал в палатку»), пропуск предлогов («Все лицо морщинках»), употребление лишних предлогов («Друзья ушли в куда-то далеко») и другие ошибки. Еще больше разного рода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аграмматизмов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наблюдается при употреблении сложных предложений, структура которых с трудом усваивается даже учащимися старших классов.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Работа по формированию правильной речи у детей с ОНР должна носить систематический характер.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Определяя последовательность и содержание коррекционной работы, необходимо опираться: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а) на закономерности развития речи ребенка в норме;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 на имеющийся запас речевых навыков.</a:t>
            </a:r>
          </a:p>
          <a:p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Содержимое 1"/>
          <p:cNvSpPr>
            <a:spLocks noGrp="1"/>
          </p:cNvSpPr>
          <p:nvPr>
            <p:ph idx="1"/>
          </p:nvPr>
        </p:nvSpPr>
        <p:spPr>
          <a:xfrm>
            <a:off x="457200" y="1785938"/>
            <a:ext cx="8229600" cy="4221162"/>
          </a:xfrm>
        </p:spPr>
        <p:txBody>
          <a:bodyPr/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понимания речи и лексико-грамматических средств языка;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произносительной стороны речи;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самостоятельной развернутой фразовой речи;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подготовка к овладению навыками письма и чтения.</a:t>
            </a:r>
          </a:p>
          <a:p>
            <a:pPr>
              <a:buFont typeface="Wingdings 3" pitchFamily="18" charset="2"/>
              <a:buNone/>
            </a:pP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Основными задачами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коррекционно-развивающего обучения детей является работа по развитию:</a:t>
            </a:r>
            <a:b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429250"/>
          </a:xfrm>
        </p:spPr>
        <p:txBody>
          <a:bodyPr>
            <a:normAutofit fontScale="550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 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понимать обращенную речь в соответствии с возрастной нормой;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фонетически правильно оформлять звуковую сторону речи;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 правильно передавать слоговую структуру слов, используемых в самостоятельной речи;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пользоваться в самостоятельной речи простыми распространенными и сложными предложениями, владеть навыками объединения их в рассказ;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владеть навыками пересказа;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 владеть навыками диалогической речи;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владеть навыками словообразования: продуцировать названия существительных от глаголов, прилагательных от существительных и глаголов, уменьшительно-ласкательных и увеличительных форм существительных и т. д.;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 грамматически правильно оформлять самостоятельную речь в соответствии с нормами языка. Падежные, родовидовые окончания слов должны проговариваться четко; простые и почти все сложные предлоги — употребляться адекватно;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использовать в спонтанном общении слова различных лексико-грамматических категорий (существительных, глаголов, наречий, прилагательных, местоимений и т. д.);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b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итоге дети должны научиться: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различать понятия «звук», «слог», «слово», «предложение»;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называть в последовательности слова в предложении, звуки и слоги в словах;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находить в предложении слова с заданным звуком, определять место звука в слове;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владеть элементами грамоты: навыками чтения и печатания букв, слогов, слов и предложений.</a:t>
            </a:r>
          </a:p>
          <a:p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07157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Владеть элементами грамоты в пределах программы:</a:t>
            </a:r>
            <a:r>
              <a:rPr lang="ru-RU" sz="36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b="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Под лексико-грамматической стороной речи понимают словарь и грамматически правильное его использование.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Слова – основная лексическая единица, выражающая понятие.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Словарь – это слова (основные единицы речи) обозначающие предметы, явления, действия и признаки окружающей действительности.</a:t>
            </a:r>
          </a:p>
          <a:p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0070C0"/>
                </a:solidFill>
              </a:rPr>
              <a:t>Что это?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Грамматический строй – система взаимодействия слов между собой в словосочетаниях и предложениях.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Различают морфологический и синтаксический уровень грамматической системы.</a:t>
            </a:r>
          </a:p>
          <a:p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Подготовка дыхательной системы к реализации голосовых реакций; образование недифференцированных голосовых шумов и звуков (с 3 до 6 месяцев);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1 году жизни у ребенка появляются аморфные,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лепетные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слова, состоящие из ударных слогов. Так называемые «слова – корни» не сочетаются по правилам грамматики и означают в той или иной ситуации, как действия, так и предметы.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0070C0"/>
                </a:solidFill>
              </a:rPr>
              <a:t>Развитие  речи у дошкольников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2-му году жизни словарь ребенка содержит около 300 слов, где каждое слово соотносится с конкретным предметом или действием. На данном этапе пассивный словарь больше активного: ребенок хорошо понимает обращенную речь и выполняет инструкции взрослого.</a:t>
            </a:r>
          </a:p>
          <a:p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 3 годам в словаре ребенка насчитывается более 1000 слов. Формируются слова – обобщения, обозначающие родовые понятия. Уточняется значения слов. Объем словаря увеличивается за счет обогащения жизненного опыта ребенка, обобщения с окружающими взрослыми</a:t>
            </a:r>
            <a:r>
              <a:rPr lang="ru-RU" sz="2800" dirty="0" smtClean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К 4 годам словарный запас возрастает до 1600–1900 слов. Из них по данным А.Н. Гвоздева, 50,2% составляют существительные, 27,4% – глаголы, 11,8% – прилагательные, 5,8% – наречия.</a:t>
            </a:r>
          </a:p>
          <a:p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 5 годам дети овладевают набором слов, обозначающих основные геометрические формы, знают измерения некоторых величин, пространственные отношения определяют дифференцированно и точно. Словарь состоит из 2200 слов.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Таким образом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к концу дошкольного периода, к моменту поступления школу, дети имеют довольно разнообразный словарь и в достаточной мере владеют грамматическим строем родного языка.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Бедность и искаженность словарного запаса, ограниченность значения слов;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Словарю ребенка присуща конкретность: отсутствуют некоторые обобщающие понятия (транспорт, посуда, животные и т. д.);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Затруднено усвоение служебных слов и слов с отвлеченным значением;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Неточность слухового восприятия слов, в особенности их окончаний, суффиксов и приставок препятствует вычленению грамматических форм слова, усвоению грамматических связей между словами. Грубые нарушения проявляются по-разному: от употребления только однословных предложений до развернутой фразы с ошибками в падежах, родовых, числовых, временных согласованиях, в употреблении предложных конструкций;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Особенности речи детей с ОНР</a:t>
            </a:r>
            <a:endParaRPr lang="ru-RU" b="0" dirty="0"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434c500-c195-4837-b047-5e71706d4cb2">S5QAU4VNKZPS-281-1299</_dlc_DocId>
    <_dlc_DocIdUrl xmlns="6434c500-c195-4837-b047-5e71706d4cb2">
      <Url>http://www.eduportal44.ru/Buy/Elektron/_layouts/15/DocIdRedir.aspx?ID=S5QAU4VNKZPS-281-1299</Url>
      <Description>S5QAU4VNKZPS-281-1299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663BCF08B95BE4EB65502034A54DEED" ma:contentTypeVersion="2" ma:contentTypeDescription="Создание документа." ma:contentTypeScope="" ma:versionID="ba62e42d83ce9b1868cb74fc7b6c5f8d">
  <xsd:schema xmlns:xsd="http://www.w3.org/2001/XMLSchema" xmlns:xs="http://www.w3.org/2001/XMLSchema" xmlns:p="http://schemas.microsoft.com/office/2006/metadata/properties" xmlns:ns2="6434c500-c195-4837-b047-5e71706d4cb2" targetNamespace="http://schemas.microsoft.com/office/2006/metadata/properties" ma:root="true" ma:fieldsID="5698b41fde973bb0ef0aa4f9eb9fb4c7" ns2:_="">
    <xsd:import namespace="6434c500-c195-4837-b047-5e71706d4cb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34c500-c195-4837-b047-5e71706d4cb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60CD08D-690F-4A20-BEB2-FBF910A41D11}"/>
</file>

<file path=customXml/itemProps2.xml><?xml version="1.0" encoding="utf-8"?>
<ds:datastoreItem xmlns:ds="http://schemas.openxmlformats.org/officeDocument/2006/customXml" ds:itemID="{4E53ACF1-8AE8-485B-9D90-CF6271922EBF}"/>
</file>

<file path=customXml/itemProps3.xml><?xml version="1.0" encoding="utf-8"?>
<ds:datastoreItem xmlns:ds="http://schemas.openxmlformats.org/officeDocument/2006/customXml" ds:itemID="{28EC9AC2-CCB3-49F8-A9A7-73138F0D2CB0}"/>
</file>

<file path=customXml/itemProps4.xml><?xml version="1.0" encoding="utf-8"?>
<ds:datastoreItem xmlns:ds="http://schemas.openxmlformats.org/officeDocument/2006/customXml" ds:itemID="{9F9EEA60-21B6-449C-9937-77427416A60D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96</TotalTime>
  <Words>600</Words>
  <Application>Microsoft Office PowerPoint</Application>
  <PresentationFormat>Экран (4:3)</PresentationFormat>
  <Paragraphs>46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Открытая</vt:lpstr>
      <vt:lpstr>Формирование лексико-грамматического строя речи</vt:lpstr>
      <vt:lpstr>Что это?</vt:lpstr>
      <vt:lpstr> </vt:lpstr>
      <vt:lpstr>Развитие  речи у дошкольников</vt:lpstr>
      <vt:lpstr>Слайд 5</vt:lpstr>
      <vt:lpstr>Слайд 6</vt:lpstr>
      <vt:lpstr>Слайд 7</vt:lpstr>
      <vt:lpstr>Слайд 8</vt:lpstr>
      <vt:lpstr>Особенности речи детей с ОНР</vt:lpstr>
      <vt:lpstr>Слайд 10</vt:lpstr>
      <vt:lpstr>Слайд 11</vt:lpstr>
      <vt:lpstr>Основными задачами коррекционно-развивающего обучения детей является работа по развитию: </vt:lpstr>
      <vt:lpstr>В итоге дети должны научиться:</vt:lpstr>
      <vt:lpstr>Владеть элементами грамоты в пределах программы: </vt:lpstr>
    </vt:vector>
  </TitlesOfParts>
  <Company>50/01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лексико-грамматического строя речи</dc:title>
  <dc:creator>Olga Lotoha</dc:creator>
  <cp:lastModifiedBy>Юлия</cp:lastModifiedBy>
  <cp:revision>10</cp:revision>
  <dcterms:created xsi:type="dcterms:W3CDTF">2011-10-02T14:19:42Z</dcterms:created>
  <dcterms:modified xsi:type="dcterms:W3CDTF">2013-10-04T14:07:31Z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0x0101008663BCF08B95BE4EB65502034A54DEED</vt:lpwstr>
  </property>
  <property fmtid="{D5CDD505-2E9C-101B-9397-08002B2CF9AE}" pid="3" name="_dlc_DocIdItemGuid">
    <vt:lpwstr>ca9f71c9-9cff-407d-8464-2a6cfd3a0a67</vt:lpwstr>
  </property>
</Properties>
</file>