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Ref idx="1001">
        <a:schemeClr val="lt2"/>
      </p:bgRef>
    </p:bg>
    <p:spTree>
      <p:nvGrpSpPr>
        <p:cNvPr id="1" name="Group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155575" y="2419350"/>
            <a:ext cx="8832850" cy="0"/>
          </a:xfrm>
          <a:prstGeom prst="line">
            <a:avLst/>
          </a:prstGeom>
          <a:noFill/>
          <a:ln w="11430">
            <a:solidFill>
              <a:schemeClr val="accent3"/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chemeClr val="accent3"/>
            </a:solidFill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4362450" y="2209800"/>
            <a:ext cx="419100" cy="420687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ubTitle" idx="5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marL="0" lvl="0" indent="0" algn="ctr">
              <a:buNone/>
              <a:defRPr sz="1600" b="1" cap="all" spc="250" baseline="0">
                <a:solidFill>
                  <a:schemeClr val="dk2"/>
                </a:solidFill>
              </a:defRPr>
            </a:lvl1pPr>
            <a:lvl2pPr marL="457200" lvl="1" indent="0" algn="ctr">
              <a:buNone/>
              <a:defRPr>
                <a:solidFill>
                  <a:schemeClr val="dk2"/>
                </a:solidFill>
              </a:defRPr>
            </a:lvl2pPr>
            <a:lvl3pPr marL="914400" lvl="2" indent="0" algn="ctr">
              <a:buNone/>
              <a:defRPr>
                <a:solidFill>
                  <a:schemeClr val="dk1"/>
                </a:solidFill>
              </a:defRPr>
            </a:lvl3pPr>
            <a:lvl4pPr marL="1371600" lvl="3" indent="0" algn="ctr">
              <a:buNone/>
              <a:defRPr>
                <a:solidFill>
                  <a:schemeClr val="dk2"/>
                </a:solidFill>
              </a:defRPr>
            </a:lvl4pPr>
            <a:lvl5pPr marL="1828800" lvl="4" indent="0" algn="ctr">
              <a:buNone/>
              <a:defRPr>
                <a:solidFill>
                  <a:schemeClr val="dk1"/>
                </a:solidFill>
              </a:defRPr>
            </a:lvl5pPr>
            <a:lvl6pPr marL="2286000" lvl="5" indent="0" algn="ctr">
              <a:buNone/>
              <a:defRPr>
                <a:solidFill>
                  <a:schemeClr val="dk1"/>
                </a:solidFill>
              </a:defRPr>
            </a:lvl6pPr>
            <a:lvl7pPr marL="2743200" lvl="6" indent="0" algn="ctr">
              <a:buNone/>
              <a:defRPr>
                <a:solidFill>
                  <a:schemeClr val="dk1"/>
                </a:solidFill>
              </a:defRPr>
            </a:lvl7pPr>
            <a:lvl8pPr marL="3200400" lvl="7" indent="0" algn="ctr">
              <a:buNone/>
              <a:defRPr>
                <a:solidFill>
                  <a:schemeClr val="dk1"/>
                </a:solidFill>
              </a:defRPr>
            </a:lvl8pPr>
            <a:lvl9pPr marL="3657600" lvl="8" indent="0" algn="ctr"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 idx="4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 sz="4200">
                <a:solidFill>
                  <a:schemeClr val="accent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04.09.2021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ft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3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accent3"/>
                </a:solidFill>
              </a:defRPr>
            </a:lvl1pPr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bg>
      <p:bgRef idx="1001">
        <a:schemeClr val="lt2"/>
      </p:bgRef>
    </p:bg>
    <p:spTree>
      <p:nvGrpSpPr>
        <p:cNvPr id="1" name="Group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 idx="4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5"/>
          </p:nvPr>
        </p:nvSpPr>
        <p:spPr>
          <a:prstGeom prst="rect">
            <a:avLst/>
          </a:prstGeom>
        </p:spPr>
        <p:txBody>
          <a:bodyPr vert="eaVert">
            <a:noAutofit/>
          </a:bodyPr>
          <a:lstStyle>
            <a:defPPr/>
            <a:lvl1pPr lvl="0">
              <a:defRPr>
                <a:solidFill>
                  <a:schemeClr val="dk1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04.09.2021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ft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3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accent3"/>
                </a:solidFill>
              </a:defRPr>
            </a:lvl1pPr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>
  <p:cSld name="Vertical Title and Text">
    <p:bg>
      <p:bgRef idx="1001">
        <a:schemeClr val="lt2"/>
      </p:bgRef>
    </p:bg>
    <p:spTree>
      <p:nvGrpSpPr>
        <p:cNvPr id="1" name="Group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18" name="Shape 118"/>
          <p:cNvSpPr/>
          <p:nvPr/>
        </p:nvSpPr>
        <p:spPr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noFill/>
          <a:ln w="9525">
            <a:solidFill>
              <a:schemeClr val="accent3"/>
            </a:solidFill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22" name="Shape 122"/>
          <p:cNvSpPr/>
          <p:nvPr/>
        </p:nvSpPr>
        <p:spPr>
          <a:xfrm rot="5400000">
            <a:off x="4021137" y="3278188"/>
            <a:ext cx="6245225" cy="0"/>
          </a:xfrm>
          <a:prstGeom prst="line">
            <a:avLst/>
          </a:prstGeom>
          <a:noFill/>
          <a:ln w="9525">
            <a:solidFill>
              <a:schemeClr val="accent3"/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5"/>
          </p:nvPr>
        </p:nvSpPr>
        <p:spPr>
          <a:xfrm>
            <a:off x="304800" y="304800"/>
            <a:ext cx="6553200" cy="5821366"/>
          </a:xfrm>
          <a:prstGeom prst="rect">
            <a:avLst/>
          </a:prstGeom>
        </p:spPr>
        <p:txBody>
          <a:bodyPr vert="eaVert">
            <a:noAutofit/>
          </a:bodyPr>
          <a:lstStyle>
            <a:defPPr/>
            <a:lvl1pPr lvl="0">
              <a:defRPr>
                <a:solidFill>
                  <a:schemeClr val="dk1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title" idx="4"/>
          </p:nvPr>
        </p:nvSpPr>
        <p:spPr>
          <a:xfrm>
            <a:off x="7391400" y="304801"/>
            <a:ext cx="1447800" cy="5851525"/>
          </a:xfrm>
          <a:prstGeom prst="rect">
            <a:avLst/>
          </a:prstGeom>
        </p:spPr>
        <p:txBody>
          <a:bodyPr vert="eaVert"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sldNum" idx="3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accent3"/>
                </a:solidFill>
              </a:defRPr>
            </a:lvl1pPr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‹#›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04.09.2021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ft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lt2"/>
      </p:bgRef>
    </p:bg>
    <p:spTree>
      <p:nvGrpSpPr>
        <p:cNvPr id="1" name="Group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 idx="4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accent3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5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dk1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04.09.2021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ft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ldNum" idx="3"/>
          </p:nvPr>
        </p:nvSpPr>
        <p:spPr>
          <a:xfrm>
            <a:off x="4362450" y="1027113"/>
            <a:ext cx="4572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accent3"/>
                </a:solidFill>
              </a:defRPr>
            </a:lvl1pPr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Title and Subtitle">
    <p:spTree>
      <p:nvGrpSpPr>
        <p:cNvPr id="1" name="Group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chemeClr val="accent3"/>
            </a:solidFill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152400" y="2438400"/>
            <a:ext cx="8832850" cy="0"/>
          </a:xfrm>
          <a:prstGeom prst="line">
            <a:avLst/>
          </a:prstGeom>
          <a:noFill/>
          <a:ln w="11430">
            <a:solidFill>
              <a:schemeClr val="accent3"/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26" name="Shape 26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4362450" y="2209800"/>
            <a:ext cx="419100" cy="420687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5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marL="0" lvl="0" indent="0" algn="ctr">
              <a:buNone/>
              <a:defRPr sz="1600" b="1" cap="all" spc="250" baseline="0">
                <a:solidFill>
                  <a:schemeClr val="dk2"/>
                </a:solidFill>
              </a:defRPr>
            </a:lvl1pPr>
            <a:lvl2pPr lvl="1">
              <a:buNone/>
              <a:defRPr sz="1800">
                <a:solidFill>
                  <a:schemeClr val="dk1"/>
                </a:solidFill>
              </a:defRPr>
            </a:lvl2pPr>
            <a:lvl3pPr lvl="2">
              <a:buNone/>
              <a:defRPr sz="1600">
                <a:solidFill>
                  <a:schemeClr val="dk1"/>
                </a:solidFill>
              </a:defRPr>
            </a:lvl3pPr>
            <a:lvl4pPr lvl="3">
              <a:buNone/>
              <a:defRPr sz="1400">
                <a:solidFill>
                  <a:schemeClr val="dk1"/>
                </a:solidFill>
              </a:defRPr>
            </a:lvl4pPr>
            <a:lvl5pPr lvl="4">
              <a:buNone/>
              <a:defRPr sz="1400"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title" idx="4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ft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04.09.2021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ldNum" idx="3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accent3"/>
                </a:solidFill>
              </a:defRPr>
            </a:lvl1pPr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 idx="4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04.09.2021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ft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3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bg>
      <p:bgRef idx="1001">
        <a:schemeClr val="lt2"/>
      </p:bgRef>
    </p:bg>
    <p:spTree>
      <p:nvGrpSpPr>
        <p:cNvPr id="1" name="Group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dk2"/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title" idx="4"/>
          </p:nvPr>
        </p:nvSpPr>
        <p:spPr>
          <a:xfrm>
            <a:off x="301752" y="228600"/>
            <a:ext cx="8534400" cy="758951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5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 sz="2500">
                <a:solidFill>
                  <a:schemeClr val="dk1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7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 sz="2500">
                <a:solidFill>
                  <a:schemeClr val="dk1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dt" idx="1"/>
          </p:nvPr>
        </p:nvSpPr>
        <p:spPr>
          <a:xfrm>
            <a:off x="5791200" y="6410325"/>
            <a:ext cx="3044825" cy="3651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04.09.2021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ft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3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accent3"/>
                </a:solidFill>
              </a:defRPr>
            </a:lvl1pPr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Group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73" name="Shape 73"/>
          <p:cNvSpPr/>
          <p:nvPr/>
        </p:nvSpPr>
        <p:spPr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75" name="Shape 7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76" name="Shape 76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77" name="Shape 77"/>
          <p:cNvSpPr/>
          <p:nvPr/>
        </p:nvSpPr>
        <p:spPr>
          <a:xfrm>
            <a:off x="152400" y="158750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04.09.2021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ft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3"/>
          </p:nvPr>
        </p:nvSpPr>
        <p:spPr>
          <a:xfrm>
            <a:off x="4267200" y="6324600"/>
            <a:ext cx="6096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rgbClr val="FFFFFF"/>
                </a:solidFill>
              </a:defRPr>
            </a:lvl1pPr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ison">
    <p:bg>
      <p:bgRef idx="1001">
        <a:schemeClr val="lt2"/>
      </p:bgRef>
    </p:bg>
    <p:spTree>
      <p:nvGrpSpPr>
        <p:cNvPr id="1" name="Group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dk2"/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152400" y="1279525"/>
            <a:ext cx="8832850" cy="0"/>
          </a:xfrm>
          <a:prstGeom prst="line">
            <a:avLst/>
          </a:prstGeom>
          <a:noFill/>
          <a:ln w="11430">
            <a:solidFill>
              <a:schemeClr val="accent3"/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42" name="Shape 42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noFill/>
          <a:ln w="9525">
            <a:solidFill>
              <a:schemeClr val="accent3"/>
            </a:solidFill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5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marL="0" lvl="0" indent="0">
              <a:buNone/>
              <a:defRPr sz="22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lvl="1"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lvl="2"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lvl="3"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lvl="4"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lvl="5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lvl="6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lvl="7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lvl="8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6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marL="0" lvl="0" indent="0">
              <a:buNone/>
              <a:defRPr sz="22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lvl="1"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lvl="2"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lvl="3"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lvl="4"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lvl="5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lvl="6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lvl="7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lvl="8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7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dk1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8"/>
          </p:nvPr>
        </p:nvSpPr>
        <p:spPr>
          <a:xfrm>
            <a:off x="4800600" y="2471383"/>
            <a:ext cx="4038600" cy="3822191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dk1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title" idx="4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04.09.2021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ftr" idx="2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3"/>
          </p:nvPr>
        </p:nvSpPr>
        <p:spPr>
          <a:xfrm>
            <a:off x="4343400" y="1042988"/>
            <a:ext cx="4572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 algn="ctr">
              <a:defRPr>
                <a:solidFill>
                  <a:schemeClr val="accent3"/>
                </a:solidFill>
              </a:defRPr>
            </a:lvl1pPr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Title, Text and Object">
    <p:spTree>
      <p:nvGrpSpPr>
        <p:cNvPr id="1" name="Group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42" name="Shape 14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chemeClr val="accent3"/>
            </a:solidFill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52400" y="533400"/>
            <a:ext cx="8832850" cy="0"/>
          </a:xfrm>
          <a:prstGeom prst="line">
            <a:avLst/>
          </a:prstGeom>
          <a:noFill/>
          <a:ln w="11430">
            <a:solidFill>
              <a:schemeClr val="accent3"/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title" idx="4"/>
          </p:nvPr>
        </p:nvSpPr>
        <p:spPr>
          <a:xfrm>
            <a:off x="381000" y="914400"/>
            <a:ext cx="2362200" cy="9906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7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marL="0" lv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 lvl="1">
              <a:buNone/>
              <a:defRPr sz="1200">
                <a:solidFill>
                  <a:schemeClr val="dk2"/>
                </a:solidFill>
              </a:defRPr>
            </a:lvl2pPr>
            <a:lvl3pPr lvl="2">
              <a:buNone/>
              <a:defRPr sz="1000">
                <a:solidFill>
                  <a:schemeClr val="dk1"/>
                </a:solidFill>
              </a:defRPr>
            </a:lvl3pPr>
            <a:lvl4pPr lvl="3">
              <a:buNone/>
              <a:defRPr sz="900">
                <a:solidFill>
                  <a:schemeClr val="dk2"/>
                </a:solidFill>
              </a:defRPr>
            </a:lvl4pPr>
            <a:lvl5pPr lvl="4">
              <a:buNone/>
              <a:defRPr sz="900"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5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dk1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sldNum" idx="3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>
                <a:solidFill>
                  <a:schemeClr val="accent3"/>
                </a:solidFill>
              </a:defRPr>
            </a:lvl1pPr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‹#›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r>
              <a:t>04.09.2021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ftr" idx="2"/>
          </p:nvPr>
        </p:nvSpPr>
        <p:spPr>
          <a:xfrm>
            <a:off x="301625" y="6410325"/>
            <a:ext cx="3382963" cy="366713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>
              <a:defRPr>
                <a:solidFill>
                  <a:schemeClr val="dk1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1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Title and Picture">
    <p:spTree>
      <p:nvGrpSpPr>
        <p:cNvPr id="1" name="Group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152400" y="533400"/>
            <a:ext cx="8832850" cy="0"/>
          </a:xfrm>
          <a:prstGeom prst="line">
            <a:avLst/>
          </a:prstGeom>
          <a:noFill/>
          <a:ln w="11430">
            <a:solidFill>
              <a:schemeClr val="accent3">
                <a:shade val="75000"/>
              </a:schemeClr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58" name="Shape 5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59" name="Shape 59"/>
          <p:cNvSpPr/>
          <p:nvPr/>
        </p:nvSpPr>
        <p:spPr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60" name="Shape 6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62" name="Shape 6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title" idx="4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</p:spPr>
        <p:txBody>
          <a:bodyPr anchor="t">
            <a:noAutofit/>
          </a:bodyPr>
          <a:lstStyle>
            <a:defPPr/>
            <a:lvl1pPr lvl="0"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5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marL="0" lvl="0" indent="0">
              <a:buNone/>
              <a:defRPr sz="3200"/>
            </a:lvl1pPr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lvl="0"/>
            <a:r>
              <a:t>Вставка рисунка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7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marL="0" lv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 lvl="1">
              <a:defRPr sz="1200"/>
            </a:lvl2pPr>
            <a:lvl3pPr lvl="2">
              <a:defRPr sz="1000"/>
            </a:lvl3pPr>
            <a:lvl4pPr lvl="3">
              <a:defRPr sz="900"/>
            </a:lvl4pPr>
            <a:lvl5pPr lvl="4">
              <a:defRPr sz="900"/>
            </a:lvl5pPr>
            <a:lvl6pPr lvl="5"/>
            <a:lvl7pPr lvl="6"/>
            <a:lvl8pPr lvl="7"/>
            <a:lvl9pPr lvl="8"/>
          </a:lstStyle>
          <a:p>
            <a:pPr lvl="0"/>
            <a:r>
              <a:t>Образец текста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ldNum" idx="3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‹#›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dt" idx="1"/>
          </p:nvPr>
        </p:nvSpPr>
        <p:spPr>
          <a:xfrm>
            <a:off x="5788025" y="6405563"/>
            <a:ext cx="3044825" cy="365124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04.09.2021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ftr" idx="2"/>
          </p:nvPr>
        </p:nvSpPr>
        <p:spPr>
          <a:xfrm>
            <a:off x="301625" y="6410325"/>
            <a:ext cx="3584575" cy="366713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5" name="Shape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6" name="Shape 6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7" name="Shape 7"/>
          <p:cNvSpPr txBox="1">
            <a:spLocks noGrp="1"/>
          </p:cNvSpPr>
          <p:nvPr>
            <p:ph type="dt" idx="1"/>
          </p:nvPr>
        </p:nvSpPr>
        <p:spPr>
          <a:xfrm>
            <a:off x="5791200" y="6405563"/>
            <a:ext cx="3044825" cy="365124"/>
          </a:xfrm>
          <a:prstGeom prst="rect">
            <a:avLst/>
          </a:prstGeom>
        </p:spPr>
        <p:txBody>
          <a:bodyPr vert="horz">
            <a:noAutofit/>
          </a:bodyPr>
          <a:lstStyle>
            <a:defPPr/>
            <a:lvl1pPr lvl="0" algn="r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04.09.2021</a:t>
            </a:r>
          </a:p>
        </p:txBody>
      </p:sp>
      <p:sp>
        <p:nvSpPr>
          <p:cNvPr id="8" name="Shape 8"/>
          <p:cNvSpPr txBox="1">
            <a:spLocks noGrp="1"/>
          </p:cNvSpPr>
          <p:nvPr>
            <p:ph type="ftr" idx="2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>
            <a:noAutofit/>
          </a:bodyPr>
          <a:lstStyle>
            <a:defPPr/>
            <a:lvl1pPr lvl="0" algn="l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  <a:prstDash val="solid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52400" y="1276350"/>
            <a:ext cx="8832850" cy="0"/>
          </a:xfrm>
          <a:prstGeom prst="line">
            <a:avLst/>
          </a:prstGeom>
          <a:noFill/>
          <a:ln w="9525">
            <a:solidFill>
              <a:schemeClr val="accent3">
                <a:shade val="75000"/>
              </a:schemeClr>
            </a:solidFill>
            <a:prstDash val="dash"/>
          </a:ln>
        </p:spPr>
        <p:txBody>
          <a:bodyPr wrap="none" anchor="ctr">
            <a:no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lt1"/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  <a:prstDash val="solid"/>
          </a:ln>
        </p:spPr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3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defPPr/>
            <a:lvl1pPr lvl="0" algn="ctr">
              <a:spcBef>
                <a:spcPts val="0"/>
              </a:spcBef>
              <a:spcAft>
                <a:spcPts val="0"/>
              </a:spcAft>
              <a:defRPr sz="16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title" idx="4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>
            <a:noAutofit/>
          </a:bodyPr>
          <a:lstStyle>
            <a:defPPr/>
            <a:lvl1pPr lvl="0" algn="ctr">
              <a:defRPr sz="3300">
                <a:solidFill>
                  <a:srgbClr val="88A44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5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>
            <a:noAutofit/>
          </a:bodyPr>
          <a:lstStyle>
            <a:defPPr/>
            <a:lvl1pPr marL="273050" lvl="0" indent="-273050" algn="l">
              <a:buClr>
                <a:schemeClr val="accent1"/>
              </a:buClr>
              <a:buFont typeface="Wingdings 2"/>
              <a:buChar char=""/>
              <a:defRPr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lvl="1" indent="-273050" algn="l">
              <a:buClr>
                <a:schemeClr val="accent2"/>
              </a:buClr>
              <a:buFont typeface="Wingdings"/>
              <a:buChar char=""/>
              <a:defRPr sz="2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lvl="2" indent="-228600" algn="l">
              <a:buClr>
                <a:srgbClr val="9BBB59"/>
              </a:buClr>
              <a:buFont typeface="Wingdings 2"/>
              <a:buChar char="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lvl="3" indent="-228600" algn="l">
              <a:buClr>
                <a:srgbClr val="8064A2"/>
              </a:buClr>
              <a:buFont typeface="Wingdings"/>
              <a:buChar char="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lvl="4" indent="-228600" algn="l">
              <a:buClr>
                <a:srgbClr val="4BACC6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lvl="5" indent="-182880" algn="l">
              <a:buClr>
                <a:schemeClr val="accent6"/>
              </a:buClr>
              <a:buFont typeface="Wingdings 2"/>
              <a:buChar char="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lvl="6" indent="-182880" algn="l">
              <a:buClr>
                <a:schemeClr val="accent1">
                  <a:shade val="75000"/>
                </a:schemeClr>
              </a:buClr>
              <a:buChar char="•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lvl="7" indent="-182880" algn="l">
              <a:buClr>
                <a:schemeClr val="accent4">
                  <a:shade val="75000"/>
                </a:schemeClr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lvl="8" indent="-182880" algn="l">
              <a:buClr>
                <a:schemeClr val="accent2">
                  <a:shade val="75000"/>
                </a:schemeClr>
              </a:buClr>
              <a:buChar char="•"/>
              <a:defRPr sz="14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subTitle" idx="5"/>
          </p:nvPr>
        </p:nvSpPr>
        <p:spPr>
          <a:xfrm>
            <a:off x="214313" y="2500313"/>
            <a:ext cx="8715375" cy="2071686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buFont typeface="Wingdings 2"/>
              <a:buNone/>
              <a:defRPr>
                <a:solidFill>
                  <a:schemeClr val="dk2"/>
                </a:solidFill>
              </a:defRPr>
            </a:lvl1pPr>
            <a:lvl2pPr lvl="1">
              <a:defRPr>
                <a:solidFill>
                  <a:schemeClr val="dk2"/>
                </a:solidFill>
              </a:defRPr>
            </a:lvl2pPr>
            <a:lvl3pPr lvl="2">
              <a:defRPr>
                <a:solidFill>
                  <a:schemeClr val="dk1"/>
                </a:solidFill>
              </a:defRPr>
            </a:lvl3pPr>
            <a:lvl4pPr lvl="3">
              <a:defRPr>
                <a:solidFill>
                  <a:schemeClr val="dk2"/>
                </a:solidFill>
              </a:defRPr>
            </a:lvl4pPr>
            <a:lvl5pPr lvl="4">
              <a:defRPr>
                <a:solidFill>
                  <a:schemeClr val="dk1"/>
                </a:solidFill>
              </a:defRPr>
            </a:lvl5pPr>
            <a:lvl6pPr lvl="5">
              <a:defRPr>
                <a:solidFill>
                  <a:schemeClr val="dk1"/>
                </a:solidFill>
              </a:defRPr>
            </a:lvl6pPr>
            <a:lvl7pPr lvl="6">
              <a:defRPr>
                <a:solidFill>
                  <a:schemeClr val="dk1"/>
                </a:solidFill>
              </a:defRPr>
            </a:lvl7pPr>
            <a:lvl8pPr lvl="7">
              <a:defRPr>
                <a:solidFill>
                  <a:schemeClr val="dk1"/>
                </a:solidFill>
              </a:defRPr>
            </a:lvl8pPr>
            <a:lvl9pPr lvl="8">
              <a:defRPr>
                <a:solidFill>
                  <a:schemeClr val="dk1"/>
                </a:solidFill>
              </a:defRPr>
            </a:lvl9pPr>
          </a:lstStyle>
          <a:p>
            <a:pPr>
              <a:spcAft>
                <a:spcPts val="0"/>
              </a:spcAft>
            </a:pPr>
            <a:r>
              <a:rPr sz="4000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Формирование</a:t>
            </a:r>
            <a:r>
              <a:rPr sz="400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4000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связной</a:t>
            </a:r>
            <a:r>
              <a:rPr sz="400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4000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речи</a:t>
            </a:r>
            <a:r>
              <a:rPr sz="400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4000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детей</a:t>
            </a:r>
            <a:r>
              <a:rPr sz="400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с </a:t>
            </a:r>
            <a:r>
              <a:rPr sz="4000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речевыми</a:t>
            </a:r>
            <a:r>
              <a:rPr sz="400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4000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нарушениями</a:t>
            </a:r>
            <a:r>
              <a:rPr sz="400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4000" cap="none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</a:t>
            </a:r>
            <a:r>
              <a:rPr sz="4000" cap="none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4000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занятиях</a:t>
            </a:r>
            <a:endParaRPr sz="4000" cap="none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type="title" idx="4"/>
          </p:nvPr>
        </p:nvSpPr>
        <p:spPr>
          <a:xfrm>
            <a:off x="571500" y="357188"/>
            <a:ext cx="8215313" cy="2071686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spcAft>
                <a:spcPts val="0"/>
              </a:spcAft>
            </a:pPr>
            <a:r>
              <a:rPr lang="ru-RU" sz="32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МДОУд</a:t>
            </a:r>
            <a:r>
              <a:rPr sz="32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етский</a:t>
            </a:r>
            <a:r>
              <a:rPr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сад</a:t>
            </a:r>
            <a:r>
              <a:rPr sz="3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№</a:t>
            </a:r>
            <a: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117</a:t>
            </a:r>
            <a:r>
              <a:rPr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«</a:t>
            </a:r>
            <a: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Электроник</a:t>
            </a:r>
            <a:r>
              <a:rPr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»</a:t>
            </a:r>
            <a: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комбинированного вида</a:t>
            </a:r>
            <a:r>
              <a:rPr sz="3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endParaRPr sz="32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5500688" y="4929188"/>
            <a:ext cx="3643312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dirty="0" err="1">
                <a:latin typeface="Times New Roman"/>
                <a:ea typeface="Times New Roman"/>
                <a:cs typeface="Times New Roman"/>
              </a:rPr>
              <a:t>Выполнила</a:t>
            </a:r>
            <a:r>
              <a:rPr dirty="0">
                <a:latin typeface="Times New Roman"/>
                <a:ea typeface="Times New Roman"/>
                <a:cs typeface="Times New Roman"/>
              </a:rPr>
              <a:t>: </a:t>
            </a:r>
          </a:p>
          <a:p>
            <a:r>
              <a:rPr lang="ru-RU" dirty="0" smtClean="0">
                <a:latin typeface="Times New Roman"/>
                <a:ea typeface="Times New Roman"/>
                <a:cs typeface="Times New Roman"/>
              </a:rPr>
              <a:t>воспитатель</a:t>
            </a:r>
            <a:endParaRPr dirty="0">
              <a:latin typeface="Times New Roman"/>
              <a:ea typeface="Times New Roman"/>
              <a:cs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  <a:cs typeface="Times New Roman"/>
              </a:rPr>
              <a:t>Кудряшова Ирина Евгеньевна</a:t>
            </a:r>
            <a:endParaRPr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8" name="Shape 158"/>
          <p:cNvSpPr txBox="1"/>
          <p:nvPr/>
        </p:nvSpPr>
        <p:spPr>
          <a:xfrm>
            <a:off x="3571875" y="6357938"/>
            <a:ext cx="1254126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ru-RU" dirty="0" smtClean="0">
                <a:latin typeface="Times New Roman"/>
                <a:ea typeface="Times New Roman"/>
                <a:cs typeface="Times New Roman"/>
              </a:rPr>
              <a:t>Буй</a:t>
            </a:r>
            <a:r>
              <a:rPr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dirty="0">
                <a:latin typeface="Times New Roman"/>
                <a:ea typeface="Times New Roman"/>
                <a:cs typeface="Times New Roman"/>
              </a:rPr>
              <a:t>2021 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/>
        </p:nvSpPr>
        <p:spPr>
          <a:xfrm>
            <a:off x="285750" y="214313"/>
            <a:ext cx="184150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endParaRPr>
              <a:latin typeface="Georgia"/>
              <a:ea typeface="Georgia"/>
              <a:cs typeface="Georgia"/>
            </a:endParaRPr>
          </a:p>
          <a:p>
            <a:endParaRPr>
              <a:latin typeface="Georgia"/>
              <a:ea typeface="Georgia"/>
              <a:cs typeface="Georgia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323850" y="333375"/>
            <a:ext cx="8640763" cy="48926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217488" algn="just"/>
            <a:r>
              <a:rPr sz="2400" b="1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Пересказ </a:t>
            </a:r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— связное выразительное воспроизведение прослушанного художественного произведения. </a:t>
            </a:r>
          </a:p>
          <a:p>
            <a:pPr indent="217488" algn="just"/>
            <a:endParaRPr sz="2400">
              <a:latin typeface="Times New Roman"/>
              <a:ea typeface="Times New Roman"/>
              <a:cs typeface="Times New Roman"/>
            </a:endParaRP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В детском саду практикуется в основном </a:t>
            </a:r>
          </a:p>
          <a:p>
            <a:pPr indent="217488" algn="just">
              <a:buFont typeface="Wingdings"/>
              <a:buChar char="Ø"/>
            </a:pPr>
            <a:r>
              <a:rPr sz="2400" u="sng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подробный пересказ</a:t>
            </a:r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;</a:t>
            </a:r>
          </a:p>
          <a:p>
            <a:pPr indent="217488" algn="just">
              <a:buFont typeface="Wingdings"/>
              <a:buChar char="Ø"/>
            </a:pPr>
            <a:r>
              <a:rPr sz="2400" u="sng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близкий к тексту </a:t>
            </a:r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пересказ.</a:t>
            </a: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Возможны и такие варианты, как: </a:t>
            </a:r>
          </a:p>
          <a:p>
            <a:pPr indent="217488" algn="just">
              <a:buFont typeface="Wingdings"/>
              <a:buChar char="Ø"/>
            </a:pPr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 пересказ с изменением лица рассказчика (не от первого, а от третьего лица и наоборот);</a:t>
            </a:r>
          </a:p>
          <a:p>
            <a:pPr indent="217488" algn="just">
              <a:buFont typeface="Wingdings"/>
              <a:buChar char="Ø"/>
            </a:pPr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пересказ фрагментов (в дидактических играх);</a:t>
            </a:r>
          </a:p>
          <a:p>
            <a:pPr indent="217488" algn="just">
              <a:buFont typeface="Wingdings"/>
              <a:buChar char="Ø"/>
            </a:pPr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пересказ по аналогии (с заменой героя, сезона и т. п.);</a:t>
            </a:r>
          </a:p>
          <a:p>
            <a:pPr indent="217488" algn="just">
              <a:buFont typeface="Wingdings"/>
              <a:buChar char="Ø"/>
            </a:pPr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инсценированный пересказ (с игрушками, силуэтами, детьми, «актерами»).</a:t>
            </a:r>
            <a:endParaRPr sz="24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/>
        </p:nvSpPr>
        <p:spPr>
          <a:xfrm>
            <a:off x="395288" y="260350"/>
            <a:ext cx="7956550" cy="56324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Структура занятия по пересказу:</a:t>
            </a: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1. Вводная часть. 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2. Первичное чтение без предупреждения о последующем пересказе, чтобы обеспечить свободное художественное восприятие. 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3. Вторичное чтение с установкой на запоминание и последующий пересказ.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4. Подготовительная беседа (разбор произведения).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5. Повторное чтение, суммирующее результаты разбора. 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6. Пауза для подготовки детей к ответам, для запоминания текста (несколько секунд).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 indent="217488" algn="just"/>
            <a:r>
              <a:rPr sz="24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7. Пересказ (3—7 человек). Активное руководство воспитателя. В конце вызвать ребенка с наиболее яркой речью или использовать эмоциональные приемы (пересказ по ролям, инсценировка).</a:t>
            </a:r>
            <a:endParaRPr sz="24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/>
        </p:nvSpPr>
        <p:spPr>
          <a:xfrm>
            <a:off x="250825" y="188913"/>
            <a:ext cx="8172450" cy="50165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217488"/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Приёмы обучения пересказу:</a:t>
            </a:r>
          </a:p>
          <a:p>
            <a:pPr indent="217488"/>
            <a:endParaRPr sz="3200">
              <a:solidFill>
                <a:srgbClr val="2A2723"/>
              </a:solidFill>
              <a:latin typeface="Times New Roman"/>
              <a:ea typeface="Times New Roman"/>
              <a:cs typeface="Times New Roman"/>
            </a:endParaRPr>
          </a:p>
          <a:p>
            <a:pPr indent="217488">
              <a:buFont typeface="Wingdings"/>
              <a:buChar char="Ø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образец чтения произведения;</a:t>
            </a:r>
            <a:endParaRPr sz="3200">
              <a:latin typeface="Times New Roman"/>
              <a:ea typeface="Times New Roman"/>
              <a:cs typeface="Times New Roman"/>
            </a:endParaRPr>
          </a:p>
          <a:p>
            <a:pPr indent="217488">
              <a:buFont typeface="Wingdings"/>
              <a:buChar char="Ø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вопросы;</a:t>
            </a:r>
            <a:endParaRPr sz="3200">
              <a:latin typeface="Times New Roman"/>
              <a:ea typeface="Times New Roman"/>
              <a:cs typeface="Times New Roman"/>
            </a:endParaRPr>
          </a:p>
          <a:p>
            <a:pPr indent="217488">
              <a:buFont typeface="Wingdings"/>
              <a:buChar char="Ø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объяснения;</a:t>
            </a:r>
            <a:endParaRPr sz="3200">
              <a:latin typeface="Times New Roman"/>
              <a:ea typeface="Times New Roman"/>
              <a:cs typeface="Times New Roman"/>
            </a:endParaRPr>
          </a:p>
          <a:p>
            <a:pPr indent="217488">
              <a:buFont typeface="Wingdings"/>
              <a:buChar char="Ø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указания;</a:t>
            </a:r>
            <a:endParaRPr sz="3200">
              <a:latin typeface="Times New Roman"/>
              <a:ea typeface="Times New Roman"/>
              <a:cs typeface="Times New Roman"/>
            </a:endParaRPr>
          </a:p>
          <a:p>
            <a:pPr indent="217488">
              <a:buFont typeface="Wingdings"/>
              <a:buChar char="Ø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упражнения;</a:t>
            </a:r>
            <a:endParaRPr sz="3200">
              <a:latin typeface="Times New Roman"/>
              <a:ea typeface="Times New Roman"/>
              <a:cs typeface="Times New Roman"/>
            </a:endParaRPr>
          </a:p>
          <a:p>
            <a:pPr indent="217488">
              <a:buFont typeface="Wingdings"/>
              <a:buChar char="Ø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совместный пересказ педагога и ребенка;;</a:t>
            </a:r>
          </a:p>
          <a:p>
            <a:pPr indent="217488">
              <a:buFont typeface="Wingdings"/>
              <a:buChar char="Ø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отраженный пересказ</a:t>
            </a:r>
            <a:r>
              <a:rPr sz="3200">
                <a:latin typeface="Times New Roman"/>
                <a:ea typeface="Times New Roman"/>
                <a:cs typeface="Times New Roman"/>
              </a:rPr>
              <a:t>;</a:t>
            </a:r>
          </a:p>
          <a:p>
            <a:pPr indent="217488">
              <a:buFont typeface="Wingdings"/>
              <a:buChar char="Ø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план пересказа.</a:t>
            </a:r>
            <a:endParaRPr sz="32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>
            <a:off x="323850" y="333375"/>
            <a:ext cx="835183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2400" b="1">
                <a:latin typeface="Times New Roman"/>
                <a:ea typeface="Times New Roman"/>
                <a:cs typeface="Times New Roman"/>
              </a:rPr>
              <a:t>Рассказ </a:t>
            </a:r>
            <a:r>
              <a:rPr sz="2400">
                <a:latin typeface="Times New Roman"/>
                <a:ea typeface="Times New Roman"/>
                <a:cs typeface="Times New Roman"/>
              </a:rPr>
              <a:t>— самостоятельно составленное развернутое изложение какого-либо факта, события. </a:t>
            </a:r>
          </a:p>
        </p:txBody>
      </p:sp>
      <p:sp>
        <p:nvSpPr>
          <p:cNvPr id="206" name="Shape 206"/>
          <p:cNvSpPr/>
          <p:nvPr/>
        </p:nvSpPr>
        <p:spPr>
          <a:xfrm>
            <a:off x="323850" y="1412875"/>
            <a:ext cx="8424863" cy="5878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just"/>
            <a:r>
              <a:rPr sz="2400">
                <a:latin typeface="Times New Roman"/>
                <a:ea typeface="Times New Roman"/>
                <a:cs typeface="Times New Roman"/>
              </a:rPr>
              <a:t>Описание — это изложение характерных признаков отдельного предмета или явления. </a:t>
            </a:r>
          </a:p>
          <a:p>
            <a:pPr algn="just"/>
            <a:endParaRPr sz="2400">
              <a:latin typeface="Times New Roman"/>
              <a:ea typeface="Times New Roman"/>
              <a:cs typeface="Times New Roman"/>
            </a:endParaRPr>
          </a:p>
          <a:p>
            <a:pPr algn="just"/>
            <a:r>
              <a:rPr sz="2400">
                <a:latin typeface="Times New Roman"/>
                <a:ea typeface="Times New Roman"/>
                <a:cs typeface="Times New Roman"/>
              </a:rPr>
              <a:t>Примерная структура описательно рассказа :</a:t>
            </a:r>
          </a:p>
          <a:p>
            <a:pPr algn="just"/>
            <a:endParaRPr sz="1000">
              <a:latin typeface="Times New Roman"/>
              <a:ea typeface="Times New Roman"/>
              <a:cs typeface="Times New Roman"/>
            </a:endParaRPr>
          </a:p>
          <a:p>
            <a:pPr algn="just"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 называние предмета (или сообщается краткое содержание картины);</a:t>
            </a:r>
          </a:p>
          <a:p>
            <a:pPr algn="just"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 выделение  характерных признаков;</a:t>
            </a:r>
          </a:p>
          <a:p>
            <a:pPr algn="just"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 описание назначения и взаимосвязи частей;</a:t>
            </a:r>
          </a:p>
          <a:p>
            <a:pPr algn="just"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описание назначения предмета или о действий с ним.</a:t>
            </a:r>
          </a:p>
          <a:p>
            <a:pPr algn="just"/>
            <a:endParaRPr sz="2400" b="1">
              <a:latin typeface="Times New Roman"/>
              <a:ea typeface="Times New Roman"/>
              <a:cs typeface="Times New Roman"/>
            </a:endParaRPr>
          </a:p>
          <a:p>
            <a:pPr algn="just"/>
            <a:r>
              <a:rPr sz="2400" b="1">
                <a:latin typeface="Times New Roman"/>
                <a:ea typeface="Times New Roman"/>
                <a:cs typeface="Times New Roman"/>
              </a:rPr>
              <a:t>Сюжетный (повествовательный) рассказ </a:t>
            </a:r>
            <a:r>
              <a:rPr sz="2400">
                <a:latin typeface="Times New Roman"/>
                <a:ea typeface="Times New Roman"/>
                <a:cs typeface="Times New Roman"/>
              </a:rPr>
              <a:t>— это передача событий, происходящих в определенной временной последовательности с каким-нибудь героем.</a:t>
            </a:r>
          </a:p>
          <a:p>
            <a:pPr>
              <a:buFont typeface="Arial"/>
              <a:buChar char="•"/>
            </a:pPr>
            <a:endParaRPr>
              <a:latin typeface="Georgia"/>
              <a:ea typeface="Georgia"/>
              <a:cs typeface="Georgia"/>
            </a:endParaRPr>
          </a:p>
          <a:p>
            <a:endParaRPr>
              <a:latin typeface="Georgia"/>
              <a:ea typeface="Georgia"/>
              <a:cs typeface="Georgia"/>
            </a:endParaRPr>
          </a:p>
          <a:p>
            <a:endParaRPr>
              <a:latin typeface="Georgia"/>
              <a:ea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/>
        </p:nvSpPr>
        <p:spPr>
          <a:xfrm>
            <a:off x="323850" y="260350"/>
            <a:ext cx="8640763" cy="5786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just"/>
            <a:r>
              <a:rPr sz="3200">
                <a:latin typeface="Times New Roman"/>
                <a:ea typeface="Times New Roman"/>
                <a:cs typeface="Times New Roman"/>
              </a:rPr>
              <a:t>Примерная структура повествовательного рассказа :</a:t>
            </a:r>
          </a:p>
          <a:p>
            <a:pPr algn="just"/>
            <a:endParaRPr sz="3200">
              <a:latin typeface="Times New Roman"/>
              <a:ea typeface="Times New Roman"/>
              <a:cs typeface="Times New Roman"/>
            </a:endParaRPr>
          </a:p>
          <a:p>
            <a:pPr algn="just">
              <a:buFont typeface="Arial"/>
              <a:buChar char="•"/>
            </a:pPr>
            <a:r>
              <a:rPr sz="3200">
                <a:latin typeface="Times New Roman"/>
                <a:ea typeface="Times New Roman"/>
                <a:cs typeface="Times New Roman"/>
              </a:rPr>
              <a:t> </a:t>
            </a: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называние героя (или героев);</a:t>
            </a:r>
          </a:p>
          <a:p>
            <a:pPr algn="just">
              <a:buFont typeface="Arial"/>
              <a:buChar char="•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описание внешнего вида героя;</a:t>
            </a:r>
          </a:p>
          <a:p>
            <a:pPr algn="just">
              <a:buFont typeface="Arial"/>
              <a:buChar char="•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изложение первого события, по возможности объясняется, когда, где оно происходило;</a:t>
            </a:r>
          </a:p>
          <a:p>
            <a:pPr algn="just">
              <a:buFont typeface="Arial"/>
              <a:buChar char="•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развитие действия и установление временной или причинной связи между двумя-тремя эпизодами;</a:t>
            </a:r>
          </a:p>
          <a:p>
            <a:pPr algn="just">
              <a:buFont typeface="Arial"/>
              <a:buChar char="•"/>
            </a:pPr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окончание (развязка).</a:t>
            </a:r>
            <a:endParaRPr sz="3200">
              <a:latin typeface="Times New Roman"/>
              <a:ea typeface="Times New Roman"/>
              <a:cs typeface="Times New Roman"/>
            </a:endParaRPr>
          </a:p>
          <a:p>
            <a:pPr algn="just">
              <a:buFont typeface="Arial"/>
              <a:buChar char="•"/>
            </a:pPr>
            <a:endParaRPr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/>
        </p:nvSpPr>
        <p:spPr>
          <a:xfrm>
            <a:off x="250825" y="260350"/>
            <a:ext cx="6192838" cy="5294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217488"/>
            <a:r>
              <a:rPr sz="3200">
                <a:solidFill>
                  <a:srgbClr val="2A2723"/>
                </a:solidFill>
                <a:latin typeface="Times New Roman"/>
                <a:ea typeface="Times New Roman"/>
                <a:cs typeface="Times New Roman"/>
              </a:rPr>
              <a:t>Приёмы обучения рассказу:</a:t>
            </a:r>
          </a:p>
          <a:p>
            <a:pPr indent="217488"/>
            <a:endParaRPr sz="3200">
              <a:solidFill>
                <a:srgbClr val="2A2723"/>
              </a:solidFill>
              <a:latin typeface="Times New Roman"/>
              <a:ea typeface="Times New Roman"/>
              <a:cs typeface="Times New Roman"/>
            </a:endParaRPr>
          </a:p>
          <a:p>
            <a:pPr indent="217488"/>
            <a:endParaRPr sz="3200">
              <a:solidFill>
                <a:srgbClr val="2A2723"/>
              </a:solidFill>
              <a:latin typeface="Times New Roman"/>
              <a:ea typeface="Times New Roman"/>
              <a:cs typeface="Times New Roman"/>
            </a:endParaRPr>
          </a:p>
          <a:p>
            <a:pPr indent="217488">
              <a:buFont typeface="Wingdings"/>
              <a:buChar char="Ø"/>
            </a:pPr>
            <a:r>
              <a:rPr sz="3200">
                <a:latin typeface="Times New Roman"/>
                <a:ea typeface="Times New Roman"/>
                <a:cs typeface="Times New Roman"/>
              </a:rPr>
              <a:t>образец рассказа;</a:t>
            </a:r>
          </a:p>
          <a:p>
            <a:pPr indent="217488">
              <a:buFont typeface="Wingdings"/>
              <a:buChar char="Ø"/>
            </a:pPr>
            <a:r>
              <a:rPr sz="3200">
                <a:latin typeface="Times New Roman"/>
                <a:ea typeface="Times New Roman"/>
                <a:cs typeface="Times New Roman"/>
              </a:rPr>
              <a:t>частичный образец;</a:t>
            </a:r>
          </a:p>
          <a:p>
            <a:pPr indent="217488">
              <a:buFont typeface="Wingdings"/>
              <a:buChar char="Ø"/>
            </a:pPr>
            <a:r>
              <a:rPr sz="3200">
                <a:latin typeface="Times New Roman"/>
                <a:ea typeface="Times New Roman"/>
                <a:cs typeface="Times New Roman"/>
              </a:rPr>
              <a:t>план рассказа;</a:t>
            </a:r>
          </a:p>
          <a:p>
            <a:pPr indent="217488">
              <a:buFont typeface="Wingdings"/>
              <a:buChar char="Ø"/>
            </a:pPr>
            <a:r>
              <a:rPr sz="3200">
                <a:latin typeface="Times New Roman"/>
                <a:ea typeface="Times New Roman"/>
                <a:cs typeface="Times New Roman"/>
              </a:rPr>
              <a:t>окончание детьми рассказа, начатого воспитателем;</a:t>
            </a:r>
          </a:p>
          <a:p>
            <a:pPr indent="217488">
              <a:buFont typeface="Wingdings"/>
              <a:buChar char="Ø"/>
            </a:pPr>
            <a:r>
              <a:rPr sz="3200">
                <a:latin typeface="Times New Roman"/>
                <a:ea typeface="Times New Roman"/>
                <a:cs typeface="Times New Roman"/>
              </a:rPr>
              <a:t>подсказ вариантов продолжения рассказа</a:t>
            </a:r>
          </a:p>
          <a:p>
            <a:pPr indent="217488"/>
            <a:endParaRPr>
              <a:solidFill>
                <a:srgbClr val="2A2723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/>
        </p:nvSpPr>
        <p:spPr>
          <a:xfrm>
            <a:off x="2857500" y="214313"/>
            <a:ext cx="3082925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4000" b="1">
                <a:latin typeface="Times New Roman"/>
                <a:ea typeface="Times New Roman"/>
                <a:cs typeface="Times New Roman"/>
              </a:rPr>
              <a:t>Литература: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214313" y="1071563"/>
            <a:ext cx="8643937" cy="434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buFont typeface="Georgia"/>
              <a:buAutoNum type="arabicPeriod"/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marL="342900" indent="-342900" algn="just"/>
            <a:r>
              <a:rPr sz="2000">
                <a:latin typeface="Times New Roman"/>
                <a:ea typeface="Times New Roman"/>
                <a:cs typeface="Times New Roman"/>
              </a:rPr>
              <a:t>Алексеева М.М., Яшина Б.И. Методика развития речи и обучения родному языку дошкольников: Учеб. пособие для студ. высш. и сред, пед. учеб. заведений. 3-е издание, стереотип. М.: Издательский центр «Академия», 2000. 400 с.</a:t>
            </a:r>
          </a:p>
          <a:p>
            <a:pPr marL="342900" indent="-342900" algn="just"/>
            <a:endParaRPr sz="900">
              <a:latin typeface="Times New Roman"/>
              <a:ea typeface="Times New Roman"/>
              <a:cs typeface="Times New Roman"/>
            </a:endParaRPr>
          </a:p>
          <a:p>
            <a:pPr marL="342900" indent="-342900" algn="just"/>
            <a:r>
              <a:rPr sz="2000">
                <a:latin typeface="Times New Roman"/>
                <a:ea typeface="Times New Roman"/>
                <a:cs typeface="Times New Roman"/>
              </a:rPr>
              <a:t>Бородич А.М. Методика развития речи детей. М.: Просвещение, 1981.   256 с.</a:t>
            </a:r>
          </a:p>
          <a:p>
            <a:pPr marL="342900" indent="-342900" algn="just"/>
            <a:endParaRPr sz="900">
              <a:latin typeface="Times New Roman"/>
              <a:ea typeface="Times New Roman"/>
              <a:cs typeface="Times New Roman"/>
            </a:endParaRPr>
          </a:p>
          <a:p>
            <a:pPr marL="342900" indent="-342900" algn="just"/>
            <a:r>
              <a:rPr sz="2000">
                <a:latin typeface="Times New Roman"/>
                <a:ea typeface="Times New Roman"/>
                <a:cs typeface="Times New Roman"/>
              </a:rPr>
              <a:t>Глухов В.П.Формирование связной речи детей дошкольного возраста с общим недоразвитием речи.2-е изд., испр. и доп. М.: АРКТИ, 2004. 168 с.</a:t>
            </a:r>
          </a:p>
          <a:p>
            <a:pPr marL="342900" indent="-342900" algn="just"/>
            <a:endParaRPr sz="900">
              <a:latin typeface="Times New Roman"/>
              <a:ea typeface="Times New Roman"/>
              <a:cs typeface="Times New Roman"/>
            </a:endParaRPr>
          </a:p>
          <a:p>
            <a:pPr marL="342900" indent="-342900" algn="just"/>
            <a:r>
              <a:rPr sz="2000">
                <a:latin typeface="Times New Roman"/>
                <a:ea typeface="Times New Roman"/>
                <a:cs typeface="Times New Roman"/>
              </a:rPr>
              <a:t>Развитие речи детей дошкольного возраста: Пособие для воспитателя дет. сада / Под ред. Ф.А. Сохина. 2-е изд., испр. М.: Просвещение, 1979. 223 с.</a:t>
            </a:r>
          </a:p>
          <a:p>
            <a:pPr marL="342900" indent="-342900" algn="just"/>
            <a:endParaRPr sz="900">
              <a:latin typeface="Times New Roman"/>
              <a:ea typeface="Times New Roman"/>
              <a:cs typeface="Times New Roman"/>
            </a:endParaRPr>
          </a:p>
          <a:p>
            <a:pPr marL="342900" indent="-342900" algn="just"/>
            <a:r>
              <a:rPr sz="2000">
                <a:latin typeface="Times New Roman"/>
                <a:ea typeface="Times New Roman"/>
                <a:cs typeface="Times New Roman"/>
              </a:rPr>
              <a:t>Тихеева Е.И. Развитие речи детей (раннего и дошкольного возраста).  М.: Просвещение, 1981. 144 с.</a:t>
            </a:r>
            <a:endParaRPr>
              <a:latin typeface="Georgia"/>
              <a:ea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142875" y="142875"/>
            <a:ext cx="8715375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just"/>
            <a:r>
              <a:rPr>
                <a:latin typeface="Times New Roman"/>
                <a:ea typeface="Times New Roman"/>
                <a:cs typeface="Times New Roman"/>
              </a:rPr>
              <a:t>     Проблемой развития связной речи занимались многие учёные и методисты, такие как М.М. Алексеева, Б.И. Яшина, А.М. Бородич, В.П. Глухов, Ф.А. Сохин и другие.  Каждый автор даёт своё определение понятию «связная речь»:</a:t>
            </a:r>
            <a:endParaRPr>
              <a:latin typeface="Georgia"/>
              <a:ea typeface="Georgia"/>
              <a:cs typeface="Georgia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285750" y="1571625"/>
            <a:ext cx="8572500" cy="4624388"/>
          </a:xfrm>
          <a:prstGeom prst="rect">
            <a:avLst/>
          </a:prstGeom>
        </p:spPr>
        <p:txBody>
          <a:bodyPr>
            <a:spAutoFit/>
          </a:bodyPr>
          <a:lstStyle>
            <a:defPPr/>
            <a:lvl1pPr lvl="0" algn="l">
              <a:buFont typeface="Arial"/>
              <a:buChar char="•"/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sz="2000">
                <a:latin typeface="Times New Roman"/>
                <a:ea typeface="Times New Roman"/>
                <a:cs typeface="Times New Roman"/>
              </a:rPr>
              <a:t> А.В. Текучев: «Связная речь в широком смысле слова – это любая единица речи, составные языковые компоненты которой (знаменательные и служебные  слова, словосочетания) представляют собой организованное по законам логики и грамматического строя данного языка единое целое.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sz="1000">
              <a:latin typeface="Times New Roman"/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sz="2000">
                <a:latin typeface="Times New Roman"/>
                <a:ea typeface="Times New Roman"/>
                <a:cs typeface="Times New Roman"/>
              </a:rPr>
              <a:t> М.М. Алексеева и Б.И. Яшина: «Связная речь – это единое смысловое и структурное целое, включающее связанные между собой и тематически объединенные, законченные отрезки».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sz="1050">
              <a:latin typeface="Times New Roman"/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sz="2000">
                <a:latin typeface="Times New Roman"/>
                <a:ea typeface="Times New Roman"/>
                <a:cs typeface="Times New Roman"/>
              </a:rPr>
              <a:t> А.М. Бородич: «Связная речь — смысловое развернутое высказывание (ряд логически сочетающихся предложений), обеспечивающее общение и взаимопонимание людей».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sz="1400">
              <a:latin typeface="Times New Roman"/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sz="2000">
                <a:latin typeface="Times New Roman"/>
                <a:ea typeface="Times New Roman"/>
                <a:cs typeface="Times New Roman"/>
              </a:rPr>
              <a:t> Ф.А. Сохин: «Под связной речью понимается развернутое изложение определенного содержания, которое осуществляется логично, последовательно и точно, грамматически правильно и образно».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/>
        </p:nvSpPr>
        <p:spPr>
          <a:xfrm>
            <a:off x="2714612" y="214290"/>
            <a:ext cx="3600000" cy="90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4000" b="1">
                <a:latin typeface="Times New Roman"/>
                <a:ea typeface="Times New Roman"/>
                <a:cs typeface="Times New Roman"/>
              </a:rPr>
              <a:t>Связная речь</a:t>
            </a:r>
          </a:p>
        </p:txBody>
      </p:sp>
      <p:sp>
        <p:nvSpPr>
          <p:cNvPr id="164" name="Shape 164"/>
          <p:cNvSpPr/>
          <p:nvPr/>
        </p:nvSpPr>
        <p:spPr>
          <a:xfrm>
            <a:off x="357188" y="1785938"/>
            <a:ext cx="3240087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800">
                <a:latin typeface="Times New Roman"/>
                <a:ea typeface="Times New Roman"/>
                <a:cs typeface="Times New Roman"/>
              </a:rPr>
              <a:t>Диалогическая</a:t>
            </a:r>
          </a:p>
        </p:txBody>
      </p:sp>
      <p:sp>
        <p:nvSpPr>
          <p:cNvPr id="165" name="Shape 165"/>
          <p:cNvSpPr/>
          <p:nvPr/>
        </p:nvSpPr>
        <p:spPr>
          <a:xfrm>
            <a:off x="5643563" y="1785938"/>
            <a:ext cx="3240087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800"/>
              <a:t>Монологическая</a:t>
            </a:r>
          </a:p>
        </p:txBody>
      </p:sp>
      <p:sp>
        <p:nvSpPr>
          <p:cNvPr id="166" name="Shape 166"/>
          <p:cNvSpPr/>
          <p:nvPr/>
        </p:nvSpPr>
        <p:spPr>
          <a:xfrm>
            <a:off x="2786050" y="3357562"/>
            <a:ext cx="3599999" cy="90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4000" b="1">
                <a:latin typeface="Times New Roman"/>
                <a:ea typeface="Times New Roman"/>
                <a:cs typeface="Times New Roman"/>
              </a:rPr>
              <a:t>Связная речь</a:t>
            </a:r>
          </a:p>
        </p:txBody>
      </p:sp>
      <p:sp>
        <p:nvSpPr>
          <p:cNvPr id="167" name="Shape 167"/>
          <p:cNvSpPr/>
          <p:nvPr/>
        </p:nvSpPr>
        <p:spPr>
          <a:xfrm rot="5400000">
            <a:off x="2464594" y="1178719"/>
            <a:ext cx="642938" cy="57150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hemeClr val="accent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5500688" y="1143000"/>
            <a:ext cx="714375" cy="64293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hemeClr val="accent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357188" y="4929188"/>
            <a:ext cx="3240087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800">
                <a:latin typeface="Times New Roman"/>
                <a:ea typeface="Times New Roman"/>
                <a:cs typeface="Times New Roman"/>
              </a:rPr>
              <a:t>Ситуативная</a:t>
            </a:r>
          </a:p>
        </p:txBody>
      </p:sp>
      <p:sp>
        <p:nvSpPr>
          <p:cNvPr id="170" name="Shape 170"/>
          <p:cNvSpPr/>
          <p:nvPr/>
        </p:nvSpPr>
        <p:spPr>
          <a:xfrm>
            <a:off x="5572125" y="4929188"/>
            <a:ext cx="3240088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800">
                <a:latin typeface="Times New Roman"/>
                <a:ea typeface="Times New Roman"/>
                <a:cs typeface="Times New Roman"/>
              </a:rPr>
              <a:t>Контекстная</a:t>
            </a:r>
          </a:p>
        </p:txBody>
      </p:sp>
      <p:sp>
        <p:nvSpPr>
          <p:cNvPr id="171" name="Shape 171"/>
          <p:cNvSpPr/>
          <p:nvPr/>
        </p:nvSpPr>
        <p:spPr>
          <a:xfrm rot="5400000">
            <a:off x="2821781" y="4321969"/>
            <a:ext cx="642938" cy="57150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hemeClr val="accent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  <p:sp>
        <p:nvSpPr>
          <p:cNvPr id="172" name="Shape 172"/>
          <p:cNvSpPr/>
          <p:nvPr/>
        </p:nvSpPr>
        <p:spPr>
          <a:xfrm rot="16200000" flipH="1">
            <a:off x="5464969" y="4321969"/>
            <a:ext cx="642937" cy="57150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hemeClr val="accent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214313" y="285750"/>
            <a:ext cx="8643937" cy="6408737"/>
          </a:xfrm>
          <a:prstGeom prst="rect">
            <a:avLst/>
          </a:prstGeom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>
                <a:latin typeface="+mn-lt"/>
                <a:ea typeface="+mn-ea"/>
                <a:cs typeface="+mn-cs"/>
              </a:rPr>
              <a:t>       </a:t>
            </a:r>
            <a:r>
              <a:rPr sz="2000">
                <a:latin typeface="Times New Roman"/>
                <a:ea typeface="Times New Roman"/>
                <a:cs typeface="Times New Roman"/>
              </a:rPr>
              <a:t>Программа детского сада предусматривает обучение диалогической и монологической речи.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sz="1050">
              <a:latin typeface="Times New Roman"/>
              <a:ea typeface="Times New Roman"/>
              <a:cs typeface="Times New Roman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sz="2800">
                <a:latin typeface="Times New Roman"/>
                <a:ea typeface="Times New Roman"/>
                <a:cs typeface="Times New Roman"/>
              </a:rPr>
              <a:t> Обучение диалогической речи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Times New Roman"/>
                <a:ea typeface="Times New Roman"/>
                <a:cs typeface="Times New Roman"/>
              </a:rPr>
              <a:t>Основные </a:t>
            </a:r>
            <a:r>
              <a:rPr sz="2400" b="1">
                <a:latin typeface="Times New Roman"/>
                <a:ea typeface="Times New Roman"/>
                <a:cs typeface="Times New Roman"/>
              </a:rPr>
              <a:t>задачи</a:t>
            </a:r>
            <a:r>
              <a:rPr sz="280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sz="2000">
              <a:latin typeface="Times New Roman"/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sz="2400" i="1">
                <a:latin typeface="Times New Roman"/>
                <a:ea typeface="Times New Roman"/>
                <a:cs typeface="Times New Roman"/>
              </a:rPr>
              <a:t>Группы раннего возраста: </a:t>
            </a:r>
            <a:r>
              <a:rPr sz="2400">
                <a:latin typeface="Times New Roman"/>
                <a:ea typeface="Times New Roman"/>
                <a:cs typeface="Times New Roman"/>
              </a:rPr>
              <a:t>- развивать понимание речи окружающих;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Times New Roman"/>
                <a:ea typeface="Times New Roman"/>
                <a:cs typeface="Times New Roman"/>
              </a:rPr>
              <a:t>- побуждать обращаться к взрослому и детям по различным поводам;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Times New Roman"/>
                <a:ea typeface="Times New Roman"/>
                <a:cs typeface="Times New Roman"/>
              </a:rPr>
              <a:t>- формировать умение задавать вопросы.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sz="2400">
              <a:latin typeface="Times New Roman"/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sz="2400" i="1">
                <a:latin typeface="Times New Roman"/>
                <a:ea typeface="Times New Roman"/>
                <a:cs typeface="Times New Roman"/>
              </a:rPr>
              <a:t>Младший дошкольный возраст:</a:t>
            </a:r>
            <a:r>
              <a:rPr sz="2400">
                <a:latin typeface="Times New Roman"/>
                <a:ea typeface="Times New Roman"/>
                <a:cs typeface="Times New Roman"/>
              </a:rPr>
              <a:t> - развивать навык легко и свободно вступать в общение со взрослыми и детьми;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обучать детей выражать свои просьбы словами, понятно отвечать на вопросы взрослых;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воспитывать потребность делиться своими впечатлениями.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sz="20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214313" y="214313"/>
            <a:ext cx="8643937" cy="50784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just"/>
            <a:r>
              <a:rPr sz="2400" i="1">
                <a:latin typeface="Times New Roman"/>
                <a:ea typeface="Times New Roman"/>
                <a:cs typeface="Times New Roman"/>
              </a:rPr>
              <a:t>Средний дошкольный возраст: </a:t>
            </a:r>
            <a:r>
              <a:rPr sz="2400">
                <a:latin typeface="Times New Roman"/>
                <a:ea typeface="Times New Roman"/>
                <a:cs typeface="Times New Roman"/>
              </a:rPr>
              <a:t>- приучать охотно вступать в общение со взрослыми и сверстниками;</a:t>
            </a:r>
          </a:p>
          <a:p>
            <a:pPr algn="just"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 развивать навык отвечать на вопросы и задавать их;</a:t>
            </a:r>
          </a:p>
          <a:p>
            <a:pPr algn="just"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 поддерживать стремление рассказывать о своих наблюдениях, переживаниях.</a:t>
            </a:r>
          </a:p>
          <a:p>
            <a:pPr algn="just">
              <a:buChar char="-"/>
            </a:pPr>
            <a:endParaRPr>
              <a:latin typeface="Times New Roman"/>
              <a:ea typeface="Times New Roman"/>
              <a:cs typeface="Times New Roman"/>
            </a:endParaRPr>
          </a:p>
          <a:p>
            <a:pPr algn="just"/>
            <a:r>
              <a:rPr sz="2400" i="1">
                <a:latin typeface="Times New Roman"/>
                <a:ea typeface="Times New Roman"/>
                <a:cs typeface="Times New Roman"/>
              </a:rPr>
              <a:t>Старший дошкольный возраст: - </a:t>
            </a:r>
            <a:r>
              <a:rPr sz="2400">
                <a:latin typeface="Times New Roman"/>
                <a:ea typeface="Times New Roman"/>
                <a:cs typeface="Times New Roman"/>
              </a:rPr>
              <a:t>учить более точно отвечать на вопросы;</a:t>
            </a:r>
          </a:p>
          <a:p>
            <a:pPr algn="just"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объединять в распространенном ответе реплики товарищей, отвечать на один и тот же вопрос по-разному, кратко и распространенно;</a:t>
            </a:r>
          </a:p>
          <a:p>
            <a:pPr algn="just"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 закреплять умение участвовать в общей беседе, внимательно слушать собеседника, не перебивать его, не отвлекаться. </a:t>
            </a:r>
          </a:p>
          <a:p>
            <a:pPr algn="just"/>
            <a:endParaRPr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/>
        </p:nvSpPr>
        <p:spPr>
          <a:xfrm>
            <a:off x="395288" y="333375"/>
            <a:ext cx="8424862" cy="60626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2000">
                <a:latin typeface="Georgia"/>
                <a:ea typeface="Georgia"/>
                <a:cs typeface="Georgia"/>
              </a:rPr>
              <a:t>Основным методом обучения диалогической речи является беседа.</a:t>
            </a:r>
          </a:p>
          <a:p>
            <a:r>
              <a:rPr sz="2400" b="1">
                <a:latin typeface="Times New Roman"/>
                <a:ea typeface="Times New Roman"/>
                <a:cs typeface="Times New Roman"/>
              </a:rPr>
              <a:t>Беседа</a:t>
            </a:r>
            <a:r>
              <a:rPr sz="2400">
                <a:latin typeface="Times New Roman"/>
                <a:ea typeface="Times New Roman"/>
                <a:cs typeface="Times New Roman"/>
              </a:rPr>
              <a:t> как метод обучения — это целенаправленный, заранее подготовленный разговор воспитателя с группой детей на определенную тему. </a:t>
            </a:r>
          </a:p>
          <a:p>
            <a:endParaRPr sz="2400">
              <a:latin typeface="Times New Roman"/>
              <a:ea typeface="Times New Roman"/>
              <a:cs typeface="Times New Roman"/>
            </a:endParaRPr>
          </a:p>
          <a:p>
            <a:r>
              <a:rPr sz="2400">
                <a:latin typeface="Times New Roman"/>
                <a:ea typeface="Times New Roman"/>
                <a:cs typeface="Times New Roman"/>
              </a:rPr>
              <a:t>Структура беседы: начало, основная часть, окончание.</a:t>
            </a:r>
          </a:p>
          <a:p>
            <a:endParaRPr sz="2400">
              <a:latin typeface="Times New Roman"/>
              <a:ea typeface="Times New Roman"/>
              <a:cs typeface="Times New Roman"/>
            </a:endParaRPr>
          </a:p>
          <a:p>
            <a:pPr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 Начало беседы. </a:t>
            </a:r>
          </a:p>
          <a:p>
            <a:pPr>
              <a:buFont typeface="Arial"/>
              <a:buChar char="•"/>
            </a:pPr>
            <a:endParaRPr>
              <a:latin typeface="Times New Roman"/>
              <a:ea typeface="Times New Roman"/>
              <a:cs typeface="Times New Roman"/>
            </a:endParaRPr>
          </a:p>
          <a:p>
            <a:r>
              <a:rPr sz="2400">
                <a:latin typeface="Times New Roman"/>
                <a:ea typeface="Times New Roman"/>
                <a:cs typeface="Times New Roman"/>
              </a:rPr>
              <a:t>Цель — вызвать, оживить в памяти детей полученные ранее впечатления, по возможности образные и эмоциональные. </a:t>
            </a:r>
          </a:p>
          <a:p>
            <a:endParaRPr sz="1400">
              <a:latin typeface="Times New Roman"/>
              <a:ea typeface="Times New Roman"/>
              <a:cs typeface="Times New Roman"/>
            </a:endParaRPr>
          </a:p>
          <a:p>
            <a:r>
              <a:rPr sz="2400">
                <a:latin typeface="Times New Roman"/>
                <a:ea typeface="Times New Roman"/>
                <a:cs typeface="Times New Roman"/>
              </a:rPr>
              <a:t>Приёмы: </a:t>
            </a:r>
          </a:p>
          <a:p>
            <a:pPr>
              <a:buFont typeface="Wingdings"/>
              <a:buChar char="Ø"/>
            </a:pPr>
            <a:r>
              <a:rPr sz="2400">
                <a:latin typeface="Times New Roman"/>
                <a:ea typeface="Times New Roman"/>
                <a:cs typeface="Times New Roman"/>
              </a:rPr>
              <a:t>вопрос-напоминание;</a:t>
            </a:r>
          </a:p>
          <a:p>
            <a:pPr>
              <a:buFont typeface="Wingdings"/>
              <a:buChar char="Ø"/>
            </a:pPr>
            <a:r>
              <a:rPr sz="2400">
                <a:latin typeface="Times New Roman"/>
                <a:ea typeface="Times New Roman"/>
                <a:cs typeface="Times New Roman"/>
              </a:rPr>
              <a:t>загадывание загадки;</a:t>
            </a:r>
          </a:p>
          <a:p>
            <a:pPr>
              <a:buFont typeface="Wingdings"/>
              <a:buChar char="Ø"/>
            </a:pPr>
            <a:r>
              <a:rPr sz="2400">
                <a:latin typeface="Times New Roman"/>
                <a:ea typeface="Times New Roman"/>
                <a:cs typeface="Times New Roman"/>
              </a:rPr>
              <a:t>чтение отрывка из стихотворения;</a:t>
            </a:r>
          </a:p>
          <a:p>
            <a:pPr>
              <a:buFont typeface="Wingdings"/>
              <a:buChar char="Ø"/>
            </a:pPr>
            <a:r>
              <a:rPr sz="2400">
                <a:latin typeface="Times New Roman"/>
                <a:ea typeface="Times New Roman"/>
                <a:cs typeface="Times New Roman"/>
              </a:rPr>
              <a:t>показ картины, фотографии, предмета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/>
        </p:nvSpPr>
        <p:spPr>
          <a:xfrm>
            <a:off x="323850" y="260350"/>
            <a:ext cx="7416800" cy="6278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buFont typeface="Arial"/>
              <a:buChar char="•"/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2400">
                <a:latin typeface="Times New Roman"/>
                <a:ea typeface="Times New Roman"/>
                <a:cs typeface="Times New Roman"/>
              </a:rPr>
              <a:t> Основная часть.</a:t>
            </a:r>
          </a:p>
          <a:p>
            <a:pPr>
              <a:buNone/>
            </a:pPr>
            <a:endParaRPr sz="2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2400">
                <a:latin typeface="Times New Roman"/>
                <a:ea typeface="Times New Roman"/>
                <a:cs typeface="Times New Roman"/>
              </a:rPr>
              <a:t>Может быть разделена на микротемы или этапы. Каждый этап соответствует существенному, законченному разделу темы, т. е. осуществляется анализ темы по узловым моментам. </a:t>
            </a:r>
          </a:p>
          <a:p>
            <a:pPr>
              <a:buNone/>
            </a:pPr>
            <a:endParaRPr sz="2400">
              <a:latin typeface="Times New Roman"/>
              <a:ea typeface="Times New Roman"/>
              <a:cs typeface="Times New Roman"/>
            </a:endParaRPr>
          </a:p>
          <a:p>
            <a:pPr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 Конец беседы.</a:t>
            </a:r>
          </a:p>
          <a:p>
            <a:pPr>
              <a:buFont typeface="Arial"/>
              <a:buChar char="•"/>
            </a:pPr>
            <a:endParaRPr sz="2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2400">
                <a:latin typeface="Times New Roman"/>
                <a:ea typeface="Times New Roman"/>
                <a:cs typeface="Times New Roman"/>
              </a:rPr>
              <a:t>Цель - подведение к синтезу темы. </a:t>
            </a:r>
          </a:p>
          <a:p>
            <a:pPr>
              <a:buFont typeface="Arial"/>
              <a:buChar char="•"/>
            </a:pPr>
            <a:endParaRPr sz="2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2400">
                <a:latin typeface="Times New Roman"/>
                <a:ea typeface="Times New Roman"/>
                <a:cs typeface="Times New Roman"/>
              </a:rPr>
              <a:t>Приемы:</a:t>
            </a:r>
          </a:p>
          <a:p>
            <a:pPr>
              <a:buFont typeface="Wingdings"/>
              <a:buChar char="Ø"/>
            </a:pPr>
            <a:r>
              <a:rPr sz="2400">
                <a:latin typeface="Times New Roman"/>
                <a:ea typeface="Times New Roman"/>
                <a:cs typeface="Times New Roman"/>
              </a:rPr>
              <a:t>рассматривание раздаточного материала;</a:t>
            </a:r>
          </a:p>
          <a:p>
            <a:pPr>
              <a:buFont typeface="Wingdings"/>
              <a:buChar char="Ø"/>
            </a:pPr>
            <a:r>
              <a:rPr sz="2400">
                <a:latin typeface="Times New Roman"/>
                <a:ea typeface="Times New Roman"/>
                <a:cs typeface="Times New Roman"/>
              </a:rPr>
              <a:t>выполнение игровых упражнений;</a:t>
            </a:r>
          </a:p>
          <a:p>
            <a:pPr>
              <a:buFont typeface="Wingdings"/>
              <a:buChar char="Ø"/>
            </a:pPr>
            <a:r>
              <a:rPr sz="2400">
                <a:latin typeface="Times New Roman"/>
                <a:ea typeface="Times New Roman"/>
                <a:cs typeface="Times New Roman"/>
              </a:rPr>
              <a:t>чтение художественного текста;</a:t>
            </a:r>
          </a:p>
          <a:p>
            <a:pPr>
              <a:buFont typeface="Wingdings"/>
              <a:buChar char="Ø"/>
            </a:pPr>
            <a:r>
              <a:rPr sz="2400">
                <a:latin typeface="Times New Roman"/>
                <a:ea typeface="Times New Roman"/>
                <a:cs typeface="Times New Roman"/>
              </a:rPr>
              <a:t>пение.</a:t>
            </a:r>
            <a:endParaRPr>
              <a:latin typeface="Georgia"/>
              <a:ea typeface="Georgia"/>
              <a:cs typeface="Georgia"/>
            </a:endParaRPr>
          </a:p>
          <a:p>
            <a:pPr>
              <a:buNone/>
            </a:pPr>
            <a:endParaRPr>
              <a:latin typeface="Georgia"/>
              <a:ea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250825" y="188913"/>
            <a:ext cx="8569325" cy="6124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  <a:lvl1pPr lvl="0" algn="l">
              <a:buFont typeface="Arial"/>
              <a:buChar char="•"/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ctr"/>
            <a:r>
              <a:rPr sz="2800">
                <a:latin typeface="Times New Roman"/>
                <a:ea typeface="Times New Roman"/>
                <a:cs typeface="Times New Roman"/>
              </a:rPr>
              <a:t>Обучение монологической речи</a:t>
            </a:r>
          </a:p>
          <a:p>
            <a:pPr algn="ctr"/>
            <a:endParaRPr sz="28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2400">
                <a:latin typeface="Times New Roman"/>
                <a:ea typeface="Times New Roman"/>
                <a:cs typeface="Times New Roman"/>
              </a:rPr>
              <a:t>Основные </a:t>
            </a:r>
            <a:r>
              <a:rPr sz="2400" b="1">
                <a:latin typeface="Times New Roman"/>
                <a:ea typeface="Times New Roman"/>
                <a:cs typeface="Times New Roman"/>
              </a:rPr>
              <a:t>задачи</a:t>
            </a:r>
            <a:r>
              <a:rPr sz="240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>
              <a:buNone/>
            </a:pPr>
            <a:endParaRPr sz="2400">
              <a:latin typeface="Times New Roman"/>
              <a:ea typeface="Times New Roman"/>
              <a:cs typeface="Times New Roman"/>
            </a:endParaRPr>
          </a:p>
          <a:p>
            <a:pPr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Развивать умение определять тему и осознавать содержание текста;</a:t>
            </a:r>
          </a:p>
          <a:p>
            <a:pPr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Обучать умению правильно выбирать языковой материал для оформления высказывания;</a:t>
            </a:r>
          </a:p>
          <a:p>
            <a:pPr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Обучать планированию связного высказывания;</a:t>
            </a:r>
          </a:p>
          <a:p>
            <a:pPr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Обучать оформлению высказываний с соблюдением лексико-грамматических норм языка;</a:t>
            </a:r>
          </a:p>
          <a:p>
            <a:pPr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Обучать умению выбирать языковые средства в соответствии с задачами высказывания;</a:t>
            </a:r>
          </a:p>
          <a:p>
            <a:pPr>
              <a:buChar char="-"/>
            </a:pPr>
            <a:r>
              <a:rPr sz="2400">
                <a:latin typeface="Times New Roman"/>
                <a:ea typeface="Times New Roman"/>
                <a:cs typeface="Times New Roman"/>
              </a:rPr>
              <a:t>Формировать знания о построении текста и способах связи предложений. </a:t>
            </a:r>
          </a:p>
          <a:p>
            <a:pPr>
              <a:buChar char="-"/>
            </a:pPr>
            <a:endParaRPr sz="24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/>
        </p:nvSpPr>
        <p:spPr>
          <a:xfrm>
            <a:off x="1763688" y="404664"/>
            <a:ext cx="5652119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800"/>
              <a:t>Монологическая речь </a:t>
            </a:r>
          </a:p>
        </p:txBody>
      </p:sp>
      <p:sp>
        <p:nvSpPr>
          <p:cNvPr id="185" name="Shape 185"/>
          <p:cNvSpPr/>
          <p:nvPr/>
        </p:nvSpPr>
        <p:spPr>
          <a:xfrm>
            <a:off x="468313" y="1844675"/>
            <a:ext cx="2447925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400"/>
              <a:t>Пересказ</a:t>
            </a:r>
          </a:p>
        </p:txBody>
      </p:sp>
      <p:sp>
        <p:nvSpPr>
          <p:cNvPr id="186" name="Shape 186"/>
          <p:cNvSpPr/>
          <p:nvPr/>
        </p:nvSpPr>
        <p:spPr>
          <a:xfrm>
            <a:off x="5580063" y="1844675"/>
            <a:ext cx="244792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400"/>
              <a:t>Рассказ</a:t>
            </a:r>
          </a:p>
        </p:txBody>
      </p:sp>
      <p:sp>
        <p:nvSpPr>
          <p:cNvPr id="187" name="Shape 187"/>
          <p:cNvSpPr/>
          <p:nvPr/>
        </p:nvSpPr>
        <p:spPr>
          <a:xfrm flipH="1">
            <a:off x="2051719" y="1340768"/>
            <a:ext cx="648072" cy="504056"/>
          </a:xfrm>
          <a:prstGeom prst="straightConnector1">
            <a:avLst/>
          </a:prstGeom>
          <a:ln w="20000">
            <a:solidFill>
              <a:schemeClr val="dk1"/>
            </a:solidFill>
            <a:prstDash val="solid"/>
          </a:ln>
        </p:spPr>
        <p:style>
          <a:lnRef idx="0">
            <a:scrgbClr r="0" g="0" b="0"/>
          </a:lnRef>
          <a:fillRef idx="0">
            <a:schemeClr val="dk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5940152" y="1340768"/>
            <a:ext cx="720080" cy="504056"/>
          </a:xfrm>
          <a:prstGeom prst="straightConnector1">
            <a:avLst/>
          </a:prstGeom>
          <a:ln w="20000">
            <a:solidFill>
              <a:schemeClr val="dk1"/>
            </a:solidFill>
            <a:prstDash val="solid"/>
          </a:ln>
        </p:spPr>
        <p:style>
          <a:lnRef idx="0">
            <a:scrgbClr r="0" g="0" b="0"/>
          </a:lnRef>
          <a:fillRef idx="0">
            <a:schemeClr val="dk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1403350" y="3500438"/>
            <a:ext cx="2089150" cy="7921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400"/>
              <a:t>Описание </a:t>
            </a:r>
          </a:p>
        </p:txBody>
      </p:sp>
      <p:sp>
        <p:nvSpPr>
          <p:cNvPr id="190" name="Shape 190"/>
          <p:cNvSpPr/>
          <p:nvPr/>
        </p:nvSpPr>
        <p:spPr>
          <a:xfrm>
            <a:off x="3708400" y="3429000"/>
            <a:ext cx="2447925" cy="7921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400"/>
              <a:t>Повествование</a:t>
            </a:r>
          </a:p>
        </p:txBody>
      </p:sp>
      <p:sp>
        <p:nvSpPr>
          <p:cNvPr id="191" name="Shape 191"/>
          <p:cNvSpPr/>
          <p:nvPr/>
        </p:nvSpPr>
        <p:spPr>
          <a:xfrm>
            <a:off x="6300788" y="3429000"/>
            <a:ext cx="2482849" cy="7921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400"/>
              <a:t>Рассуждение </a:t>
            </a:r>
          </a:p>
        </p:txBody>
      </p:sp>
      <p:sp>
        <p:nvSpPr>
          <p:cNvPr id="192" name="Shape 192"/>
          <p:cNvSpPr/>
          <p:nvPr/>
        </p:nvSpPr>
        <p:spPr>
          <a:xfrm flipH="1">
            <a:off x="5652120" y="2852936"/>
            <a:ext cx="360040" cy="504056"/>
          </a:xfrm>
          <a:prstGeom prst="straightConnector1">
            <a:avLst/>
          </a:prstGeom>
          <a:ln w="20000">
            <a:solidFill>
              <a:schemeClr val="dk1"/>
            </a:solidFill>
            <a:prstDash val="solid"/>
          </a:ln>
        </p:spPr>
        <p:style>
          <a:lnRef idx="0">
            <a:scrgbClr r="0" g="0" b="0"/>
          </a:lnRef>
          <a:fillRef idx="0">
            <a:schemeClr val="dk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7308304" y="2924944"/>
            <a:ext cx="233771" cy="504056"/>
          </a:xfrm>
          <a:prstGeom prst="straightConnector1">
            <a:avLst/>
          </a:prstGeom>
          <a:ln w="20000">
            <a:solidFill>
              <a:schemeClr val="dk1"/>
            </a:solidFill>
            <a:prstDash val="solid"/>
          </a:ln>
        </p:spPr>
        <p:style>
          <a:lnRef idx="0">
            <a:scrgbClr r="0" g="0" b="0"/>
          </a:lnRef>
          <a:fillRef idx="0">
            <a:schemeClr val="dk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  <p:sp>
        <p:nvSpPr>
          <p:cNvPr id="194" name="Shape 194"/>
          <p:cNvSpPr/>
          <p:nvPr/>
        </p:nvSpPr>
        <p:spPr>
          <a:xfrm flipH="1">
            <a:off x="2915816" y="2276872"/>
            <a:ext cx="2592288" cy="1152127"/>
          </a:xfrm>
          <a:prstGeom prst="straightConnector1">
            <a:avLst/>
          </a:prstGeom>
          <a:ln w="20000">
            <a:solidFill>
              <a:schemeClr val="dk1"/>
            </a:solidFill>
            <a:prstDash val="solid"/>
          </a:ln>
        </p:spPr>
        <p:style>
          <a:lnRef idx="0">
            <a:scrgbClr r="0" g="0" b="0"/>
          </a:lnRef>
          <a:fillRef idx="0">
            <a:schemeClr val="dk1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1187450" y="4437063"/>
            <a:ext cx="2305050" cy="2133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buFont typeface="Arial"/>
              <a:buChar char="•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000"/>
              <a:t>Картинки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000"/>
              <a:t>Игрушки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000"/>
              <a:t>Героев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000"/>
              <a:t>Явления природы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000"/>
              <a:t>По действию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3779838" y="4437063"/>
            <a:ext cx="2305050" cy="2133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0">
            <a:scrgbClr r="0" g="0" b="0"/>
          </a:effectRef>
          <a:fontRef idx="none"/>
        </p:style>
        <p:txBody>
          <a:bodyPr anchor="ctr">
            <a:noAutofit/>
          </a:bodyPr>
          <a:lstStyle>
            <a:defPPr/>
            <a:lvl1pPr lvl="0" algn="l">
              <a:buFont typeface="Arial"/>
              <a:buChar char="•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000"/>
              <a:t>Сюжетные картинки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000"/>
              <a:t>Сюжетная картина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sz="2000"/>
              <a:t>Без опоры на наглядность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>
          <a:solidFill>
            <a:schemeClr val="phClr"/>
          </a:solidFill>
          <a:prstDash val="solid"/>
        </a:ln>
        <a:ln w="11429">
          <a:solidFill>
            <a:schemeClr val="phClr"/>
          </a:solidFill>
          <a:prstDash val="dash"/>
        </a:ln>
        <a:ln w="200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noFill/>
        <a:noFill/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663BCF08B95BE4EB65502034A54DEED" ma:contentTypeVersion="2" ma:contentTypeDescription="Создание документа." ma:contentTypeScope="" ma:versionID="ba62e42d83ce9b1868cb74fc7b6c5f8d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5698b41fde973bb0ef0aa4f9eb9fb4c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S5QAU4VNKZPS-281-2690</_dlc_DocId>
    <_dlc_DocIdUrl xmlns="6434c500-c195-4837-b047-5e71706d4cb2">
      <Url>http://www.eduportal44.ru/Buy/Elektron/_layouts/15/DocIdRedir.aspx?ID=S5QAU4VNKZPS-281-2690</Url>
      <Description>S5QAU4VNKZPS-281-2690</Description>
    </_dlc_DocIdUrl>
  </documentManagement>
</p:properties>
</file>

<file path=customXml/itemProps1.xml><?xml version="1.0" encoding="utf-8"?>
<ds:datastoreItem xmlns:ds="http://schemas.openxmlformats.org/officeDocument/2006/customXml" ds:itemID="{8B2879F3-DE85-453D-9E7D-A18FBB5F44BE}"/>
</file>

<file path=customXml/itemProps2.xml><?xml version="1.0" encoding="utf-8"?>
<ds:datastoreItem xmlns:ds="http://schemas.openxmlformats.org/officeDocument/2006/customXml" ds:itemID="{7E1175C6-D973-4BE0-B831-CE50E4B45252}"/>
</file>

<file path=customXml/itemProps3.xml><?xml version="1.0" encoding="utf-8"?>
<ds:datastoreItem xmlns:ds="http://schemas.openxmlformats.org/officeDocument/2006/customXml" ds:itemID="{ABA89B93-72EA-4C81-AFAE-7496A8BF0A1B}"/>
</file>

<file path=customXml/itemProps4.xml><?xml version="1.0" encoding="utf-8"?>
<ds:datastoreItem xmlns:ds="http://schemas.openxmlformats.org/officeDocument/2006/customXml" ds:itemID="{C81156D5-EEFB-4C5C-BB7B-87F27A137CF8}"/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2</TotalTime>
  <Words>1033</Words>
  <Application>Microsoft Office PowerPoint</Application>
  <DocSecurity>0</DocSecurity>
  <PresentationFormat>Экран (4:3)</PresentationFormat>
  <Paragraphs>155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МДОУдетский сад №117 «Электроник» комбинированного вида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МДОУдетский сад №117 «Электроник» комбинированного вида  </dc:title>
  <dc:creator>Huawei</dc:creator>
  <cp:lastModifiedBy>Huawei</cp:lastModifiedBy>
  <cp:revision>1</cp:revision>
  <dcterms:modified xsi:type="dcterms:W3CDTF">2023-01-10T19:18:40Z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0x0101008663BCF08B95BE4EB65502034A54DEED</vt:lpwstr>
  </property>
  <property fmtid="{D5CDD505-2E9C-101B-9397-08002B2CF9AE}" pid="3" name="_dlc_DocIdItemGuid">
    <vt:lpwstr>ded61212-b265-4706-953b-4c5feab9dee2</vt:lpwstr>
  </property>
</Properties>
</file>