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301" r:id="rId3"/>
    <p:sldId id="278" r:id="rId4"/>
    <p:sldId id="296" r:id="rId5"/>
    <p:sldId id="297" r:id="rId6"/>
    <p:sldId id="284" r:id="rId7"/>
    <p:sldId id="294" r:id="rId8"/>
    <p:sldId id="298" r:id="rId9"/>
    <p:sldId id="281" r:id="rId10"/>
    <p:sldId id="283" r:id="rId11"/>
    <p:sldId id="299" r:id="rId12"/>
    <p:sldId id="300" r:id="rId13"/>
    <p:sldId id="303" r:id="rId14"/>
    <p:sldId id="286" r:id="rId15"/>
    <p:sldId id="291" r:id="rId16"/>
    <p:sldId id="288" r:id="rId17"/>
    <p:sldId id="285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1" autoAdjust="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86%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0.86000000000000032</c:v>
                </c:pt>
                <c:pt idx="1">
                  <c:v>0.28000000000000008</c:v>
                </c:pt>
                <c:pt idx="2">
                  <c:v>0.28000000000000008</c:v>
                </c:pt>
                <c:pt idx="3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 формрования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0.58000000000000029</c:v>
                </c:pt>
                <c:pt idx="2">
                  <c:v>0.58000000000000029</c:v>
                </c:pt>
                <c:pt idx="3">
                  <c:v>0.28000000000000008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1.2385179069047457E-2"/>
                  <c:y val="7.87556605631029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0.58000000000000029</c:v>
                </c:pt>
              </c:numCache>
            </c:numRef>
          </c:val>
        </c:ser>
        <c:dLbls>
          <c:showVal val="1"/>
        </c:dLbls>
        <c:shape val="cylinder"/>
        <c:axId val="59345536"/>
        <c:axId val="59355520"/>
        <c:axId val="0"/>
      </c:bar3DChart>
      <c:catAx>
        <c:axId val="59345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355520"/>
        <c:crosses val="autoZero"/>
        <c:auto val="1"/>
        <c:lblAlgn val="ctr"/>
        <c:lblOffset val="100"/>
      </c:catAx>
      <c:valAx>
        <c:axId val="59355520"/>
        <c:scaling>
          <c:orientation val="minMax"/>
        </c:scaling>
        <c:axPos val="l"/>
        <c:majorGridlines/>
        <c:numFmt formatCode="0%" sourceLinked="1"/>
        <c:tickLblPos val="nextTo"/>
        <c:crossAx val="593455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A4-A930-469D-8ECD-37858635766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D951-B482-4E11-916A-8C9D828203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</a:rPr>
              <a:t>формирование математических способностей детей старшего дошкольного возраста путем использования блоков </a:t>
            </a:r>
            <a:r>
              <a:rPr lang="ru-RU" sz="1200" dirty="0" err="1" smtClean="0">
                <a:latin typeface="+mn-lt"/>
              </a:rPr>
              <a:t>Дьенеша</a:t>
            </a:r>
            <a:r>
              <a:rPr lang="ru-RU" sz="1200" dirty="0" smtClean="0">
                <a:latin typeface="+mn-lt"/>
              </a:rPr>
              <a:t> и палочек </a:t>
            </a:r>
            <a:r>
              <a:rPr lang="ru-RU" sz="1200" dirty="0" err="1" smtClean="0">
                <a:latin typeface="+mn-lt"/>
              </a:rPr>
              <a:t>Кюизенера</a:t>
            </a:r>
            <a:r>
              <a:rPr lang="ru-RU" sz="1200" dirty="0" smtClean="0">
                <a:latin typeface="+mn-lt"/>
              </a:rPr>
              <a:t> </a:t>
            </a:r>
            <a:endParaRPr lang="ru-RU" sz="1200" dirty="0" smtClean="0">
              <a:latin typeface="+mn-lt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951-B482-4E11-916A-8C9D828203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37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951-B482-4E11-916A-8C9D8282034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44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D951-B482-4E11-916A-8C9D828203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8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5231-9FBC-48FE-844F-646890A10BA8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2956-4E77-46DC-BFDE-6F288CC3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28FB-6FF2-40BD-94A6-725A84C2767F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8542-7138-494F-AE1A-352222AD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41AC-C8C5-4EC1-9AE2-BEB3CE71580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49F3-B14D-43FE-AF7D-A1339CF6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CBBD-9E9B-4A9D-9F82-9241527E55C1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95F-024E-4519-9C00-AA599803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7795-BAC7-4418-B550-8B681CDAFD4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F0F5-15C2-4B3A-809D-6756B89DC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AFC9-8D60-451A-812B-B3A612A52C35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A297-FDDF-4EAC-828B-D819B5D8A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47B5-BAF7-4499-9397-1749904DB33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6E56-65FE-4164-B323-677F2EC2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C110B-BF10-4FD7-B8C4-F0127E42D02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6679-8C0B-4748-B774-D46ED797B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144A-0305-4E99-A824-9CA1798BFC99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2A45-8555-42B9-ADF5-0C671EBC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B429-F22F-43BA-AFFD-E2792AE8BC7C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2BD6-478D-40D9-B915-F26809AC2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0A77-F95E-40D0-97C8-D3CC3D2276F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375B-9A2F-4916-8CD6-E7ACCD847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B2F7D-AF61-4AF4-806F-217A8C10617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0CC50-38B5-469C-A53E-091FB499B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14283" y="856839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348038" y="5013325"/>
            <a:ext cx="538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 descr="Image0063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:\1.jpg"/>
          <p:cNvPicPr/>
          <p:nvPr/>
        </p:nvPicPr>
        <p:blipFill>
          <a:blip r:embed="rId3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age006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571868" y="3071810"/>
            <a:ext cx="1928826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357430"/>
            <a:ext cx="7344816" cy="46166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 ПЕДАГОГИЧЕСКОГО ОПЫТА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501008"/>
            <a:ext cx="8856984" cy="2863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endParaRPr lang="ru-RU" sz="1400" b="1" dirty="0" smtClean="0">
              <a:ln>
                <a:solidFill>
                  <a:srgbClr val="0000FF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ЛОГИКО-МАТЕМАТИЧЕСКИХ СПОСОБНОСТЕЙ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РАЗВИТИЯ ПОСРЕДСТВОМ ИГРОВЫХ ТЕХНОЛОГИЙ –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БЛОКОВ ДЬЕНЕША И ПАЛОЧЕК КЮИЗЕНЕРА</a:t>
            </a:r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Samsung\Desktop\469_4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924944"/>
            <a:ext cx="1368152" cy="135808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Samsung\Desktop\6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848" y="2924944"/>
            <a:ext cx="1368152" cy="136815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340768"/>
            <a:ext cx="7920880" cy="31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системного подхода;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индивидуально-дифференцированного подхода;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поэтапного формирования и закрепления приемов логического мышления;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учёта ведущей деятельности и мотивации;</a:t>
            </a:r>
          </a:p>
          <a:p>
            <a:pPr marL="96838" indent="-4320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упражняемости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6838" indent="-180000" algn="just">
              <a:lnSpc>
                <a:spcPct val="114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лена\Documents\фото к опыту\P1010141.JPG"/>
          <p:cNvPicPr/>
          <p:nvPr/>
        </p:nvPicPr>
        <p:blipFill>
          <a:blip r:embed="rId4" cstate="print"/>
          <a:srcRect r="4658"/>
          <a:stretch>
            <a:fillRect/>
          </a:stretch>
        </p:blipFill>
        <p:spPr bwMode="auto">
          <a:xfrm flipH="1">
            <a:off x="1331640" y="4365104"/>
            <a:ext cx="2736304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лена\Documents\фото к опыту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2808312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8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443841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n-lt"/>
              </a:rPr>
              <a:t>Первый этап</a:t>
            </a:r>
            <a:r>
              <a:rPr lang="ru-RU" sz="2000" dirty="0" smtClean="0">
                <a:latin typeface="+mn-lt"/>
              </a:rPr>
              <a:t> – </a:t>
            </a:r>
            <a:r>
              <a:rPr lang="ru-RU" sz="2000" i="1" dirty="0" smtClean="0">
                <a:latin typeface="+mn-lt"/>
              </a:rPr>
              <a:t>подготовительный</a:t>
            </a:r>
            <a:r>
              <a:rPr lang="ru-RU" sz="2000" dirty="0" smtClean="0">
                <a:latin typeface="+mn-lt"/>
              </a:rPr>
              <a:t> (в старшей коррекционной группе) это самые простые игры, цель которых в усвоении свойств геометрических фигур, форм предмета, размера, цвета; усвоение определенного круга математических понятий. Их привлекают конкретные образы, а также качественные характеристики материала – цвет, размер, форма. Однако во время игры с палочками и блоками дети открывают некоторые отношения: они замечают одинаковость длины палочек, одинаковость сечения, цвет, форму.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лена\Documents\фото к опыту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221088"/>
            <a:ext cx="2664296" cy="230425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лена\Documents\фото к опыту\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520280" cy="2304256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лена\Documents\фото к опыту\P10101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854965" cy="2385391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8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Второй этап работы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1" i="1" dirty="0" smtClean="0">
                <a:latin typeface="+mn-lt"/>
              </a:rPr>
              <a:t>Основной</a:t>
            </a:r>
            <a:r>
              <a:rPr lang="ru-RU" sz="2400" dirty="0" smtClean="0">
                <a:latin typeface="+mn-lt"/>
              </a:rPr>
              <a:t> (в подготовительной коррекционной группе) – это более сложные игры на замещение и моделирование свойств, кодирование и декодирование информации.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+mn-lt"/>
              </a:rPr>
              <a:t>Цель: Развитие </a:t>
            </a:r>
            <a:r>
              <a:rPr lang="ru-RU" sz="2400" i="1" dirty="0" smtClean="0">
                <a:latin typeface="+mn-lt"/>
              </a:rPr>
              <a:t>логических</a:t>
            </a:r>
            <a:r>
              <a:rPr lang="ru-RU" sz="2400" dirty="0" smtClean="0">
                <a:latin typeface="+mn-lt"/>
              </a:rPr>
              <a:t> операций: сравнение, анализ, синтез, классификация, обобщение, </a:t>
            </a:r>
            <a:r>
              <a:rPr lang="ru-RU" sz="2400" dirty="0" err="1" smtClean="0">
                <a:latin typeface="+mn-lt"/>
              </a:rPr>
              <a:t>сериацияция</a:t>
            </a:r>
            <a:r>
              <a:rPr lang="ru-RU" sz="2400" dirty="0" smtClean="0">
                <a:latin typeface="+mn-lt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Users\лена\Documents\фото к опыту\6.jpg"/>
          <p:cNvPicPr/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 flipH="1">
            <a:off x="539552" y="4149080"/>
            <a:ext cx="2664296" cy="2376264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лена\Documents\фото к опыту\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664296" cy="2448272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Users\лена\Documents\фото к опыту\27.jpg"/>
          <p:cNvPicPr/>
          <p:nvPr/>
        </p:nvPicPr>
        <p:blipFill>
          <a:blip r:embed="rId7" cstate="print"/>
          <a:srcRect l="2891" r="4469" b="1495"/>
          <a:stretch>
            <a:fillRect/>
          </a:stretch>
        </p:blipFill>
        <p:spPr bwMode="auto">
          <a:xfrm>
            <a:off x="6012160" y="4221088"/>
            <a:ext cx="2592288" cy="2304256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4877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080120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332656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258888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Методы:</a:t>
            </a:r>
          </a:p>
          <a:p>
            <a:pPr marL="0" marR="0" lvl="0" indent="216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гровой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Словесный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Наглядно-действенный метод обучения.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i="1" dirty="0" smtClean="0">
                <a:latin typeface="+mn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рактический метод.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Приёмы: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Максимальное внимание отстающим детям.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Поощрение.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Исключение отрицательной оценки ребенка и результатов его действий.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Сравнение результатов ребенка только с его собственными.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Соревновательности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latin typeface="+mn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712373"/>
            <a:ext cx="2147961" cy="1623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712373"/>
            <a:ext cx="2088232" cy="1566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67544" y="998876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2160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Создание предметно-развивающей среды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включает в себя:</a:t>
            </a:r>
          </a:p>
          <a:p>
            <a:pPr indent="-216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 игры, наглядный материал; </a:t>
            </a:r>
            <a:r>
              <a:rPr lang="ru-RU" sz="2000" dirty="0" smtClean="0">
                <a:latin typeface="+mn-lt"/>
              </a:rPr>
              <a:t>игровые пособия, разработанные на основе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, отвечающих возможностям и интересам детей для формирования логико-математических способностей детей с ЗПР;</a:t>
            </a:r>
          </a:p>
          <a:p>
            <a:pPr indent="-216000" algn="just"/>
            <a:endParaRPr lang="ru-RU" sz="800" dirty="0" smtClean="0">
              <a:latin typeface="+mn-lt"/>
            </a:endParaRPr>
          </a:p>
          <a:p>
            <a:pPr indent="-216000" algn="just"/>
            <a:r>
              <a:rPr lang="ru-RU" sz="2000" dirty="0" smtClean="0">
                <a:latin typeface="+mn-lt"/>
              </a:rPr>
              <a:t>2. </a:t>
            </a:r>
            <a:r>
              <a:rPr lang="ru-RU" sz="2000" i="1" dirty="0" smtClean="0">
                <a:latin typeface="+mn-lt"/>
              </a:rPr>
              <a:t>Использование различных форм работы: </a:t>
            </a:r>
            <a:r>
              <a:rPr lang="ru-RU" sz="2000" dirty="0" smtClean="0">
                <a:latin typeface="+mn-lt"/>
              </a:rPr>
              <a:t>работа с детьми; взаимодействия с воспитателями  группы; взаимодействие с воспитателями массовых групп и со специалистами детского сада;</a:t>
            </a:r>
          </a:p>
          <a:p>
            <a:pPr indent="-216000" algn="just"/>
            <a:endParaRPr lang="ru-RU" sz="800" dirty="0" smtClean="0">
              <a:latin typeface="+mn-lt"/>
            </a:endParaRPr>
          </a:p>
          <a:p>
            <a:pPr indent="-216000" algn="just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партнёрских отношений с родителями воспитанников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для успешной деятельности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лена\Documents\фото к опыту\29.jpg"/>
          <p:cNvPicPr/>
          <p:nvPr/>
        </p:nvPicPr>
        <p:blipFill>
          <a:blip r:embed="rId2" cstate="print"/>
          <a:srcRect l="2060" t="9874" r="2242" b="6513"/>
          <a:stretch>
            <a:fillRect/>
          </a:stretch>
        </p:blipFill>
        <p:spPr bwMode="auto">
          <a:xfrm>
            <a:off x="467544" y="4653136"/>
            <a:ext cx="2736304" cy="1908313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лена\Documents\фото к опыту\28.jpg"/>
          <p:cNvPicPr/>
          <p:nvPr/>
        </p:nvPicPr>
        <p:blipFill>
          <a:blip r:embed="rId3" cstate="print"/>
          <a:srcRect l="1767" t="5817" r="3109" b="2237"/>
          <a:stretch>
            <a:fillRect/>
          </a:stretch>
        </p:blipFill>
        <p:spPr bwMode="auto">
          <a:xfrm flipH="1">
            <a:off x="5940152" y="4653136"/>
            <a:ext cx="2749468" cy="1872208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лена\Documents\фото к опыту\P1010133.JPG"/>
          <p:cNvPicPr/>
          <p:nvPr/>
        </p:nvPicPr>
        <p:blipFill>
          <a:blip r:embed="rId4" cstate="print">
            <a:lum contrast="10000"/>
          </a:blip>
          <a:srcRect r="5405"/>
          <a:stretch>
            <a:fillRect/>
          </a:stretch>
        </p:blipFill>
        <p:spPr bwMode="auto">
          <a:xfrm>
            <a:off x="3203848" y="4437112"/>
            <a:ext cx="2664296" cy="2088232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145072" cy="3917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360"/>
                <a:gridCol w="490471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воспитателями и специалистами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дидактических игр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6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972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</a:tr>
              <a:tr h="2732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лена\Documents\фото к опыту\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365104"/>
            <a:ext cx="2664296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лена\Documents\фото к опыту\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633859" cy="2160240"/>
          </a:xfrm>
          <a:prstGeom prst="round2Same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лена\Documents\фото к опыту\15.jpg"/>
          <p:cNvPicPr/>
          <p:nvPr/>
        </p:nvPicPr>
        <p:blipFill>
          <a:blip r:embed="rId4" cstate="print"/>
          <a:srcRect l="5112" t="3803" r="8491" b="11702"/>
          <a:stretch>
            <a:fillRect/>
          </a:stretch>
        </p:blipFill>
        <p:spPr bwMode="auto">
          <a:xfrm>
            <a:off x="5940152" y="4365104"/>
            <a:ext cx="2658666" cy="2160240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3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+mn-lt"/>
              </a:rPr>
              <a:t>В результате проделанной работы  при многоразовом использовании логико-математических игр на основе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, можно сделать выводы, что у детей сформированы: сенсорные эталоны; логические процессы мышление; понятие числовой последовательности, умение решать примеры и задачи. </a:t>
            </a:r>
          </a:p>
          <a:p>
            <a:pPr lvl="0" indent="457200"/>
            <a:r>
              <a:rPr lang="ru-RU" sz="2000" dirty="0" smtClean="0">
                <a:latin typeface="+mn-lt"/>
              </a:rPr>
              <a:t>Использование системы развивающих, логико-математических игр и упражнений показало положительное влияние на уровень развития умственных и математических способностей  детей с особенностями развития, подтверждена эффективность  использования игровых технологий: блоки 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 и палочки 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 и разработанные на их основе система игр способствуют развитию логико-математических способностей  у детей с особенностями развития. </a:t>
            </a:r>
          </a:p>
          <a:p>
            <a:pPr lvl="0"/>
            <a:endParaRPr lang="ru-RU" sz="2000" dirty="0" smtClean="0">
              <a:latin typeface="+mn-lt"/>
            </a:endParaRPr>
          </a:p>
          <a:p>
            <a:pPr marL="82296" indent="0" algn="just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9788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лена\Documents\фото к опыту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4581128"/>
            <a:ext cx="2376264" cy="1944216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Users\лена\Documents\фото к опыту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2304256" cy="2016224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6967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Диагностический мониторинг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1412777"/>
          <a:ext cx="813690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6967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Перспективность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+mn-lt"/>
              </a:rPr>
              <a:t>Перспективность опыта заключается в том, что он является актуальным для современного детского сада не только сегодня, но и в будущем, поскольку обществу нужны творческие, самостоятельно мыслящие личности. Практическая значимость работы состоит в том, что содержащиеся в работе теоретические, научно-методические и практические материалы по развитию логико-математических способностей у детей посредством игровых технологий –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 могут быть использованы в практике работы педагогов ДОУ, в системе педагогического просвещения родителей, в системе повышения квалификации педагогов ДОУ. 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Работа  по формированию логико-математических способностей у детей с задержкой психического развития посредством игровых технологий –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 доказала свою эффективность и целесообразность.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5444066"/>
            <a:ext cx="1079086" cy="1079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" y="5586924"/>
            <a:ext cx="1085182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428868"/>
            <a:ext cx="850112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«»»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«»</a:t>
            </a:r>
            <a: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Ум </a:t>
            </a:r>
            <a: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человеческий </a:t>
            </a:r>
          </a:p>
          <a:p>
            <a:pPr indent="457200" algn="r">
              <a:lnSpc>
                <a:spcPct val="150000"/>
              </a:lnSpc>
            </a:pPr>
            <a: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отмечается такой ненасытной восприимчивостью к познанию, что представляет собой как бы бездну…»</a:t>
            </a:r>
            <a:br>
              <a:rPr lang="ru-RU" sz="3200" b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Ян </a:t>
            </a:r>
            <a:r>
              <a:rPr lang="ru-RU" sz="2400" b="1" i="1" dirty="0" err="1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Амос</a:t>
            </a:r>
            <a:r>
              <a:rPr lang="ru-RU" sz="2400" b="1" i="1" dirty="0" smtClean="0">
                <a:solidFill>
                  <a:schemeClr val="accent6"/>
                </a:solidFill>
                <a:latin typeface="Georgia" pitchFamily="18" charset="0"/>
                <a:cs typeface="Times New Roman" pitchFamily="18" charset="0"/>
              </a:rPr>
              <a:t> Коменский</a:t>
            </a:r>
            <a:endParaRPr lang="ru-RU" sz="2400" b="1" i="1" dirty="0">
              <a:solidFill>
                <a:schemeClr val="accent6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0-tub-ru.yandex.net/i?id=bca88658ddd82d024cef404e92662c06-l&amp;n=13"/>
          <p:cNvPicPr/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57166"/>
            <a:ext cx="21746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32656"/>
            <a:ext cx="45005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920880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>
                <a:latin typeface="+mn-lt"/>
              </a:rPr>
              <a:t>Актуальность</a:t>
            </a:r>
            <a:r>
              <a:rPr lang="ru-RU" sz="2000" dirty="0" smtClean="0">
                <a:latin typeface="+mn-lt"/>
              </a:rPr>
              <a:t> данной темы обусловлена недостаточностью развития логического мышления у детей с задержкой психического развития и тем, что необходимым условием качественного обновления общества является умножение интеллектуального потенциала детей. Становится  актуальным поиск и внедрение таких форм и методов работы с детьми, которые будут соответствовать современным требованиям развивающего обучения в период дошкольного детства,  помогут стать дошкольнику с задержкой психического развития успешным, сначала в детском саду, затем в школе. </a:t>
            </a:r>
          </a:p>
          <a:p>
            <a:pPr algn="just">
              <a:lnSpc>
                <a:spcPct val="114000"/>
              </a:lnSpc>
            </a:pPr>
            <a:r>
              <a:rPr lang="ru-RU" sz="2000" dirty="0" smtClean="0">
                <a:latin typeface="+mn-lt"/>
              </a:rPr>
              <a:t>Актуальность предопределяется тем, что внедрение Федеральных государственных стандартов дошкольного образования призвано решить проблему недооценки роли игровой деятельности в развитии ребенка-дошкольника. В игре заложены огромные возможности для развития логических и математических способностей детей.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50405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Научно-методическое обоснование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latin typeface="+mn-lt"/>
              </a:rPr>
              <a:t>Задержка психического развития </a:t>
            </a:r>
            <a:r>
              <a:rPr lang="ru-RU" sz="2400" dirty="0" smtClean="0">
                <a:latin typeface="+mn-lt"/>
              </a:rPr>
              <a:t>(ЗПР) - синдром временного отставания развития психики в целом или отдельных ее функций, замедление темпа реализации потенциальных возможностей организма. </a:t>
            </a:r>
          </a:p>
          <a:p>
            <a:pPr indent="457200" algn="just"/>
            <a:endParaRPr lang="ru-RU" sz="2000" dirty="0" smtClean="0">
              <a:latin typeface="+mn-lt"/>
            </a:endParaRPr>
          </a:p>
          <a:p>
            <a:pPr indent="457200" algn="just"/>
            <a:r>
              <a:rPr lang="ru-RU" sz="2400" dirty="0" smtClean="0">
                <a:latin typeface="+mn-lt"/>
              </a:rPr>
              <a:t>Под </a:t>
            </a:r>
            <a:r>
              <a:rPr lang="ru-RU" sz="2400" b="1" dirty="0" smtClean="0">
                <a:latin typeface="+mn-lt"/>
              </a:rPr>
              <a:t>логико-математическим развитием </a:t>
            </a:r>
            <a:r>
              <a:rPr lang="ru-RU" sz="2400" dirty="0" smtClean="0">
                <a:latin typeface="+mn-lt"/>
              </a:rPr>
              <a:t>дошкольников следует понимать позитивные изменения в познавательной сфере личности, которые происходят в результате освоения математических представлений и связанных с ними логических операций.</a:t>
            </a:r>
          </a:p>
          <a:p>
            <a:pPr indent="457200" algn="just"/>
            <a:endParaRPr lang="ru-RU" sz="2000" dirty="0" smtClean="0">
              <a:latin typeface="+mn-lt"/>
            </a:endParaRPr>
          </a:p>
          <a:p>
            <a:pPr indent="457200" algn="just"/>
            <a:endParaRPr lang="ru-RU" sz="2000" dirty="0" smtClean="0">
              <a:latin typeface="+mn-lt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928670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ТЕОРЕТИЧЕСКАЯ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011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Значение дидактических игр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в развитии логико-математических способностей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 у детей с ЗПР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+mn-lt"/>
              </a:rPr>
              <a:t>Исследования ученых (Ф.Н. </a:t>
            </a:r>
            <a:r>
              <a:rPr lang="ru-RU" sz="2000" dirty="0" err="1" smtClean="0">
                <a:latin typeface="+mn-lt"/>
              </a:rPr>
              <a:t>Блехер</a:t>
            </a:r>
            <a:r>
              <a:rPr lang="ru-RU" sz="2000" dirty="0" smtClean="0">
                <a:latin typeface="+mn-lt"/>
              </a:rPr>
              <a:t>, Л.Н. </a:t>
            </a:r>
            <a:r>
              <a:rPr lang="ru-RU" sz="2000" dirty="0" err="1" smtClean="0">
                <a:latin typeface="+mn-lt"/>
              </a:rPr>
              <a:t>Мадышева</a:t>
            </a:r>
            <a:r>
              <a:rPr lang="ru-RU" sz="2000" dirty="0" smtClean="0">
                <a:latin typeface="+mn-lt"/>
              </a:rPr>
              <a:t>, З.А. Михайлова, А.А. Столяр) показали, что логико-математические игры развивают у детей самостоятельность, способность автономно, независимо от взрослых решать доступные задачи в разных видах деятельности, а также способность к элементарной творческой и познавательной активности. Эти игры позволяют детям осваивать средства познания: эталоны, цвета, формы, величины, способствуют накоплению логико-математического опыта, овладению способами познания: сравнением, обследованием, уравнением, счетом.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В практике используются различные занимательные  игры, такие  как: «</a:t>
            </a:r>
            <a:r>
              <a:rPr lang="ru-RU" sz="2000" dirty="0" err="1" smtClean="0">
                <a:latin typeface="+mn-lt"/>
              </a:rPr>
              <a:t>Танграм</a:t>
            </a:r>
            <a:r>
              <a:rPr lang="ru-RU" sz="2000" dirty="0" smtClean="0">
                <a:latin typeface="+mn-lt"/>
              </a:rPr>
              <a:t>», «Пифагор», «</a:t>
            </a:r>
            <a:r>
              <a:rPr lang="ru-RU" sz="2000" dirty="0" err="1" smtClean="0">
                <a:latin typeface="+mn-lt"/>
              </a:rPr>
              <a:t>Колумбово</a:t>
            </a:r>
            <a:r>
              <a:rPr lang="ru-RU" sz="2000" dirty="0" smtClean="0">
                <a:latin typeface="+mn-lt"/>
              </a:rPr>
              <a:t> яйцо», лабиринты и др., позволяющие развивать у детей мыслительные операции. 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Особая роль  в развитии основ логического мышления и элементарных математических представлений дошкольников  отводится нестандартным дидактическим средствам, среди которых   выделяются   «Логические  блоки 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» и «Цветные палочки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357562"/>
            <a:ext cx="2866070" cy="286607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4286256"/>
            <a:ext cx="2214578" cy="219828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544ded1c813a827dbce50875401a29c5-l&amp;n=13"/>
          <p:cNvPicPr/>
          <p:nvPr/>
        </p:nvPicPr>
        <p:blipFill>
          <a:blip r:embed="rId4" cstate="print"/>
          <a:srcRect t="9677" r="2878" b="7604"/>
          <a:stretch>
            <a:fillRect/>
          </a:stretch>
        </p:blipFill>
        <p:spPr bwMode="auto">
          <a:xfrm>
            <a:off x="1071538" y="21429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3286124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1891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– 1976 г.г.)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бельгийский педагог</a:t>
            </a:r>
          </a:p>
        </p:txBody>
      </p:sp>
      <p:pic>
        <p:nvPicPr>
          <p:cNvPr id="9" name="Рисунок 8" descr="https://im0-tub-ru.yandex.net/i?id=e8fbe60c2a253d5622ffac5ed3830504-l&amp;n=13"/>
          <p:cNvPicPr/>
          <p:nvPr/>
        </p:nvPicPr>
        <p:blipFill>
          <a:blip r:embed="rId5"/>
          <a:srcRect l="50508" t="10043" r="4752" b="8974"/>
          <a:stretch>
            <a:fillRect/>
          </a:stretch>
        </p:blipFill>
        <p:spPr bwMode="auto">
          <a:xfrm>
            <a:off x="5786446" y="214290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4000504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Дьенеш</a:t>
            </a:r>
            <a:endParaRPr lang="ru-RU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1916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– 2014 г.г.)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венгерский математик, психолог, педагог, 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20688"/>
            <a:ext cx="26642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Новизна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В.А. Сухомлинский писал:</a:t>
            </a:r>
            <a:r>
              <a:rPr lang="ru-RU" sz="2000" i="1" dirty="0" smtClean="0">
                <a:latin typeface="+mn-lt"/>
              </a:rPr>
              <a:t> «Без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 зажигающая огонек пытливости любознательности». </a:t>
            </a:r>
            <a:endParaRPr lang="ru-RU" sz="2000" dirty="0" smtClean="0">
              <a:latin typeface="+mn-lt"/>
            </a:endParaRPr>
          </a:p>
          <a:p>
            <a:pPr indent="457200" algn="just"/>
            <a:r>
              <a:rPr lang="ru-RU" sz="2000" b="1" dirty="0" smtClean="0">
                <a:latin typeface="+mn-lt"/>
              </a:rPr>
              <a:t>Новизна</a:t>
            </a:r>
            <a:r>
              <a:rPr lang="ru-RU" sz="2000" dirty="0" smtClean="0">
                <a:latin typeface="+mn-lt"/>
              </a:rPr>
              <a:t> опыта заключается в подборе, разработке и апробации игровых обучающих ситуаций,  повышающих эффективность  процесса формирования логических и математических способностей у детей с задержкой психического развития и подтверждении эффективности применения  игровых технологий – блоков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 и палочек </a:t>
            </a:r>
            <a:r>
              <a:rPr lang="ru-RU" sz="2000" dirty="0" err="1" smtClean="0">
                <a:latin typeface="+mn-lt"/>
              </a:rPr>
              <a:t>Кюизенера</a:t>
            </a:r>
            <a:r>
              <a:rPr lang="ru-RU" sz="2000" dirty="0" smtClean="0">
                <a:latin typeface="+mn-lt"/>
              </a:rPr>
              <a:t>. 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Новым является актуализация позиции ребенка в процессе усвоения представлений через использование дидактических игр и упражнений, позволяющего реализовать принцип оптимального соотношения педагогических воздействий взрослого и процессом саморазвития, обусловленным собственной активностью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3475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ПРАКТИЧЕСКАЯ ЧАСТЬ</a:t>
            </a:r>
            <a:endParaRPr lang="ru-RU" sz="2000" dirty="0" smtClean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5" name="Picture 3" descr="C:\Users\Samsung\Desktop\469_4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86710" y="285728"/>
            <a:ext cx="1087590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4726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Ведущая педагогическая идея опыта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0768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100" b="1" dirty="0" smtClean="0">
                <a:latin typeface="+mn-lt"/>
              </a:rPr>
              <a:t> В основу опыта</a:t>
            </a:r>
            <a:r>
              <a:rPr lang="ru-RU" sz="2100" dirty="0" smtClean="0">
                <a:latin typeface="+mn-lt"/>
              </a:rPr>
              <a:t> легла идея Е.А. Носовой и Р.Л. Непомнящей об использовании универсальных и уникальных по своим развивающим возможностям дидактических материалов - блоков </a:t>
            </a:r>
            <a:r>
              <a:rPr lang="ru-RU" sz="2100" dirty="0" err="1" smtClean="0">
                <a:latin typeface="+mn-lt"/>
              </a:rPr>
              <a:t>Дьенеша</a:t>
            </a:r>
            <a:r>
              <a:rPr lang="ru-RU" sz="2100" dirty="0" smtClean="0">
                <a:latin typeface="+mn-lt"/>
              </a:rPr>
              <a:t> и палочек </a:t>
            </a:r>
            <a:r>
              <a:rPr lang="ru-RU" sz="2100" dirty="0" err="1" smtClean="0">
                <a:latin typeface="+mn-lt"/>
              </a:rPr>
              <a:t>Кюизенера</a:t>
            </a:r>
            <a:r>
              <a:rPr lang="ru-RU" sz="2100" dirty="0" smtClean="0">
                <a:latin typeface="+mn-lt"/>
              </a:rPr>
              <a:t>, применение которых в работе с дошкольниками дает очень высокие результаты, позволяя развивать у них логико-математические умения и представления, основы математических способностей.</a:t>
            </a:r>
          </a:p>
          <a:p>
            <a:pPr indent="457200" algn="just"/>
            <a:r>
              <a:rPr lang="ru-RU" sz="2100" b="1" i="1" dirty="0" smtClean="0">
                <a:latin typeface="+mn-lt"/>
              </a:rPr>
              <a:t>Ведущая педагогическая идея</a:t>
            </a:r>
            <a:r>
              <a:rPr lang="ru-RU" sz="2100" dirty="0" smtClean="0">
                <a:latin typeface="+mn-lt"/>
              </a:rPr>
              <a:t> опыта заключается в том, что игровая форма обучения является основной в дошкольном возрасте. И</a:t>
            </a:r>
            <a:r>
              <a:rPr lang="ru-RU" sz="2100" b="1" i="1" dirty="0" smtClean="0">
                <a:latin typeface="+mn-lt"/>
              </a:rPr>
              <a:t> </a:t>
            </a:r>
            <a:r>
              <a:rPr lang="ru-RU" sz="2100" dirty="0" smtClean="0">
                <a:latin typeface="+mn-lt"/>
              </a:rPr>
              <a:t> состоит в разработке инновационных подходов к организации и методике проведения занятий, игр и упражнений с использованием блоков </a:t>
            </a:r>
            <a:r>
              <a:rPr lang="ru-RU" sz="2100" dirty="0" err="1" smtClean="0">
                <a:latin typeface="+mn-lt"/>
              </a:rPr>
              <a:t>Дьенеша</a:t>
            </a:r>
            <a:r>
              <a:rPr lang="ru-RU" sz="2100" dirty="0" smtClean="0">
                <a:latin typeface="+mn-lt"/>
              </a:rPr>
              <a:t> и палочек </a:t>
            </a:r>
            <a:r>
              <a:rPr lang="ru-RU" sz="2100" dirty="0" err="1" smtClean="0">
                <a:latin typeface="+mn-lt"/>
              </a:rPr>
              <a:t>Кюизенера</a:t>
            </a:r>
            <a:r>
              <a:rPr lang="ru-RU" sz="2100" dirty="0" smtClean="0">
                <a:latin typeface="+mn-lt"/>
              </a:rPr>
              <a:t>, способствующих эффективному развитию логических и математических способностей у детей старшего дошкольного возраста с ЗПР. </a:t>
            </a:r>
          </a:p>
          <a:p>
            <a:pPr indent="457200" algn="just"/>
            <a:r>
              <a:rPr lang="ru-RU" sz="2100" dirty="0" smtClean="0">
                <a:latin typeface="+mn-lt"/>
              </a:rPr>
              <a:t>Последнее десятилетие этот материал завоевывает все большее признание у педагогов нашей страны. </a:t>
            </a:r>
          </a:p>
          <a:p>
            <a:pPr indent="457200" algn="just"/>
            <a:endParaRPr lang="ru-RU" sz="2000" dirty="0" smtClean="0">
              <a:latin typeface="+mn-lt"/>
            </a:endParaRPr>
          </a:p>
          <a:p>
            <a:pPr indent="457200" algn="just"/>
            <a:endParaRPr lang="ru-RU" sz="2000" dirty="0" smtClean="0">
              <a:latin typeface="+mn-lt"/>
            </a:endParaRPr>
          </a:p>
        </p:txBody>
      </p:sp>
      <p:pic>
        <p:nvPicPr>
          <p:cNvPr id="5" name="Picture 4" descr="C:\Users\Samsung\Desktop\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152128" cy="108012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32656"/>
            <a:ext cx="1152128" cy="107959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+mn-lt"/>
              </a:rPr>
              <a:t>Цель: </a:t>
            </a:r>
            <a:r>
              <a:rPr lang="ru-RU" sz="2000" dirty="0" smtClean="0">
                <a:latin typeface="+mn-lt"/>
              </a:rPr>
              <a:t>формирование у детей старшего дошкольного возраста с задержкой психического развития   </a:t>
            </a:r>
            <a:r>
              <a:rPr lang="ru-RU" sz="2000" dirty="0" err="1" smtClean="0">
                <a:latin typeface="+mn-lt"/>
              </a:rPr>
              <a:t>логико</a:t>
            </a:r>
            <a:r>
              <a:rPr lang="ru-RU" sz="2000" dirty="0" smtClean="0">
                <a:latin typeface="+mn-lt"/>
              </a:rPr>
              <a:t> – математических способностей, путем качественно нового подхода к использованию дидактических игр.</a:t>
            </a:r>
          </a:p>
          <a:p>
            <a:r>
              <a:rPr lang="ru-RU" sz="2000" b="1" dirty="0" smtClean="0">
                <a:latin typeface="+mn-lt"/>
              </a:rPr>
              <a:t>Задачи: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Обновить и модернизировать с учетом современных требований образовательно-игровую среду, способствующую логико-математическому развитию.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Разработать и оптимизировать современные методы работы по развитию логико-математических способностей у детей с ЗПР.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Реализовать целенаправленное, квалифицированное, комплексное и систематическое применение дидактических игр в коррекционно-образовательном процессе.</a:t>
            </a:r>
          </a:p>
          <a:p>
            <a:pPr indent="457200" algn="just"/>
            <a:endParaRPr lang="ru-RU" sz="2000" dirty="0" smtClean="0">
              <a:latin typeface="+mn-lt"/>
            </a:endParaRPr>
          </a:p>
        </p:txBody>
      </p:sp>
      <p:pic>
        <p:nvPicPr>
          <p:cNvPr id="4" name="Picture 3" descr="C:\Users\Samsung\Desktop\469_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1296144" cy="118764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:\Users\Samsung\Desktop\6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5301208"/>
            <a:ext cx="1275141" cy="122413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332656"/>
            <a:ext cx="45005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лена\Documents\фото к опыту\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09120"/>
            <a:ext cx="2520280" cy="2016224"/>
          </a:xfrm>
          <a:prstGeom prst="round2Diag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S5QAU4VNKZPS-261-10</_dlc_DocId>
    <_dlc_DocIdUrl xmlns="6434c500-c195-4837-b047-5e71706d4cb2">
      <Url>http://www.eduportal44.ru/Buy/Elektron/_layouts/15/DocIdRedir.aspx?ID=S5QAU4VNKZPS-261-10</Url>
      <Description>S5QAU4VNKZPS-261-10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3E8B86FAE3FD4B9E8FA29B09F26D3C" ma:contentTypeVersion="1" ma:contentTypeDescription="Создание документа." ma:contentTypeScope="" ma:versionID="1593aee10bc297713e45640efbe5010a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39367-2469-4561-81E9-07D29555DA24}"/>
</file>

<file path=customXml/itemProps2.xml><?xml version="1.0" encoding="utf-8"?>
<ds:datastoreItem xmlns:ds="http://schemas.openxmlformats.org/officeDocument/2006/customXml" ds:itemID="{F942404F-406C-4F5E-B65A-863D7133112E}"/>
</file>

<file path=customXml/itemProps3.xml><?xml version="1.0" encoding="utf-8"?>
<ds:datastoreItem xmlns:ds="http://schemas.openxmlformats.org/officeDocument/2006/customXml" ds:itemID="{6B4CA480-8597-48E7-B61F-6314030BDD98}"/>
</file>

<file path=customXml/itemProps4.xml><?xml version="1.0" encoding="utf-8"?>
<ds:datastoreItem xmlns:ds="http://schemas.openxmlformats.org/officeDocument/2006/customXml" ds:itemID="{3D993FA3-E1B9-4D81-A655-78E7D9948BD4}"/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1170</Words>
  <Application>Microsoft Office PowerPoint</Application>
  <PresentationFormat>Экран (4:3)</PresentationFormat>
  <Paragraphs>107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Результативность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Admin</cp:lastModifiedBy>
  <cp:revision>290</cp:revision>
  <dcterms:created xsi:type="dcterms:W3CDTF">2012-12-02T16:48:00Z</dcterms:created>
  <dcterms:modified xsi:type="dcterms:W3CDTF">2019-04-17T06:43:30Z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0x010100743E8B86FAE3FD4B9E8FA29B09F26D3C</vt:lpwstr>
  </property>
  <property fmtid="{D5CDD505-2E9C-101B-9397-08002B2CF9AE}" pid="3" name="_dlc_DocIdItemGuid">
    <vt:lpwstr>e5b6079c-5f5b-474c-8acc-d5dd10179067</vt:lpwstr>
  </property>
</Properties>
</file>