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57" r:id="rId4"/>
    <p:sldId id="273" r:id="rId5"/>
    <p:sldId id="261" r:id="rId6"/>
    <p:sldId id="263" r:id="rId7"/>
    <p:sldId id="264" r:id="rId8"/>
    <p:sldId id="262" r:id="rId9"/>
    <p:sldId id="265" r:id="rId10"/>
    <p:sldId id="268" r:id="rId11"/>
    <p:sldId id="270" r:id="rId12"/>
    <p:sldId id="267" r:id="rId13"/>
    <p:sldId id="266" r:id="rId14"/>
    <p:sldId id="271" r:id="rId15"/>
    <p:sldId id="26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DE6"/>
  </p:clrMru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2" y="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sz="1800" b="1" baseline="0" dirty="0" smtClean="0">
                <a:latin typeface="Times New Roman" pitchFamily="18" charset="0"/>
              </a:rPr>
              <a:t>Восприятие цвета</a:t>
            </a:r>
            <a:endParaRPr lang="ru-RU" sz="1800" b="1" dirty="0" smtClean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Выбор цвета при назывании его взрослым</c:v>
                </c:pt>
                <c:pt idx="1">
                  <c:v>Называние цвета самостоятельно</c:v>
                </c:pt>
                <c:pt idx="2">
                  <c:v>Группировка  предметов по цвету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0.71000000000000063</c:v>
                </c:pt>
                <c:pt idx="2">
                  <c:v>0.86000000000000065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Выбор цвета при назывании его взрослым</c:v>
                </c:pt>
                <c:pt idx="1">
                  <c:v>Называние цвета самостоятельно</c:v>
                </c:pt>
                <c:pt idx="2">
                  <c:v>Группировка  предметов по цвету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0.43000000000000033</c:v>
                </c:pt>
                <c:pt idx="1">
                  <c:v>0.29000000000000031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Выбор цвета при назывании его взрослым</c:v>
                </c:pt>
                <c:pt idx="1">
                  <c:v>Называние цвета самостоятельно</c:v>
                </c:pt>
                <c:pt idx="2">
                  <c:v>Группировка  предметов по цвету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cylinder"/>
        <c:axId val="74955392"/>
        <c:axId val="79902592"/>
        <c:axId val="0"/>
      </c:bar3DChart>
      <c:catAx>
        <c:axId val="74955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79902592"/>
        <c:crosses val="autoZero"/>
        <c:auto val="1"/>
        <c:lblAlgn val="ctr"/>
        <c:lblOffset val="100"/>
      </c:catAx>
      <c:valAx>
        <c:axId val="799025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normalizeH="1" baseline="0">
                <a:latin typeface="Times New Roman" pitchFamily="18" charset="0"/>
              </a:defRPr>
            </a:pPr>
            <a:endParaRPr lang="ru-RU"/>
          </a:p>
        </c:txPr>
        <c:crossAx val="74955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baseline="0">
          <a:latin typeface="Times New Romance" pitchFamily="2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baseline="0" dirty="0" smtClean="0">
                <a:latin typeface="Times New Roman" pitchFamily="18" charset="0"/>
              </a:rPr>
              <a:t>Восприятие формы</a:t>
            </a:r>
            <a:endParaRPr lang="ru-RU" sz="1800" b="1" dirty="0" smtClean="0"/>
          </a:p>
        </c:rich>
      </c:tx>
      <c:layout>
        <c:manualLayout>
          <c:xMode val="edge"/>
          <c:yMode val="edge"/>
          <c:x val="0.28879900243786255"/>
          <c:y val="5.7971014492753624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Выбор формы при назывании его взрослым</c:v>
                </c:pt>
                <c:pt idx="1">
                  <c:v>Называние формы самостоятельно</c:v>
                </c:pt>
                <c:pt idx="2">
                  <c:v>Группировка  предметов по форме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0.56999999999999995</c:v>
                </c:pt>
                <c:pt idx="1">
                  <c:v>0.86000000000000065</c:v>
                </c:pt>
                <c:pt idx="2">
                  <c:v>0.71000000000000063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Выбор формы при назывании его взрослым</c:v>
                </c:pt>
                <c:pt idx="1">
                  <c:v>Называние формы самостоятельно</c:v>
                </c:pt>
                <c:pt idx="2">
                  <c:v>Группировка  предметов по форме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0.43000000000000038</c:v>
                </c:pt>
                <c:pt idx="1">
                  <c:v>0.14000000000000001</c:v>
                </c:pt>
                <c:pt idx="2">
                  <c:v>0.29000000000000031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2"/>
            </a:solidFill>
          </c:spPr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Выбор формы при назывании его взрослым</c:v>
                </c:pt>
                <c:pt idx="1">
                  <c:v>Называние формы самостоятельно</c:v>
                </c:pt>
                <c:pt idx="2">
                  <c:v>Группировка  предметов по форме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Val val="1"/>
        </c:dLbls>
        <c:gapWidth val="75"/>
        <c:shape val="cylinder"/>
        <c:axId val="85622144"/>
        <c:axId val="85640320"/>
        <c:axId val="0"/>
      </c:bar3DChart>
      <c:catAx>
        <c:axId val="85622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85640320"/>
        <c:crosses val="autoZero"/>
        <c:auto val="1"/>
        <c:lblAlgn val="ctr"/>
        <c:lblOffset val="100"/>
      </c:catAx>
      <c:valAx>
        <c:axId val="85640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normalizeH="1" baseline="0">
                <a:latin typeface="Times New Roman" pitchFamily="18" charset="0"/>
              </a:defRPr>
            </a:pPr>
            <a:endParaRPr lang="ru-RU"/>
          </a:p>
        </c:txPr>
        <c:crossAx val="856221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baseline="0">
          <a:latin typeface="Times New Romance" pitchFamily="2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dirty="0" smtClean="0"/>
              <a:t>Восприятие цвета</a:t>
            </a:r>
            <a:endParaRPr lang="ru-RU" sz="1800" b="1" dirty="0" smtClean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Лист1!$A$2:$A$4</c:f>
              <c:strCache>
                <c:ptCount val="3"/>
                <c:pt idx="0">
                  <c:v>Выбор цвета при назывании его взрослым</c:v>
                </c:pt>
                <c:pt idx="1">
                  <c:v>Называние цвета самостоятельно</c:v>
                </c:pt>
                <c:pt idx="2">
                  <c:v>Группировка  предметов по цвету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Лист1!$A$2:$A$4</c:f>
              <c:strCache>
                <c:ptCount val="3"/>
                <c:pt idx="0">
                  <c:v>Выбор цвета при назывании его взрослым</c:v>
                </c:pt>
                <c:pt idx="1">
                  <c:v>Называние цвета самостоятельно</c:v>
                </c:pt>
                <c:pt idx="2">
                  <c:v>Группировка  предметов по цвету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</c:v>
                </c:pt>
                <c:pt idx="1">
                  <c:v>0.14000000000000001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Лист1!$A$2:$A$4</c:f>
              <c:strCache>
                <c:ptCount val="3"/>
                <c:pt idx="0">
                  <c:v>Выбор цвета при назывании его взрослым</c:v>
                </c:pt>
                <c:pt idx="1">
                  <c:v>Называние цвета самостоятельно</c:v>
                </c:pt>
                <c:pt idx="2">
                  <c:v>Группировка  предметов по цвету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1</c:v>
                </c:pt>
                <c:pt idx="1">
                  <c:v>0.86000000000000021</c:v>
                </c:pt>
                <c:pt idx="2">
                  <c:v>1</c:v>
                </c:pt>
              </c:numCache>
            </c:numRef>
          </c:val>
        </c:ser>
        <c:dLbls>
          <c:showVal val="1"/>
        </c:dLbls>
        <c:gapWidth val="75"/>
        <c:shape val="cylinder"/>
        <c:axId val="88019712"/>
        <c:axId val="88021248"/>
        <c:axId val="0"/>
      </c:bar3DChart>
      <c:catAx>
        <c:axId val="88019712"/>
        <c:scaling>
          <c:orientation val="minMax"/>
        </c:scaling>
        <c:axPos val="b"/>
        <c:majorTickMark val="none"/>
        <c:tickLblPos val="nextTo"/>
        <c:crossAx val="88021248"/>
        <c:crosses val="autoZero"/>
        <c:auto val="1"/>
        <c:lblAlgn val="ctr"/>
        <c:lblOffset val="100"/>
      </c:catAx>
      <c:valAx>
        <c:axId val="8802124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8801971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defRPr>
            </a:pPr>
            <a:r>
              <a:rPr lang="ru-RU" dirty="0" smtClean="0"/>
              <a:t>Восприятие формы</a:t>
            </a:r>
            <a:endParaRPr lang="ru-RU" sz="1800" b="1" dirty="0" smtClean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Лист1!$A$2:$A$4</c:f>
              <c:strCache>
                <c:ptCount val="3"/>
                <c:pt idx="0">
                  <c:v>Выбор формы</c:v>
                </c:pt>
                <c:pt idx="1">
                  <c:v>Называние формы</c:v>
                </c:pt>
                <c:pt idx="2">
                  <c:v>Группировка  предметов по форме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3"/>
            </a:solidFill>
          </c:spPr>
          <c:cat>
            <c:strRef>
              <c:f>Лист1!$A$2:$A$4</c:f>
              <c:strCache>
                <c:ptCount val="3"/>
                <c:pt idx="0">
                  <c:v>Выбор формы</c:v>
                </c:pt>
                <c:pt idx="1">
                  <c:v>Называние формы</c:v>
                </c:pt>
                <c:pt idx="2">
                  <c:v>Группировка  предметов по форме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Лист1!$A$2:$A$4</c:f>
              <c:strCache>
                <c:ptCount val="3"/>
                <c:pt idx="0">
                  <c:v>Выбор формы</c:v>
                </c:pt>
                <c:pt idx="1">
                  <c:v>Называние формы</c:v>
                </c:pt>
                <c:pt idx="2">
                  <c:v>Группировка  предметов по форме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1</c:v>
                </c:pt>
                <c:pt idx="1">
                  <c:v>0.86000000000000021</c:v>
                </c:pt>
                <c:pt idx="2">
                  <c:v>0.86000000000000021</c:v>
                </c:pt>
              </c:numCache>
            </c:numRef>
          </c:val>
        </c:ser>
        <c:dLbls>
          <c:showVal val="1"/>
        </c:dLbls>
        <c:gapWidth val="75"/>
        <c:shape val="cylinder"/>
        <c:axId val="88216704"/>
        <c:axId val="88218240"/>
        <c:axId val="0"/>
      </c:bar3DChart>
      <c:catAx>
        <c:axId val="88216704"/>
        <c:scaling>
          <c:orientation val="minMax"/>
        </c:scaling>
        <c:axPos val="b"/>
        <c:majorTickMark val="none"/>
        <c:tickLblPos val="nextTo"/>
        <c:crossAx val="88218240"/>
        <c:crosses val="autoZero"/>
        <c:auto val="1"/>
        <c:lblAlgn val="ctr"/>
        <c:lblOffset val="100"/>
      </c:catAx>
      <c:valAx>
        <c:axId val="8821824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crossAx val="8821670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baseline="0">
          <a:latin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1DB0B-E1F3-48D2-A9CA-7E58F7865AF5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6DF44-0159-4EC4-A619-B96C678CDD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F6B2B-C9EA-492B-9060-00C7B49B27F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6DF44-0159-4EC4-A619-B96C678CDDE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547FB-2C90-4297-B81D-EAA0DEDA04C4}" type="datetimeFigureOut">
              <a:rPr lang="ru-RU" smtClean="0"/>
              <a:pPr/>
              <a:t>24.10.2006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157BD-47BB-4E18-A164-D4315EA5C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643998" cy="52014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ПЕДАГОГИЧЕСКИЙ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 smtClean="0">
              <a:solidFill>
                <a:srgbClr val="7030A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 smtClean="0"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ОПЫТ РАБОТЫ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учителя-дефектолога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МДОУ детский сад № 117 «Электроник»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ПОНОМАРЕВОЙ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ЕЛЕНЫ ЕВГЕНЬЕВНЫ</a:t>
            </a:r>
            <a:endParaRPr lang="ru-RU" sz="32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F:\игры\SP_A0010.jpg"/>
          <p:cNvPicPr>
            <a:picLocks noChangeAspect="1" noChangeArrowheads="1"/>
          </p:cNvPicPr>
          <p:nvPr/>
        </p:nvPicPr>
        <p:blipFill>
          <a:blip r:embed="rId3" cstate="print"/>
          <a:srcRect l="10449" t="13672" r="13965" b="13672"/>
          <a:stretch>
            <a:fillRect/>
          </a:stretch>
        </p:blipFill>
        <p:spPr bwMode="auto">
          <a:xfrm>
            <a:off x="1928793" y="5072074"/>
            <a:ext cx="2143141" cy="154505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5" descr="F:\игры\SP_A0071.jpg"/>
          <p:cNvPicPr>
            <a:picLocks noChangeAspect="1" noChangeArrowheads="1"/>
          </p:cNvPicPr>
          <p:nvPr/>
        </p:nvPicPr>
        <p:blipFill>
          <a:blip r:embed="rId4" cstate="print"/>
          <a:srcRect t="6641" b="27734"/>
          <a:stretch>
            <a:fillRect/>
          </a:stretch>
        </p:blipFill>
        <p:spPr bwMode="auto">
          <a:xfrm>
            <a:off x="2143108" y="2857496"/>
            <a:ext cx="2143140" cy="171451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 descr="F:\игры\SP_A0022.jpg"/>
          <p:cNvPicPr>
            <a:picLocks noChangeAspect="1" noChangeArrowheads="1"/>
          </p:cNvPicPr>
          <p:nvPr/>
        </p:nvPicPr>
        <p:blipFill>
          <a:blip r:embed="rId5" cstate="print"/>
          <a:srcRect l="781" t="6640" r="13086" b="5468"/>
          <a:stretch>
            <a:fillRect/>
          </a:stretch>
        </p:blipFill>
        <p:spPr bwMode="auto">
          <a:xfrm>
            <a:off x="2285984" y="785794"/>
            <a:ext cx="2071702" cy="15854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8" descr="F:\игры\SP_A0069.jpg"/>
          <p:cNvPicPr>
            <a:picLocks noChangeAspect="1" noChangeArrowheads="1"/>
          </p:cNvPicPr>
          <p:nvPr/>
        </p:nvPicPr>
        <p:blipFill>
          <a:blip r:embed="rId6" cstate="print"/>
          <a:srcRect t="3125" b="21875"/>
          <a:stretch>
            <a:fillRect/>
          </a:stretch>
        </p:blipFill>
        <p:spPr bwMode="auto">
          <a:xfrm>
            <a:off x="4572000" y="714356"/>
            <a:ext cx="2214578" cy="167772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864399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для развития  восприятия цвета и формы  у детей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0" y="785794"/>
            <a:ext cx="2357454" cy="18573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на развитие восприятия  цвета предметов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0" y="2857496"/>
            <a:ext cx="2357454" cy="18573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на развитие восприятия формы предметов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0" y="5000612"/>
            <a:ext cx="2357454" cy="1857388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 на группировку по основным признакам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9" descr="F:\игры\SP_A0065.jpg"/>
          <p:cNvPicPr>
            <a:picLocks noChangeAspect="1" noChangeArrowheads="1"/>
          </p:cNvPicPr>
          <p:nvPr/>
        </p:nvPicPr>
        <p:blipFill>
          <a:blip r:embed="rId7" cstate="print"/>
          <a:srcRect l="1562" t="25391" r="3125" b="24219"/>
          <a:stretch>
            <a:fillRect/>
          </a:stretch>
        </p:blipFill>
        <p:spPr bwMode="auto">
          <a:xfrm>
            <a:off x="4500562" y="2928934"/>
            <a:ext cx="2286016" cy="175158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F:\игры\SP_A0060.jpg"/>
          <p:cNvPicPr>
            <a:picLocks noChangeAspect="1" noChangeArrowheads="1"/>
          </p:cNvPicPr>
          <p:nvPr/>
        </p:nvPicPr>
        <p:blipFill>
          <a:blip r:embed="rId8" cstate="print"/>
          <a:srcRect t="8984" b="28906"/>
          <a:stretch>
            <a:fillRect/>
          </a:stretch>
        </p:blipFill>
        <p:spPr bwMode="auto">
          <a:xfrm>
            <a:off x="6929438" y="2928934"/>
            <a:ext cx="2214562" cy="167212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7" descr="F:\игры\SP_A0077.jpg"/>
          <p:cNvPicPr>
            <a:picLocks noChangeAspect="1" noChangeArrowheads="1"/>
          </p:cNvPicPr>
          <p:nvPr/>
        </p:nvPicPr>
        <p:blipFill>
          <a:blip r:embed="rId9" cstate="print"/>
          <a:srcRect t="13672" b="25390"/>
          <a:stretch>
            <a:fillRect/>
          </a:stretch>
        </p:blipFill>
        <p:spPr bwMode="auto">
          <a:xfrm>
            <a:off x="4357686" y="5116699"/>
            <a:ext cx="2214578" cy="1455573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2" descr="F:\игры\SP_A0012.jpg"/>
          <p:cNvPicPr>
            <a:picLocks noChangeAspect="1" noChangeArrowheads="1"/>
          </p:cNvPicPr>
          <p:nvPr/>
        </p:nvPicPr>
        <p:blipFill>
          <a:blip r:embed="rId10" cstate="print"/>
          <a:srcRect l="10449" t="6640" r="6054" b="13672"/>
          <a:stretch>
            <a:fillRect/>
          </a:stretch>
        </p:blipFill>
        <p:spPr bwMode="auto">
          <a:xfrm>
            <a:off x="6948332" y="5000636"/>
            <a:ext cx="2195668" cy="157163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F:\фОТО\Безымянный 1.bmp"/>
          <p:cNvPicPr/>
          <p:nvPr/>
        </p:nvPicPr>
        <p:blipFill>
          <a:blip r:embed="rId11" cstate="print"/>
          <a:srcRect l="22785" t="3488" r="21228" b="17865"/>
          <a:stretch>
            <a:fillRect/>
          </a:stretch>
        </p:blipFill>
        <p:spPr bwMode="auto">
          <a:xfrm>
            <a:off x="6929454" y="785794"/>
            <a:ext cx="2214546" cy="164307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357422" y="357166"/>
          <a:ext cx="4572032" cy="10972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72032"/>
              </a:tblGrid>
              <a:tr h="250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Диагностический мониторинг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Начало обучения</a:t>
                      </a:r>
                      <a:endParaRPr lang="ru-RU" sz="20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2010-2012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2500306"/>
          <a:ext cx="457200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214810" y="2428868"/>
          <a:ext cx="4929190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:\Новая папка\DSCN02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786190"/>
            <a:ext cx="3643338" cy="25003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F:\Новая папка\DSCN02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214422"/>
            <a:ext cx="3071834" cy="24288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Новая папка\DSCN0231.jpg"/>
          <p:cNvPicPr/>
          <p:nvPr/>
        </p:nvPicPr>
        <p:blipFill>
          <a:blip r:embed="rId4" cstate="print"/>
          <a:srcRect t="17004" r="21883" b="4327"/>
          <a:stretch>
            <a:fillRect/>
          </a:stretch>
        </p:blipFill>
        <p:spPr bwMode="auto">
          <a:xfrm>
            <a:off x="571472" y="1214422"/>
            <a:ext cx="3181350" cy="238770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286116" y="571480"/>
            <a:ext cx="254723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работы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86446" y="5387475"/>
            <a:ext cx="314327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классификация по основным признакам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 rot="20489103">
            <a:off x="68570" y="684320"/>
            <a:ext cx="2651227" cy="863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сличение цвета или формы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376529">
            <a:off x="6306147" y="795872"/>
            <a:ext cx="278608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этап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называние цвета или формы»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001156" cy="340993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97359"/>
                <a:gridCol w="5203797"/>
              </a:tblGrid>
              <a:tr h="9103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работы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 родителями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Формы работы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 воспитателями и специалистами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4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</a:t>
                      </a:r>
                      <a:endParaRPr lang="ru-RU" sz="20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Родительские собрания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Содоклад на педагогическом совете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беседы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Папки – передвижки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Рекомендации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Стенд для родителей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F:\Новая папка\DSCN0238.jpg"/>
          <p:cNvPicPr/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2285984" y="3571876"/>
            <a:ext cx="4286280" cy="3071834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57422" y="357166"/>
          <a:ext cx="4572032" cy="14020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572032"/>
              </a:tblGrid>
              <a:tr h="250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Диагностический мониторинг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Конец обучения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030A0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2010-2012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0" y="2428868"/>
          <a:ext cx="478631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286248" y="2428868"/>
          <a:ext cx="485775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109542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928670"/>
            <a:ext cx="8286808" cy="37856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дошкольном возрасте происходят значительные сдвиги в развитии восприятия. Недостатки в развитии восприятия у ребёнка дошкольного возраста трудно, а иногда и невозможно компенсировать в более позднем возрасте, особенно у детей с ЗПР.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 информационно-коммуникативных технологий позволяет оптимизировать коррекционно-педагогический процесс, индивидуализировать обучение детей и значительно повысить эффективность усвоения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сенсорных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эталонов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развития восприятия в целом.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Documents and Settings\Я\Рабочий стол\Барковская фото\фото\P9240540.JPG"/>
          <p:cNvPicPr/>
          <p:nvPr/>
        </p:nvPicPr>
        <p:blipFill>
          <a:blip r:embed="rId2" cstate="print"/>
          <a:srcRect l="7107" t="5740"/>
          <a:stretch>
            <a:fillRect/>
          </a:stretch>
        </p:blipFill>
        <p:spPr bwMode="auto">
          <a:xfrm>
            <a:off x="3214678" y="4357694"/>
            <a:ext cx="3571900" cy="22860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0"/>
            <a:ext cx="67151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ПОНОМАРЕВА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ЕЛЕНА ЕВГЕНЬЕВНА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1714488"/>
            <a:ext cx="5286382" cy="47804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РОЖДЕНИЯ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29.11.1954 год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ДОЛЖНОСТЬ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учитель-дефектолог;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ОБРАЗОВАНИЕ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высшее 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закончила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Костромской педагогический  институт;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ПЕДАГОГИЧЕСКИЙ СТАЖ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РАБОТЫ –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КАТЕГОРИЯ –высшая категория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Arial" pitchFamily="34" charset="0"/>
              <a:buChar char="•"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НАГРАДЫ – почётная грамота департамента  образования и науки</a:t>
            </a:r>
          </a:p>
        </p:txBody>
      </p:sp>
      <p:pic>
        <p:nvPicPr>
          <p:cNvPr id="6" name="Рисунок 5" descr="C:\Documents and Settings\Мегамозг\Мои документы\Мои рисунки\MP Navigator EX\2011_11_29\IMG_0001.jpg"/>
          <p:cNvPicPr/>
          <p:nvPr/>
        </p:nvPicPr>
        <p:blipFill>
          <a:blip r:embed="rId2" cstate="print"/>
          <a:srcRect l="39816" t="8600" r="37658" b="63238"/>
          <a:stretch>
            <a:fillRect/>
          </a:stretch>
        </p:blipFill>
        <p:spPr bwMode="auto">
          <a:xfrm>
            <a:off x="5786446" y="1714488"/>
            <a:ext cx="2928958" cy="4714908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43306" y="2786058"/>
            <a:ext cx="2000250" cy="156966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gradFill flip="none" rotWithShape="1">
                  <a:gsLst>
                    <a:gs pos="0">
                      <a:srgbClr val="7030A0">
                        <a:shade val="30000"/>
                        <a:satMod val="115000"/>
                      </a:srgbClr>
                    </a:gs>
                    <a:gs pos="50000">
                      <a:srgbClr val="7030A0">
                        <a:shade val="67500"/>
                        <a:satMod val="115000"/>
                      </a:srgbClr>
                    </a:gs>
                    <a:gs pos="100000">
                      <a:srgbClr val="7030A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226638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71603"/>
                <a:gridCol w="6286545"/>
                <a:gridCol w="1285852"/>
              </a:tblGrid>
              <a:tr h="12144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5196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Муниципальное дошкольное образовательное учреждение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детский сад № 117 «Электроник» комбинированного вида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город Буй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 descr="D:\1.jpg"/>
          <p:cNvPicPr/>
          <p:nvPr/>
        </p:nvPicPr>
        <p:blipFill>
          <a:blip r:embed="rId2" cstate="print">
            <a:lum bright="20000" contrast="10000"/>
          </a:blip>
          <a:srcRect t="29906" r="22926" b="44239"/>
          <a:stretch>
            <a:fillRect/>
          </a:stretch>
        </p:blipFill>
        <p:spPr bwMode="auto">
          <a:xfrm>
            <a:off x="1785918" y="214290"/>
            <a:ext cx="5929354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0063.BMP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0"/>
            <a:ext cx="857256" cy="928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0062.BMP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01024" y="214290"/>
            <a:ext cx="928694" cy="85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2643182"/>
            <a:ext cx="814393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ОПЫТА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929066"/>
            <a:ext cx="8715436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ВОСПРИЯТИЯ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ЦВЕТА  И ФОРМЫ ПРЕДМЕТОВ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 ДЕТЕЙ С ЗАДЕРЖСКОЙ ПСИХИЧЕСКОГО РАЗВИТИЯ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посредством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Информационно-коммуникативных ТЕХНОЛОГИЙ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0"/>
            <a:ext cx="3584575" cy="523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Теоретическая часть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642918"/>
            <a:ext cx="8501122" cy="193899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 – это отражение человеком предмета или явления в целом при непосредственном воздействии его на органы чувств.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Восприятие — ведущий познавательный процесс дошкольного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714620"/>
            <a:ext cx="8501122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Выделение формы, цвета - обязательный этап чувственного познания мира. При знакомстве с этими свойствами расширяется поле восприятия - основа развития интеллекта.</a:t>
            </a:r>
          </a:p>
        </p:txBody>
      </p:sp>
      <p:pic>
        <p:nvPicPr>
          <p:cNvPr id="7" name="Рисунок 6" descr="G:\Новая папка\DSCN0241.jpg"/>
          <p:cNvPicPr/>
          <p:nvPr/>
        </p:nvPicPr>
        <p:blipFill>
          <a:blip r:embed="rId2" cstate="print"/>
          <a:srcRect l="39946" t="21105" r="6551" b="15408"/>
          <a:stretch>
            <a:fillRect/>
          </a:stretch>
        </p:blipFill>
        <p:spPr bwMode="auto">
          <a:xfrm>
            <a:off x="642910" y="4000504"/>
            <a:ext cx="3500462" cy="264323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C:\Documents and Settings\Я\Рабочий стол\Барковская фото\фото совместной деятельности 12.04 12г\DSCN1391.jpg"/>
          <p:cNvPicPr/>
          <p:nvPr/>
        </p:nvPicPr>
        <p:blipFill>
          <a:blip r:embed="rId3" cstate="print"/>
          <a:srcRect t="13531" r="36514" b="7450"/>
          <a:stretch>
            <a:fillRect/>
          </a:stretch>
        </p:blipFill>
        <p:spPr bwMode="auto">
          <a:xfrm>
            <a:off x="4929190" y="4000504"/>
            <a:ext cx="3286148" cy="26431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479147"/>
            <a:ext cx="8501122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Одним из возможных путей решения проблемы развития восприятия у детей с задержкой психического развития можно считать включение в общую систему коррекционной работы информационно-коммуникативных технологий.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Компьютерные развивающие и обучающие игры.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Играя,  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учится планировать, выстраивать логику элемента конкретных событий, представлений, у него развивается способность к прогнозированию результата действий. Он начинает думать прежде, чем делать.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презентации позволяют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сделать занятия эмоционально окрашенными, привлекательными вызывают у ребенка живой интерес, являются прекрасным наглядным пособием и демонстрационным материалом. 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Компьютерная программа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Paint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помогает развивать восприятие , дети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учатся анализировать и моделировать.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Сеть Интернет.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игры.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Использование Интернет-ресурсов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позволяет сделать образовательный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 для старших дошкольников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 емким и зрелищным.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0"/>
            <a:ext cx="54759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компьютерных технологий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:\Новая папка\DSCN0230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714876" y="3929066"/>
            <a:ext cx="3857652" cy="264320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744006"/>
            <a:ext cx="8643998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восприятия предметов и явлений окружающего мира начинается познание - фундамент общего умственного развития ребенка. Все другие формы познания строятся на основе образов  восприятия, являются результатом их переработки.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Значительная  часть трудностей, возникающая перед детьми в ходе начального обучения, связана с недостаточной точностью и гибкостью восприятия.  Развитие восприятия у детей с задержкой психического развития имеет свои особенности: 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низкий уровень аналитического восприятия</a:t>
            </a:r>
            <a:r>
              <a:rPr lang="ru-RU" sz="2200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затруднение в обследовании предметов, выделении нужных свойств, а главное - в обозначении этих свойств словом;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сенсорных эталонов.</a:t>
            </a:r>
            <a:r>
              <a:rPr lang="ru-RU" sz="2200" dirty="0" smtClean="0"/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 принадлежат к числу эффективных средств обучения , поэтому их можно считать одним из возможных путей решения проблемы развития восприятия  у детей с задержкой психического развития.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14290"/>
            <a:ext cx="248183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 коррекция восприятия у детей старшего дошкольного возраста с ЗПР, последовательное закрепление  основных сенсорных эталонов цвета и формы, посредством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информационно-коммуникативныех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1684913"/>
            <a:ext cx="9144000" cy="480131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20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lvl="0">
              <a:buFont typeface="Wingdings" pitchFamily="2" charset="2"/>
              <a:buChar char="v"/>
            </a:pPr>
            <a:r>
              <a:rPr kumimoji="0" lang="ru-RU" sz="2100" b="0" i="0" u="none" strike="noStrike" cap="none" normalizeH="0" baseline="0" dirty="0" smtClean="0">
                <a:ln>
                  <a:noFill/>
                </a:ln>
                <a:solidFill>
                  <a:srgbClr val="33201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наиболее рациональные информационно-коммуникативные технологии по развитию восприятия цвета и формы и величины у детей с ЗПР;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и коррекции восприятия;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Разработать перспективный план работы по развитию восприятия  цвета и формы посредством  компьютерных технологий;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Обогатить развивающую среду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кабинета;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Подобрать  и приобрести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мультимедийные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презентации,   развивающие компьютерные игры  по формированию у детей представлений о цвете, форме.</a:t>
            </a:r>
          </a:p>
          <a:p>
            <a:pPr lvl="0"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 typeface="Wingdings" pitchFamily="2" charset="2"/>
              <a:buChar char="v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57620" y="0"/>
            <a:ext cx="207170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71636"/>
            <a:ext cx="9144000" cy="6832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Принцип доступности  и индивидуальности.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Подбираемые компьютерные технологии должны быть понятны и доступны каждому ребенку. Необходимо учитывать индивидуальные особенности ребенка и первоначальный сенсорный опыт.</a:t>
            </a:r>
            <a:r>
              <a:rPr lang="ru-RU" sz="2200" i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Принцип последовательности и систематичности.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Совместная  деятельность осуществляется согласно планированию, с обязательным закреплением в индивидуальной и  самостоятельной деятельности.</a:t>
            </a:r>
            <a:r>
              <a:rPr lang="ru-RU" sz="2200" i="1" dirty="0" smtClean="0"/>
              <a:t>  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Принцип связи с жизненным опытом.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Существенным фактором в работе с детьми с ЗПР является взаимосвязь обучения с закреплением знаний и умений в повседневной жизни. 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Принцип повторности.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Учитывая особенности развития восприятия у детей с ЗПР, для прочного усвоения программных требований необходима неоднократная повторность одних и тех же занятий. </a:t>
            </a:r>
          </a:p>
          <a:p>
            <a:pPr>
              <a:buFont typeface="Wingdings" pitchFamily="2" charset="2"/>
              <a:buChar char="v"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Принцип наглядности.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Компьютерные развивающие игры,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презентации являются прекрасным наглядным пособием и демонстрационным материалом,  вызывают у ребенка живой интерес, что способствует хорошей результативности.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14290"/>
            <a:ext cx="492922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приемы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720" y="651671"/>
            <a:ext cx="8572560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Словесный метод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 из наиболее эффективных методов. Объяснения, пояснения, вопросы, словесные инструкции служат лучшему понимания задачи, цели игры.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Наглядно-действенный метод обучения.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Компьютерные развивающие игры,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презентации являются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дополнительным, рациональным и удобным источником наглядности, тем самым ускоряет процесс достижения положительных результатов в работе.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Основным методом является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практический метод.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общего показа и объяснения, предлагается ребенку выполнять сначала под непосредственным руководством этапы игры,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оказывается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мере необходимости помощь, даются единичные указания. Затем ребенок начинает действовать самостоятельно. </a:t>
            </a:r>
          </a:p>
          <a:p>
            <a:pPr lvl="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Тактильно-чувственный метод.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обучения работе за компьютером  педагог помогает ребенку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манипулировать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мышкой» (рука в руку),  затем ребенок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повторяет движения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Компьютерные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развивающие игры создают положительный эмоциональный настрой, мотивируют и ребёнка и педагога.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14290"/>
            <a:ext cx="3416384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среда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Новая папка\DSCN0219.jpg"/>
          <p:cNvPicPr/>
          <p:nvPr/>
        </p:nvPicPr>
        <p:blipFill>
          <a:blip r:embed="rId2" cstate="print"/>
          <a:srcRect l="5443" t="4273" r="7667" b="16524"/>
          <a:stretch>
            <a:fillRect/>
          </a:stretch>
        </p:blipFill>
        <p:spPr bwMode="auto">
          <a:xfrm>
            <a:off x="428596" y="1000108"/>
            <a:ext cx="3571900" cy="25717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F:\Новая папка\DSCN0218.jpg"/>
          <p:cNvPicPr/>
          <p:nvPr/>
        </p:nvPicPr>
        <p:blipFill>
          <a:blip r:embed="rId3" cstate="print"/>
          <a:srcRect l="3095" t="3419" b="15100"/>
          <a:stretch>
            <a:fillRect/>
          </a:stretch>
        </p:blipFill>
        <p:spPr bwMode="auto">
          <a:xfrm>
            <a:off x="2500298" y="3857628"/>
            <a:ext cx="4014384" cy="278608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F:\Новая папка\DSCN0220.jpg"/>
          <p:cNvPicPr/>
          <p:nvPr/>
        </p:nvPicPr>
        <p:blipFill>
          <a:blip r:embed="rId4" cstate="print"/>
          <a:srcRect l="6240" t="3604" b="5405"/>
          <a:stretch>
            <a:fillRect/>
          </a:stretch>
        </p:blipFill>
        <p:spPr bwMode="auto">
          <a:xfrm>
            <a:off x="5214942" y="1000108"/>
            <a:ext cx="3500462" cy="257176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3E8B86FAE3FD4B9E8FA29B09F26D3C" ma:contentTypeVersion="1" ma:contentTypeDescription="Создание документа." ma:contentTypeScope="" ma:versionID="1593aee10bc297713e45640efbe5010a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499b5db816f3e0543885560e27e22f27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_dlc_DocId xmlns="6434c500-c195-4837-b047-5e71706d4cb2">S5QAU4VNKZPS-261-7</_dlc_DocId>
    <_dlc_DocIdUrl xmlns="6434c500-c195-4837-b047-5e71706d4cb2">
      <Url>http://www.eduportal44.ru/Buy/Elektron/_layouts/15/DocIdRedir.aspx?ID=S5QAU4VNKZPS-261-7</Url>
      <Description>S5QAU4VNKZPS-261-7</Description>
    </_dlc_DocIdUrl>
  </documentManagement>
</p:properties>
</file>

<file path=customXml/itemProps1.xml><?xml version="1.0" encoding="utf-8"?>
<ds:datastoreItem xmlns:ds="http://schemas.openxmlformats.org/officeDocument/2006/customXml" ds:itemID="{75D29E36-929E-4288-AE3D-77C12934DC10}"/>
</file>

<file path=customXml/itemProps2.xml><?xml version="1.0" encoding="utf-8"?>
<ds:datastoreItem xmlns:ds="http://schemas.openxmlformats.org/officeDocument/2006/customXml" ds:itemID="{6B9A0272-A2EB-4EFB-ADA4-EAB8307EB1B2}"/>
</file>

<file path=customXml/itemProps3.xml><?xml version="1.0" encoding="utf-8"?>
<ds:datastoreItem xmlns:ds="http://schemas.openxmlformats.org/officeDocument/2006/customXml" ds:itemID="{27DD5C05-B4C8-4913-988D-8863A8720031}"/>
</file>

<file path=customXml/itemProps4.xml><?xml version="1.0" encoding="utf-8"?>
<ds:datastoreItem xmlns:ds="http://schemas.openxmlformats.org/officeDocument/2006/customXml" ds:itemID="{E94A1242-EFB8-4A53-8DF1-6527826AD049}"/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737</Words>
  <Application>Microsoft Office PowerPoint</Application>
  <PresentationFormat>Экран (4:3)</PresentationFormat>
  <Paragraphs>119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Работа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Мегамозг</cp:lastModifiedBy>
  <cp:revision>137</cp:revision>
  <dcterms:created xsi:type="dcterms:W3CDTF">2012-04-09T06:27:40Z</dcterms:created>
  <dcterms:modified xsi:type="dcterms:W3CDTF">2006-10-23T22:30:17Z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0x010100743E8B86FAE3FD4B9E8FA29B09F26D3C</vt:lpwstr>
  </property>
  <property fmtid="{D5CDD505-2E9C-101B-9397-08002B2CF9AE}" pid="3" name="_dlc_DocIdItemGuid">
    <vt:lpwstr>25b778cc-c520-41cc-9160-2c8dd8ab4f77</vt:lpwstr>
  </property>
</Properties>
</file>