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уровени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0.76000000000000034</c:v>
                </c:pt>
                <c:pt idx="2">
                  <c:v>0.82000000000000028</c:v>
                </c:pt>
                <c:pt idx="3">
                  <c:v>6.0000000000000026E-2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0.12000000000000002</c:v>
                </c:pt>
                <c:pt idx="2">
                  <c:v>0.12000000000000002</c:v>
                </c:pt>
                <c:pt idx="3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Начало 1 года обучения</c:v>
                </c:pt>
                <c:pt idx="1">
                  <c:v>Конец 1 года обучения</c:v>
                </c:pt>
                <c:pt idx="2">
                  <c:v>Начало 2 года обучения</c:v>
                </c:pt>
                <c:pt idx="3">
                  <c:v>Конец 2 года обучения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</c:v>
                </c:pt>
                <c:pt idx="1">
                  <c:v>0.12000000000000002</c:v>
                </c:pt>
                <c:pt idx="2">
                  <c:v>6.0000000000000026E-2</c:v>
                </c:pt>
                <c:pt idx="3">
                  <c:v>0.82000000000000028</c:v>
                </c:pt>
              </c:numCache>
            </c:numRef>
          </c:val>
        </c:ser>
        <c:dLbls>
          <c:showVal val="1"/>
        </c:dLbls>
        <c:shape val="cylinder"/>
        <c:axId val="142852864"/>
        <c:axId val="143576064"/>
        <c:axId val="0"/>
      </c:bar3DChart>
      <c:catAx>
        <c:axId val="1428528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3576064"/>
        <c:crosses val="autoZero"/>
        <c:auto val="1"/>
        <c:lblAlgn val="ctr"/>
        <c:lblOffset val="100"/>
      </c:catAx>
      <c:valAx>
        <c:axId val="143576064"/>
        <c:scaling>
          <c:orientation val="minMax"/>
        </c:scaling>
        <c:axPos val="l"/>
        <c:majorGridlines/>
        <c:numFmt formatCode="0%" sourceLinked="1"/>
        <c:tickLblPos val="nextTo"/>
        <c:crossAx val="1428528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3E64-84A6-47F8-8F32-624E6C53C34F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F7C3-14EA-46F6-9D2E-75F0568E5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868" y="2714620"/>
            <a:ext cx="2000250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22663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1603"/>
                <a:gridCol w="6286545"/>
                <a:gridCol w="1285852"/>
              </a:tblGrid>
              <a:tr h="1214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9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№ 117 «Электроник» комбинированного вида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1.jpg"/>
          <p:cNvPicPr/>
          <p:nvPr/>
        </p:nvPicPr>
        <p:blipFill>
          <a:blip r:embed="rId2" cstate="print">
            <a:lum bright="20000" contrast="10000"/>
          </a:blip>
          <a:srcRect t="29906" r="22926" b="44239"/>
          <a:stretch>
            <a:fillRect/>
          </a:stretch>
        </p:blipFill>
        <p:spPr bwMode="auto">
          <a:xfrm>
            <a:off x="1785918" y="214290"/>
            <a:ext cx="592935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0063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57256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06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24" y="214290"/>
            <a:ext cx="928694" cy="8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81439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ОБОБЩЕНИЕ  ПЕДАГОГИЧЕСКОГО ОПЫТА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929066"/>
            <a:ext cx="8715436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Профилактика оптической 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нарушениями речи посредством дидактических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71480"/>
            <a:ext cx="24551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lh3.googleusercontent.com/rabfkK4TMpnsipIQjmE39V8U1t27HE0g5WW4tyCN2yCjzVy3MOU23WwdbcBTPfeOwNHTtMwXp8bcxZv5SFVr2IfCVs0OPDGNNQlc_0AEFRiJUkTU6SkWGuT2tI6ACuakn2Y8IEWl4i0pGPxTkZsyk8F7hPRKNAhL5Mk4P37jsJELiiBat1KYzxEvXUO9Wh9R6-ntoe4ssrD2iggqKuV1dU70fzCBjXvc_SIMpgj22EmD_BhF4mvMN87WLh1F-_H3DK5bx9lu-1GgwAU8pThlNJc6zgf3OPuvHjoQ8EvkVLu8UR6AH89yBk6fgC6YqMOMjwC8gt2DCGciT-lzFwVvYgPYax02Yk_fd_3gs23oM5GlGlwrsrDhJuc1_guCkVtLHeVHXEA5Wp0JO75Z1gQ4zSparA9xfcY8kh1byDE6aGMzT5Bxdzh7upJfbWLdxJnnSQ8wHFxX3f9-mFq2BPR_tpySB71r3oOq2DZL5WOOZh1HEq6vCVDros1J653XZhC6NffAn7oQBoqQdFeo0NGTDKXKhwd-JUDXZnK8kc7156LxUKIeUeRsXa---1J1b3Tc4tWN1a8t8O_zQRrIW9qwqfaQOOg6DQRpqLzyEkXd3w=w1000-h562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86256"/>
            <a:ext cx="3528000" cy="1982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:\DCIM\108_PANA\P10808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00174"/>
            <a:ext cx="3101067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:\DCIM\108_PANA\P10808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00174"/>
            <a:ext cx="3120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1357298"/>
          <a:ext cx="8001056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75443"/>
                <a:gridCol w="4625613"/>
              </a:tblGrid>
              <a:tr h="7845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воспитателями и специалистами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0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дидактических игр</a:t>
                      </a:r>
                      <a:endParaRPr lang="ru-RU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 – передвижки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</a:tr>
              <a:tr h="35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для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00042"/>
            <a:ext cx="13995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357298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Ранняя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первичная профилактика оптических нарушений у детей дошкольного возраста значительно повышает их шансы на успешное обучение в школе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F:\Фото\P10805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57562"/>
            <a:ext cx="3882942" cy="2788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4578" name="AutoShape 2" descr="https://pozdrawlandiya.ru/_ph/143/2/714227358.jpg?15124940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900igr.net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6268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642918"/>
            <a:ext cx="45005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1357298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частичное специфическое нарушение процесса письма. Письмо в норме представляет собой сложную форму речевой деятельности, многоуровневый процесс. В нем принимают участие различные анализаторы: речеслуховой,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речедвигательный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зрительный,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общедвигательный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1357298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темы объясняется всё возрастающим количеством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дисграфий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младших школьников. Особенно значимой становится эта проблема в направлении преемственности дошкольного и школьного образования.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571480"/>
            <a:ext cx="28144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:\Рабочий стол\Рабочий стол\SAM_55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3214710" cy="2414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50017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разработать качественно новый подход в использовании дидактических игр, как средства профилактики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сформировать у детей базу для овладения школьными знаниями, умениями, навыками.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:\DCIM\108_PANA\P1080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1" y="4214818"/>
            <a:ext cx="3071834" cy="2152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Обновить и модернизировать с учетом современных требований образовательно-игровую среду, способствующую развитию всех компонентов речи.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Разработать и оптимизировать современные методы работы в преодолении речевых нарушений и предупреждению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детей старшего дошкольного возраста.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Реализовать целенаправленное, квалифицированное, комплексное и систематическое применение дидактических игр в коррекционно-образовательном процессе.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35729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 algn="just"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этиопатогенетический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принцип;</a:t>
            </a:r>
          </a:p>
          <a:p>
            <a:pPr marL="96838" indent="-9683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системного подхода;</a:t>
            </a:r>
          </a:p>
          <a:p>
            <a:pPr marL="96838" indent="-9683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индивидуально-дифференцированного подхода;</a:t>
            </a:r>
          </a:p>
          <a:p>
            <a:pPr marL="96838" indent="-9683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поэтапного формирования и закрепления навыков правильного чтения и письма;</a:t>
            </a:r>
          </a:p>
          <a:p>
            <a:pPr marL="96838" indent="-9683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учёта ведущей деятельности и мотивации;</a:t>
            </a:r>
          </a:p>
          <a:p>
            <a:pPr marL="96838" indent="-9683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упражняемости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00364" y="500042"/>
            <a:ext cx="27860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357298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96838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Дидактические игры — это разновидность игр с правилами, специально создаваемых педагогикой в целях обучения и воспитания детей. Они направлены на решение конкретных задач обучения детей, но в, то, же время в них проявляется воспитательное и развивающее влияние игровой деятельности.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00100" y="285728"/>
            <a:ext cx="721523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– метод профилактики оптической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дисграфии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D:\Рабочий стол\Рабочий стол\20170412_1052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43446"/>
            <a:ext cx="2800350" cy="1574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642918"/>
            <a:ext cx="58182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Диагностический мониторинг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857224" y="1357299"/>
          <a:ext cx="735811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00034" y="428604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294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2000232" y="357166"/>
            <a:ext cx="4967287" cy="9985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6692652" y="606814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358082" y="6000768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7048790" y="5423621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 rot="-649070">
            <a:off x="7899619" y="5414137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 rot="737716">
            <a:off x="8118617" y="6063960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500958" y="4786322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71480"/>
            <a:ext cx="26176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:\Рабочий стол\Рабочий стол\20170412_105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3240000" cy="1841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https://lh3.googleusercontent.com/B0uE9BQ5GlzhDjcYwsP-Twz3kHvXx_ZVINbIQA3LrqLywdZmy5jfqcISZfXOQ8bT7ZAqAH56PFis6ABYF3pruDY5psvq4N_mLhsnUrDGbBWswZ__FjIKWBKgPwGBwBUvqunGZ5e-D32C1lCVYA3KydmxXyIgQXAmH-GOu9T3Ly2hO6gILaFg9jTU0S6HCwmpD3l8p9K0YPtHjv0f-hyxlSK1iMdoDZcyGTy_NSq4iwuXrLAdc7D67F2C0VOCrOLrm3pGa0LpcragW2av9oRSIaTv9zBQDEkIkyiFOfVdn_wAXzvEEjNjJwdUXQ4baTAyQ-nqo1urIo_gyqDSvfGnHALnGgm-uEZpzqyi-XqJa6ogrwdD__MHl-IOJy83KPWNfRJqMZlguHkUKkAZmJyUFHR1_c4VDkcInFuY_tAjTXP3iqGe0hz_9rlpL4nQs12nEq3mj4IGM17HN7g5opUZyCpz25I-IwG-xjkxC4nVoV2BtiK6-ROycTsHawmrPlvFsonpjvjzVxpxVn1nOoCSec9jbgdxcg-m5W6TBjgsLeliiKDGsaz0A_aj34t3D9IDSWxk8ToMJ0hlV09gvJCwuFyuZqkCmE5U0NqyExHGmw=w1000-h562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3240000" cy="1820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s://lh3.googleusercontent.com/fGqAtXDsG3uTVFd_OADdv2sVpPBcRweENExOUHiHx4-Tpqi2hxbb8mQ_lBzCcZtbimc6hPrUVo0zMEUjXkNZbEUTqsoaoDwrCewbdz10repX6CQtx3oSVsfOao-EqtSFc5qAPMTvS1H7T9VaFSyB1BS71lhkjBEAL-baXIECjU2LWAM46U6_VZXZ2pGrwBEejjFKlK8ptRKlcV26gWoE1xoQw0ZmbgYz0uA4b49F9-6Rr5LWh01I8aitzAOht5rwZiXP2wcaPN2H2FzHsoISxMftdf1F1rYzLHFPPgE3mRccvsGzpL-3zOJuw_N7lGjH6vyof5E5Gw4hysv5vqEOJwT61E2w3Sc7-_nxl88qyAajrdh9cDXVoCwIkRRETbB_lqdJ3m096TexXDY0WHJBuNDs_euAM5bAIjURdtHsWV0PL8HO07DHauqozWy9EVj2m0FgxlJOzf_fhAzQ7_eww9o4m6seSiDwuCuMbjxbIvLeju-TPK4R09NtZSBwZ5N6TglQinae1Tf6B-BFr53yVeRm_mxn8hlJycr9wsxF20TSzPlwFUxPU8418E-Nu9Ei-qflDQ3rhqgsQSovvKqkma5TSABriwZYsNbrqs3MBA=w1000-h562-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929066"/>
            <a:ext cx="3240000" cy="1820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S5QAU4VNKZPS-232-13</_dlc_DocId>
    <_dlc_DocIdUrl xmlns="6434c500-c195-4837-b047-5e71706d4cb2">
      <Url>http://www.eduportal44.ru/Buy/Elektron/_layouts/15/DocIdRedir.aspx?ID=S5QAU4VNKZPS-232-13</Url>
      <Description>S5QAU4VNKZPS-232-13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C347265E6869B469819CC6B7FB87A48" ma:contentTypeVersion="2" ma:contentTypeDescription="Создание документа." ma:contentTypeScope="" ma:versionID="ff845a2decc44449b3d04b24706b8229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5698b41fde973bb0ef0aa4f9eb9fb4c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DDC8F-BFAF-473F-9F14-E6982ADEED35}"/>
</file>

<file path=customXml/itemProps2.xml><?xml version="1.0" encoding="utf-8"?>
<ds:datastoreItem xmlns:ds="http://schemas.openxmlformats.org/officeDocument/2006/customXml" ds:itemID="{B21F02B9-4FA2-4E87-95E7-2C3822670556}"/>
</file>

<file path=customXml/itemProps3.xml><?xml version="1.0" encoding="utf-8"?>
<ds:datastoreItem xmlns:ds="http://schemas.openxmlformats.org/officeDocument/2006/customXml" ds:itemID="{8CE65442-7134-4EB2-8DF1-97D11948FE83}"/>
</file>

<file path=customXml/itemProps4.xml><?xml version="1.0" encoding="utf-8"?>
<ds:datastoreItem xmlns:ds="http://schemas.openxmlformats.org/officeDocument/2006/customXml" ds:itemID="{F3DB3E37-F8C5-4C2D-AEB2-B92163B6E88E}"/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395</Words>
  <Application>Microsoft Office PowerPoint</Application>
  <PresentationFormat>Экран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2017-12-04T20:24:47Z</dcterms:created>
  <dcterms:modified xsi:type="dcterms:W3CDTF">2017-12-05T17:25:27Z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0x0101005C347265E6869B469819CC6B7FB87A48</vt:lpwstr>
  </property>
  <property fmtid="{D5CDD505-2E9C-101B-9397-08002B2CF9AE}" pid="3" name="_dlc_DocIdItemGuid">
    <vt:lpwstr>f8cc257a-6e40-4bfe-924c-c78e2ca0d48d</vt:lpwstr>
  </property>
</Properties>
</file>