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74" r:id="rId14"/>
    <p:sldId id="275" r:id="rId15"/>
    <p:sldId id="276" r:id="rId16"/>
    <p:sldId id="27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1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уровени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</c:v>
                </c:pt>
                <c:pt idx="1">
                  <c:v>0.86</c:v>
                </c:pt>
                <c:pt idx="2">
                  <c:v>0.86</c:v>
                </c:pt>
                <c:pt idx="3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0.93</c:v>
                </c:pt>
              </c:numCache>
            </c:numRef>
          </c:val>
        </c:ser>
        <c:dLbls>
          <c:showVal val="1"/>
        </c:dLbls>
        <c:shape val="cylinder"/>
        <c:axId val="75265536"/>
        <c:axId val="75267072"/>
        <c:axId val="0"/>
      </c:bar3DChart>
      <c:catAx>
        <c:axId val="7526553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5267072"/>
        <c:crosses val="autoZero"/>
        <c:auto val="1"/>
        <c:lblAlgn val="ctr"/>
        <c:lblOffset val="100"/>
      </c:catAx>
      <c:valAx>
        <c:axId val="75267072"/>
        <c:scaling>
          <c:orientation val="minMax"/>
        </c:scaling>
        <c:axPos val="l"/>
        <c:majorGridlines/>
        <c:numFmt formatCode="0%" sourceLinked="1"/>
        <c:tickLblPos val="nextTo"/>
        <c:crossAx val="75265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3E64-84A6-47F8-8F32-624E6C53C34F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643998" cy="5201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ПЕДАГОГИЧЕСКОГО ОПЫТА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учителя-логопеда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детский сад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117 «Электроник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Васильковой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Светланы Евгеньевны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642918"/>
            <a:ext cx="58182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Диагностический мониторинг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857224" y="1357299"/>
          <a:ext cx="735811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1412776"/>
            <a:ext cx="7200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игры используются по этапам автоматизации звука: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Этап закрепления звука в изолированном звучании;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Этап автоматизации звука в слогах;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Этап автоматизации звука в словах;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Этап автоматизации звука в предложении;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Этап автоматизации звука в связной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476672"/>
            <a:ext cx="520386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закрепления звука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изолированном звучании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1700808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«Прятки»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Таблицы»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Говорящий карандаш»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Скажи столько же раз»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Лесенка».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Звуковые дорожки».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548680"/>
            <a:ext cx="67699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автоматизации звука в слогах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1700808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«Живые звуки»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Скажи столько же раз»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Лесенка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              «Звуковые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дорожки». </a:t>
            </a:r>
          </a:p>
        </p:txBody>
      </p:sp>
      <p:pic>
        <p:nvPicPr>
          <p:cNvPr id="13" name="Рисунок 12" descr="H:\Фото\IMG20221201081702.jpg"/>
          <p:cNvPicPr>
            <a:picLocks noChangeAspect="1"/>
          </p:cNvPicPr>
          <p:nvPr/>
        </p:nvPicPr>
        <p:blipFill>
          <a:blip r:embed="rId3" cstate="print"/>
          <a:srcRect l="24826"/>
          <a:stretch>
            <a:fillRect/>
          </a:stretch>
        </p:blipFill>
        <p:spPr bwMode="auto">
          <a:xfrm>
            <a:off x="1979712" y="3717032"/>
            <a:ext cx="2616558" cy="260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548680"/>
            <a:ext cx="67699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автоматизации звука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141277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«Рыбалка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Лабиринт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Веселый счет»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Скажи ласково»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Домино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«Один-много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Лото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«Найди контур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Слоговые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Бродилки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 фонариком и т. д.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692696"/>
            <a:ext cx="801860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автоматизации звука в предложении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1412776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«Путаница»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Исправь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Звуковичка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Так бывает или нет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Дополни предложение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Четвёртый лишний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Верно – не верно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«Что под лупой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Кого (что) встретил (нашёл) Леопольд?»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т.д.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692696"/>
            <a:ext cx="801860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автоматизации звука в связной речи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1412776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скороговорок, стихов с помощью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мнемодорожек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Пересказ рассказа, сказки с использованием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14348" y="1357298"/>
          <a:ext cx="8001056" cy="3870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75443"/>
                <a:gridCol w="4625613"/>
              </a:tblGrid>
              <a:tr h="7845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родителями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воспитателями и специалистами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0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дидактических игр</a:t>
                      </a:r>
                      <a:endParaRPr lang="ru-RU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2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</a:p>
                  </a:txBody>
                  <a:tcPr anchor="ctr"/>
                </a:tc>
              </a:tr>
              <a:tr h="35642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Папки – передвижки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</a:tr>
              <a:tr h="35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 для родителей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500042"/>
            <a:ext cx="13995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556792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96838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использовании дидактической игры создаются благоприятные условия для закрепления правильного произношения всех звуков, для чистого и внятного произнесения слов, устранения речевых нарушений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24578" name="AutoShape 2" descr="https://pozdrawlandiya.ru/_ph/143/2/714227358.jpg?15124940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900igr.net/datas/doshkolnoe-obrazovanie/Nravstvenno-patrioticheskoe-vospitanie-doshkolnikov/0015-015-Spasibo-za-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358246" cy="6268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868" y="2714620"/>
            <a:ext cx="2000250" cy="156966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22663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71603"/>
                <a:gridCol w="6286545"/>
                <a:gridCol w="1285852"/>
              </a:tblGrid>
              <a:tr h="12144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96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дошкольное образовательное учреждение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 сад № 117 «Электроник» комбинированного вида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город Буй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D:\1.jpg"/>
          <p:cNvPicPr/>
          <p:nvPr/>
        </p:nvPicPr>
        <p:blipFill>
          <a:blip r:embed="rId2" cstate="print">
            <a:lum bright="20000" contrast="10000"/>
          </a:blip>
          <a:srcRect t="29906" r="22926" b="44239"/>
          <a:stretch>
            <a:fillRect/>
          </a:stretch>
        </p:blipFill>
        <p:spPr bwMode="auto">
          <a:xfrm>
            <a:off x="1785918" y="214290"/>
            <a:ext cx="5929354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0063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57256" cy="92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0062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24" y="214290"/>
            <a:ext cx="928694" cy="85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2643182"/>
            <a:ext cx="81439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ОБОБЩЕНИЕ  ПЕДАГОГИЧЕСКОГО ОПЫТА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929066"/>
            <a:ext cx="8715436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Использование дидактических игр в автоматизации звуков у детей с тяжелым нарушением речи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 smtClean="0">
                <a:solidFill>
                  <a:srgbClr val="FFCCFF"/>
                </a:solidFill>
              </a:rPr>
              <a:t>Г</a:t>
            </a:r>
            <a:endParaRPr lang="ru-RU" sz="2800" b="1" dirty="0">
              <a:solidFill>
                <a:srgbClr val="FFCCFF"/>
              </a:solidFill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642918"/>
            <a:ext cx="45005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sun9-32.userapi.com/impf/c629528/v629528755/23da6/1sdPIagwBIs.jpg?size=825x464&amp;quality=96&amp;sign=ca8368f45d869c6b0b05ef431a23fb56&amp;type=album"/>
          <p:cNvPicPr/>
          <p:nvPr/>
        </p:nvPicPr>
        <p:blipFill>
          <a:blip r:embed="rId3" cstate="print"/>
          <a:srcRect l="5504" t="4405" r="82236" b="63123"/>
          <a:stretch>
            <a:fillRect/>
          </a:stretch>
        </p:blipFill>
        <p:spPr bwMode="auto">
          <a:xfrm>
            <a:off x="467544" y="1628800"/>
            <a:ext cx="20882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Лариса Степановна Волк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132856"/>
            <a:ext cx="1888589" cy="280831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483768" y="5013176"/>
            <a:ext cx="221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Волкова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Лариса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Степановна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 l="30383" r="18331"/>
          <a:stretch>
            <a:fillRect/>
          </a:stretch>
        </p:blipFill>
        <p:spPr bwMode="auto">
          <a:xfrm>
            <a:off x="4788023" y="1916832"/>
            <a:ext cx="1800201" cy="282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83968" y="1484784"/>
            <a:ext cx="3095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Архипова Елена Филипповна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https://sun9-40.userapi.com/impf/c847019/v847019800/1a7de3/RiC1BgDTewQ.jpg?size=133x200&amp;quality=96&amp;sign=ad2ca79651c154c34b7b2093c762b120&amp;type=album"/>
          <p:cNvPicPr>
            <a:picLocks noChangeAspect="1" noChangeArrowheads="1"/>
          </p:cNvPicPr>
          <p:nvPr/>
        </p:nvPicPr>
        <p:blipFill>
          <a:blip r:embed="rId6" cstate="print"/>
          <a:srcRect l="3897" t="2592" r="6469" b="4111"/>
          <a:stretch>
            <a:fillRect/>
          </a:stretch>
        </p:blipFill>
        <p:spPr bwMode="auto">
          <a:xfrm>
            <a:off x="6804248" y="2348880"/>
            <a:ext cx="1656184" cy="259228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588224" y="5013176"/>
            <a:ext cx="1917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Смирнова Ирина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Анатольевна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268760"/>
            <a:ext cx="248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Репина Зоя Алексеевна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 smtClean="0">
                <a:solidFill>
                  <a:srgbClr val="FFCCFF"/>
                </a:solidFill>
              </a:rPr>
              <a:t>Г</a:t>
            </a:r>
            <a:endParaRPr lang="ru-RU" sz="2800" b="1" dirty="0">
              <a:solidFill>
                <a:srgbClr val="FFCCFF"/>
              </a:solidFill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642918"/>
            <a:ext cx="45005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285860"/>
            <a:ext cx="807249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закрепление правильных движений артикуляционного аппарата для произнесения того или иного звука.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Автоматизация звука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достаточно длительный процесс, который нельзя спрогнозировать по срокам. Поэтому в копилке логопеда должно быть достаточное количество наглядно-дидактического материала и игровых приемов, чтобы превратить этот процесс в увлекательную игру. Ведь только положительная мотивация приведет к желаемому результату.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357298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темы заключается в том, что использование дидактических игр и игровой формы  в целом позволяют сохранить интерес ребенка к занятиям и повышает устойчивость его внимания и самоконтроля за правильностью произношения звука в собственной речи во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время занятия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571480"/>
            <a:ext cx="28144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1500174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повышение эффективности коррекционно-педагогической работы по автоматизации звуков у детей дошкольного возраста посредством использования дидактических игр  в коррекционно-педагогической работе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000108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Изучить и проанализировать научно-методическую литературу по проблеме формирования и развития звукопроизношения у детей дошкольного возраста с нарушениями речи.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Систематизация дидактических игр в методическую копилку.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Оснащение логопедического кабинета необходимыми пособиями.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Подготовка информационно-консультативного материала для педагогов.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357298"/>
            <a:ext cx="80724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96838" algn="just">
              <a:tabLst>
                <a:tab pos="3540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	Принцип фонетической доступности</a:t>
            </a:r>
          </a:p>
          <a:p>
            <a:pPr marL="96838" indent="-96838" algn="just">
              <a:tabLst>
                <a:tab pos="3540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	Принцип последовательности в отработке лексического материала</a:t>
            </a:r>
          </a:p>
          <a:p>
            <a:pPr marL="96838" indent="-96838" algn="just">
              <a:tabLst>
                <a:tab pos="3540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	Принцип постепенного усложнения речевого материала</a:t>
            </a:r>
          </a:p>
          <a:p>
            <a:pPr marL="96838" indent="-96838" algn="just">
              <a:tabLst>
                <a:tab pos="3540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	Принцип соблюдения смысловой доступности</a:t>
            </a:r>
          </a:p>
          <a:p>
            <a:pPr marL="96838" indent="-96838" algn="just">
              <a:tabLst>
                <a:tab pos="3540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	Принцип утрированного произношения автоматизируемого звука</a:t>
            </a:r>
          </a:p>
          <a:p>
            <a:pPr marL="96838" indent="-96838" algn="just">
              <a:tabLst>
                <a:tab pos="3540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	Принцип постепенного увеличения темпа отработки лексического материала.</a:t>
            </a:r>
          </a:p>
          <a:p>
            <a:pPr marL="96838" indent="-96838" algn="just">
              <a:tabLst>
                <a:tab pos="3540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	Принцип систематичности занятий с логопедом, закрепление автоматизируемых звуков с родителями.</a:t>
            </a:r>
          </a:p>
          <a:p>
            <a:pPr marL="96838" indent="-96838" algn="just">
              <a:tabLst>
                <a:tab pos="3540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8.	Принцип игровой направленности.</a:t>
            </a:r>
          </a:p>
          <a:p>
            <a:pPr marL="96838" indent="-96838" algn="just">
              <a:tabLst>
                <a:tab pos="3540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9.	Принцип сознательности и активности</a:t>
            </a:r>
          </a:p>
          <a:p>
            <a:pPr marL="457200" indent="-457200" algn="just">
              <a:buAutoNum type="arabicPeriod" startAt="10"/>
              <a:tabLst>
                <a:tab pos="3540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Принцип учета индивидуальных особенностей</a:t>
            </a:r>
          </a:p>
          <a:p>
            <a:pPr marL="457200" indent="-457200" algn="just">
              <a:tabLst>
                <a:tab pos="3540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ребёнка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00364" y="500042"/>
            <a:ext cx="278608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357298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968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логопедических игр и наглядных пособий позволяет решить сразу несколько задач:</a:t>
            </a:r>
          </a:p>
          <a:p>
            <a:pPr marL="96838" indent="-968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снизить утомляемость;</a:t>
            </a:r>
          </a:p>
          <a:p>
            <a:pPr marL="96838" indent="-968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повысить эмоциональную заинтересованность ребёнка;</a:t>
            </a:r>
          </a:p>
          <a:p>
            <a:pPr marL="96838" indent="-968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побудить в ребенке стремление к правильному произношению звуков;</a:t>
            </a:r>
          </a:p>
          <a:p>
            <a:pPr marL="96838" indent="-968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повысить работоспособность детей;</a:t>
            </a:r>
          </a:p>
          <a:p>
            <a:pPr marL="96838" indent="-968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активизировать психические процессы: концентрацию внимания, зрительное и слуховое восприятие, память и мышление;</a:t>
            </a:r>
          </a:p>
          <a:p>
            <a:pPr marL="96838" indent="-968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вызвать позитивное отношение к процессу обучения;</a:t>
            </a:r>
          </a:p>
          <a:p>
            <a:pPr marL="96838" indent="-968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быстрее добиваться положительных результатов в исправлении недостатков звукопроизношения;</a:t>
            </a:r>
          </a:p>
          <a:p>
            <a:pPr marL="96838" indent="-968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Игровые наглядные пособия могут использоваться как на индивидуальных, так и на подгрупповых занятиях на определенном этапе постановки и автоматизации звуков.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85786" y="357166"/>
            <a:ext cx="742955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средство успешной автоматизации звуков речи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S5QAU4VNKZPS-232-20</_dlc_DocId>
    <_dlc_DocIdUrl xmlns="6434c500-c195-4837-b047-5e71706d4cb2">
      <Url>http://www.eduportal44.ru/Buy/Elektron/_layouts/15/DocIdRedir.aspx?ID=S5QAU4VNKZPS-232-20</Url>
      <Description>S5QAU4VNKZPS-232-20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C347265E6869B469819CC6B7FB87A48" ma:contentTypeVersion="2" ma:contentTypeDescription="Создание документа." ma:contentTypeScope="" ma:versionID="ff845a2decc44449b3d04b24706b8229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5698b41fde973bb0ef0aa4f9eb9fb4c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1CEF08-DB7D-44A2-91C9-78252308D959}"/>
</file>

<file path=customXml/itemProps2.xml><?xml version="1.0" encoding="utf-8"?>
<ds:datastoreItem xmlns:ds="http://schemas.openxmlformats.org/officeDocument/2006/customXml" ds:itemID="{22D059E0-D7E4-4159-8D2A-A1A3FF8279E5}"/>
</file>

<file path=customXml/itemProps3.xml><?xml version="1.0" encoding="utf-8"?>
<ds:datastoreItem xmlns:ds="http://schemas.openxmlformats.org/officeDocument/2006/customXml" ds:itemID="{3A8E54AD-BEC4-4E2D-AB57-351423B8C45A}"/>
</file>

<file path=customXml/itemProps4.xml><?xml version="1.0" encoding="utf-8"?>
<ds:datastoreItem xmlns:ds="http://schemas.openxmlformats.org/officeDocument/2006/customXml" ds:itemID="{9DCEB360-D154-432E-9216-D81462F64991}"/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698</Words>
  <Application>Microsoft Office PowerPoint</Application>
  <PresentationFormat>Экран (4:3)</PresentationFormat>
  <Paragraphs>212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Huawei</cp:lastModifiedBy>
  <cp:revision>48</cp:revision>
  <dcterms:created xsi:type="dcterms:W3CDTF">2017-12-04T20:24:47Z</dcterms:created>
  <dcterms:modified xsi:type="dcterms:W3CDTF">2022-12-05T19:10:26Z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0x0101005C347265E6869B469819CC6B7FB87A48</vt:lpwstr>
  </property>
  <property fmtid="{D5CDD505-2E9C-101B-9397-08002B2CF9AE}" pid="3" name="_dlc_DocIdItemGuid">
    <vt:lpwstr>31346007-7a8b-45f2-add4-0be7c21f36ff</vt:lpwstr>
  </property>
</Properties>
</file>