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2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59" r:id="rId3"/>
    <p:sldId id="256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4" r:id="rId12"/>
    <p:sldId id="268" r:id="rId13"/>
    <p:sldId id="269" r:id="rId14"/>
    <p:sldId id="270" r:id="rId15"/>
    <p:sldId id="271" r:id="rId16"/>
    <p:sldId id="272" r:id="rId17"/>
    <p:sldId id="277" r:id="rId18"/>
    <p:sldId id="273" r:id="rId19"/>
    <p:sldId id="274" r:id="rId20"/>
    <p:sldId id="276" r:id="rId21"/>
    <p:sldId id="275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44.pn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view3D>
      <c:perspective val="30"/>
    </c:view3D>
    <c:floor>
      <c:spPr>
        <a:blipFill>
          <a:blip xmlns:r="http://schemas.openxmlformats.org/officeDocument/2006/relationships" r:embed="rId1"/>
          <a:stretch>
            <a:fillRect/>
          </a:stretch>
        </a:blipFill>
      </c:spPr>
    </c:floor>
    <c:plotArea>
      <c:layout>
        <c:manualLayout>
          <c:layoutTarget val="inner"/>
          <c:xMode val="edge"/>
          <c:yMode val="edge"/>
          <c:x val="0.21524494790794399"/>
          <c:y val="6.1831041755318533E-2"/>
          <c:w val="0.68778853164188514"/>
          <c:h val="0.7436271421954661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64</c:v>
                </c:pt>
                <c:pt idx="1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12</c:v>
                </c:pt>
                <c:pt idx="1">
                  <c:v>88</c:v>
                </c:pt>
              </c:numCache>
            </c:numRef>
          </c:val>
        </c:ser>
        <c:dLbls>
          <c:showVal val="1"/>
        </c:dLbls>
        <c:gapWidth val="75"/>
        <c:shape val="cylinder"/>
        <c:axId val="139097600"/>
        <c:axId val="139099136"/>
        <c:axId val="0"/>
      </c:bar3DChart>
      <c:catAx>
        <c:axId val="139097600"/>
        <c:scaling>
          <c:orientation val="minMax"/>
        </c:scaling>
        <c:axPos val="b"/>
        <c:majorTickMark val="none"/>
        <c:tickLblPos val="nextTo"/>
        <c:crossAx val="139099136"/>
        <c:crosses val="autoZero"/>
        <c:auto val="1"/>
        <c:lblAlgn val="ctr"/>
        <c:lblOffset val="100"/>
      </c:catAx>
      <c:valAx>
        <c:axId val="139099136"/>
        <c:scaling>
          <c:orientation val="minMax"/>
        </c:scaling>
        <c:axPos val="l"/>
        <c:numFmt formatCode="General" sourceLinked="1"/>
        <c:majorTickMark val="none"/>
        <c:tickLblPos val="nextTo"/>
        <c:crossAx val="139097600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</c:chart>
  <c:spPr>
    <a:ln>
      <a:solidFill>
        <a:schemeClr val="bg1"/>
      </a:solidFill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view3D>
      <c:perspective val="30"/>
    </c:view3D>
    <c:plotArea>
      <c:layout>
        <c:manualLayout>
          <c:layoutTarget val="inner"/>
          <c:xMode val="edge"/>
          <c:yMode val="edge"/>
          <c:x val="0.11192755732727314"/>
          <c:y val="7.302784180636307E-2"/>
          <c:w val="0.72498760571595156"/>
          <c:h val="0.7703115371448201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78</c:v>
                </c:pt>
                <c:pt idx="1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</c:v>
                </c:pt>
                <c:pt idx="1">
                  <c:v>57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</c:v>
                </c:pt>
                <c:pt idx="1">
                  <c:v>18</c:v>
                </c:pt>
              </c:numCache>
            </c:numRef>
          </c:val>
        </c:ser>
        <c:dLbls>
          <c:showVal val="1"/>
        </c:dLbls>
        <c:gapWidth val="75"/>
        <c:shape val="cylinder"/>
        <c:axId val="121005184"/>
        <c:axId val="121006720"/>
        <c:axId val="0"/>
      </c:bar3DChart>
      <c:catAx>
        <c:axId val="121005184"/>
        <c:scaling>
          <c:orientation val="minMax"/>
        </c:scaling>
        <c:axPos val="b"/>
        <c:majorTickMark val="none"/>
        <c:tickLblPos val="nextTo"/>
        <c:crossAx val="121006720"/>
        <c:crosses val="autoZero"/>
        <c:auto val="1"/>
        <c:lblAlgn val="ctr"/>
        <c:lblOffset val="100"/>
      </c:catAx>
      <c:valAx>
        <c:axId val="121006720"/>
        <c:scaling>
          <c:orientation val="minMax"/>
        </c:scaling>
        <c:axPos val="l"/>
        <c:numFmt formatCode="General" sourceLinked="1"/>
        <c:majorTickMark val="none"/>
        <c:tickLblPos val="nextTo"/>
        <c:crossAx val="121005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054869597566432"/>
          <c:y val="0.42014051915890233"/>
          <c:w val="0.23945130402433576"/>
          <c:h val="0.26094861293934291"/>
        </c:manualLayout>
      </c:layout>
    </c:legend>
    <c:plotVisOnly val="1"/>
  </c:chart>
  <c:spPr>
    <a:ln>
      <a:solidFill>
        <a:schemeClr val="bg1"/>
      </a:solidFill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F50EA-7268-4586-91AD-F506D50035FF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4C2C1-A79E-4E80-AFFE-DBCB88954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C2C1-A79E-4E80-AFFE-DBCB8895401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C2C1-A79E-4E80-AFFE-DBCB8895401C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C2C1-A79E-4E80-AFFE-DBCB8895401C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4C2C1-A79E-4E80-AFFE-DBCB8895401C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7426-11D3-4ED2-B641-FAC98F9CDE67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8464-20C6-4E3F-9D1E-3D2135A2F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7426-11D3-4ED2-B641-FAC98F9CDE67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8464-20C6-4E3F-9D1E-3D2135A2F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7426-11D3-4ED2-B641-FAC98F9CDE67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8464-20C6-4E3F-9D1E-3D2135A2F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7426-11D3-4ED2-B641-FAC98F9CDE67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8464-20C6-4E3F-9D1E-3D2135A2F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7426-11D3-4ED2-B641-FAC98F9CDE67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8464-20C6-4E3F-9D1E-3D2135A2F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7426-11D3-4ED2-B641-FAC98F9CDE67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8464-20C6-4E3F-9D1E-3D2135A2F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7426-11D3-4ED2-B641-FAC98F9CDE67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8464-20C6-4E3F-9D1E-3D2135A2F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7426-11D3-4ED2-B641-FAC98F9CDE67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8464-20C6-4E3F-9D1E-3D2135A2F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7426-11D3-4ED2-B641-FAC98F9CDE67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8464-20C6-4E3F-9D1E-3D2135A2F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7426-11D3-4ED2-B641-FAC98F9CDE67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8464-20C6-4E3F-9D1E-3D2135A2F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7426-11D3-4ED2-B641-FAC98F9CDE67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8464-20C6-4E3F-9D1E-3D2135A2F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87426-11D3-4ED2-B641-FAC98F9CDE67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C8464-20C6-4E3F-9D1E-3D2135A2F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avatanplus.com/files/resources/original/5b751bba492ea16541744f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1032" y="3429000"/>
            <a:ext cx="8317432" cy="206210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фонематических процессов  у детей </a:t>
            </a:r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старшего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дошкольного возраста  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нарушениями речи 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посредством    системы дидактических игр.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226638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71603"/>
                <a:gridCol w="6286545"/>
                <a:gridCol w="1285852"/>
              </a:tblGrid>
              <a:tr h="12144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5196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Муниципальное дошкольное образовательное учреждение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детский сад № 117 «Электроник» комбинированного вида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городского округа город Буй</a:t>
                      </a:r>
                      <a:endParaRPr lang="ru-RU" sz="20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D:\1.jpg"/>
          <p:cNvPicPr/>
          <p:nvPr/>
        </p:nvPicPr>
        <p:blipFill>
          <a:blip r:embed="rId3" cstate="print">
            <a:lum bright="20000" contrast="10000"/>
          </a:blip>
          <a:srcRect t="29906" r="22926" b="44239"/>
          <a:stretch>
            <a:fillRect/>
          </a:stretch>
        </p:blipFill>
        <p:spPr bwMode="auto">
          <a:xfrm>
            <a:off x="1785918" y="214290"/>
            <a:ext cx="5929354" cy="92869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5" name="Рисунок 4" descr="Image0063.B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857256" cy="928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age0062.BMP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01024" y="214290"/>
            <a:ext cx="928694" cy="857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28596" y="2643182"/>
            <a:ext cx="814393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ОБОБЩЕНЫЙ  ПЕДАГОГИЧЕСКИЙ ОПЫТ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nplus.com/files/resources/original/5b751bba492ea16541744f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2" y="0"/>
            <a:ext cx="9168342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23728" y="188640"/>
            <a:ext cx="4968552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A22876"/>
                </a:solidFill>
                <a:latin typeface="Times New Roman" pitchFamily="18" charset="0"/>
                <a:cs typeface="Times New Roman" pitchFamily="18" charset="0"/>
              </a:rPr>
              <a:t>            Принципы: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908721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Систематичность и последовательность </a:t>
            </a:r>
          </a:p>
          <a:p>
            <a:pPr>
              <a:buFont typeface="Wingdings" pitchFamily="2" charset="2"/>
              <a:buChar char="q"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Доступность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Учет индивидуальных особенностей.</a:t>
            </a:r>
          </a:p>
          <a:p>
            <a:pPr>
              <a:buFont typeface="Wingdings" pitchFamily="2" charset="2"/>
              <a:buChar char="q"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Комплексный подход </a:t>
            </a:r>
          </a:p>
          <a:p>
            <a:pPr>
              <a:buFont typeface="Wingdings" pitchFamily="2" charset="2"/>
              <a:buChar char="q"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подход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q"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Полисенсорный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подход </a:t>
            </a:r>
          </a:p>
          <a:p>
            <a:pPr>
              <a:buFont typeface="Wingdings" pitchFamily="2" charset="2"/>
              <a:buChar char="q"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Максимальное количество наглядности.</a:t>
            </a:r>
          </a:p>
          <a:p>
            <a:pPr>
              <a:buFont typeface="Wingdings" pitchFamily="2" charset="2"/>
              <a:buChar char="q"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Единство педагогического подхода.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E:\фотки\IMG_8525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83568" y="4039832"/>
            <a:ext cx="3600400" cy="2700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" descr="D:\Фото\Ромашка 15-16\DSCN3978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220072" y="4005064"/>
            <a:ext cx="3600400" cy="27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nplus.com/files/resources/original/5b751bba492ea16541744f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51720" y="97179"/>
            <a:ext cx="4968552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Методы и приемы:</a:t>
            </a:r>
            <a:endParaRPr lang="ru-RU" sz="28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717032"/>
            <a:ext cx="36004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Наглядные методы –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наблюдение, показ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124744"/>
            <a:ext cx="3672408" cy="21544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Словесные приемы: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проговаривание  образца, пояснение, объяснение, вопрос, педагогическая оценка.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4869160"/>
            <a:ext cx="3600400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Практические методы  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упражнения, игры и моделирование.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E:\фото\IMG_20180518_091929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427984" y="3933057"/>
            <a:ext cx="4320481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E:\фото\IMG_20181120_095409.jpg"/>
          <p:cNvPicPr/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427984" y="908720"/>
            <a:ext cx="425851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nplus.com/files/resources/original/5b751bba492ea16541744f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51720" y="97179"/>
            <a:ext cx="4968552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Формы работы с детьми:</a:t>
            </a:r>
            <a:endParaRPr lang="ru-RU" sz="28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988840"/>
            <a:ext cx="417646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Совместная деятельность с детьми в режимных моментах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052736"/>
            <a:ext cx="417646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Непосредственно- образовательная деятельность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2924944"/>
            <a:ext cx="417646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Самостоятельная деятельность детей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E:\фото\SAM_8697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499991" y="3717033"/>
            <a:ext cx="4644009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E:\фото\SAM_8692.JPG"/>
          <p:cNvPicPr/>
          <p:nvPr/>
        </p:nvPicPr>
        <p:blipFill>
          <a:blip r:embed="rId4" cstate="print">
            <a:lum contrast="20000"/>
          </a:blip>
          <a:srcRect t="18156" r="16759" b="2238"/>
          <a:stretch>
            <a:fillRect/>
          </a:stretch>
        </p:blipFill>
        <p:spPr bwMode="auto">
          <a:xfrm>
            <a:off x="4499993" y="980728"/>
            <a:ext cx="464400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E:\фото\IMG_20180518_094143.jpg"/>
          <p:cNvPicPr/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179512" y="3861048"/>
            <a:ext cx="396044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nplus.com/files/resources/original/5b751bba492ea16541744f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35696" y="0"/>
            <a:ext cx="6192688" cy="12618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Этапы работы и создание предметно - развивающей среды:</a:t>
            </a:r>
            <a:endParaRPr lang="ru-RU" sz="28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268760"/>
            <a:ext cx="806489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Развитие неречевого слуха.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Задачи: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Развивать способность узнавать и различать неречевые звуки;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Развивать слуховое внимание и слуховую память.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750004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Предлагаемые игры: « Что звучало?», « Где звучало?», «Хлопни, как я!» «Дятел» «Жмурки с колокольчиком» и т.д. 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ds04.infourok.ru/uploads/ex/07c7/0002b35e-168b86d3/img7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907" t="30303" b="24799"/>
          <a:stretch>
            <a:fillRect/>
          </a:stretch>
        </p:blipFill>
        <p:spPr bwMode="auto">
          <a:xfrm>
            <a:off x="5220072" y="3140968"/>
            <a:ext cx="3700170" cy="262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ds04.infourok.ru/uploads/ex/07c7/0002b35e-168b86d3/img7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0" t="33835" r="81032" b="37478"/>
          <a:stretch>
            <a:fillRect/>
          </a:stretch>
        </p:blipFill>
        <p:spPr bwMode="auto">
          <a:xfrm>
            <a:off x="4788024" y="2564904"/>
            <a:ext cx="1322070" cy="142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света\Documents\фото работа над голосом\DSCN3003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395536" y="3717032"/>
            <a:ext cx="2848368" cy="2136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ttp://900igr.net/up/datas/181057/005.jpg"/>
          <p:cNvPicPr/>
          <p:nvPr/>
        </p:nvPicPr>
        <p:blipFill>
          <a:blip r:embed="rId5" cstate="print"/>
          <a:srcRect l="50080" t="62273" r="24269" b="11786"/>
          <a:stretch>
            <a:fillRect/>
          </a:stretch>
        </p:blipFill>
        <p:spPr bwMode="auto">
          <a:xfrm>
            <a:off x="2483768" y="2708920"/>
            <a:ext cx="23042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nplus.com/files/resources/original/5b751bba492ea16541744f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2" y="0"/>
            <a:ext cx="9168342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201416"/>
            <a:ext cx="856895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II этап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Цель: Развитие речевого фонематического слуха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  Развивать способность различать звуки, звуковые комплексы, слова по высоте, силе и тембру голоса; 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  Развивать способность различать слова, близкие по звуковому составу; 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  Дифференциация слогов и фонем.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996952"/>
            <a:ext cx="849694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2. Предлагаемые игры: «Красный зеленый», «Попугайчики», «Послушай, повтори, пару подбери» , «Доскажи словечко»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  <a:p>
            <a:r>
              <a:rPr lang="ru-RU" sz="2400" b="1" i="1" dirty="0" smtClean="0"/>
              <a:t> </a:t>
            </a:r>
            <a:endParaRPr lang="ru-RU" sz="2400" dirty="0" smtClean="0"/>
          </a:p>
          <a:p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E:\фото\IMG_20180518_093944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95536" y="3717032"/>
            <a:ext cx="4032448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AppData\Local\Microsoft\Windows\INetCache\Content.Word\IMG_20190412_095606.jpg"/>
          <p:cNvPicPr/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860032" y="3717032"/>
            <a:ext cx="4032448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nplus.com/files/resources/original/5b751bba492ea16541744f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2" y="0"/>
            <a:ext cx="9168342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864096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Игры на развитие способности различать слова, близкие по звуковому составу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: «Слоговые дорожки», «Телефон», «Хлопушки» , «Вагончики», «Помоги животным заговорить» , «Живые слоги», </a:t>
            </a:r>
          </a:p>
          <a:p>
            <a:pPr algn="just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«Отбей слоги мячом», «Гусеница».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/>
              <a:t> </a:t>
            </a:r>
            <a:endParaRPr lang="ru-RU" sz="2400" dirty="0" smtClean="0"/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  <a:p>
            <a:r>
              <a:rPr lang="ru-RU" sz="2400" b="1" i="1" dirty="0" smtClean="0"/>
              <a:t> </a:t>
            </a:r>
            <a:endParaRPr lang="ru-RU" sz="2400" dirty="0" smtClean="0"/>
          </a:p>
          <a:p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:\Рабочий стол\Рабочий стол\Новая папка\DSC01582.JPG"/>
          <p:cNvPicPr/>
          <p:nvPr/>
        </p:nvPicPr>
        <p:blipFill>
          <a:blip r:embed="rId3" cstate="print"/>
          <a:srcRect l="7627" t="9347"/>
          <a:stretch>
            <a:fillRect/>
          </a:stretch>
        </p:blipFill>
        <p:spPr bwMode="auto">
          <a:xfrm>
            <a:off x="0" y="1268760"/>
            <a:ext cx="435597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Рабочий стол\Рабочий стол\Новая папка\DSC0157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356992"/>
            <a:ext cx="5076056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фото\IMG_20190412_101208.jpg"/>
          <p:cNvPicPr/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1043608" y="4941168"/>
            <a:ext cx="2304256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AppData\Local\Microsoft\Windows\INetCache\Content.Word\IMG_20190412_095829.jpg"/>
          <p:cNvPicPr/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5292080" y="1700808"/>
            <a:ext cx="2108107" cy="149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nplus.com/files/resources/original/5b751bba492ea16541744f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201419"/>
            <a:ext cx="871296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III этап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Цель: Развитие навыка элементарного звукового анализа и синтеза слов.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 Выделять заданный звук в потоке звуков, в  составе слогов, слов.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 Выделять первый и последний звук в слове;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 Различать акустические характеристики звуков.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 Определять место, количество, последовательность звуков в слове;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:\фото\IMG_20190412_101758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084168" y="3068960"/>
            <a:ext cx="2795449" cy="353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1" y="3501008"/>
          <a:ext cx="4680520" cy="3356992"/>
        </p:xfrm>
        <a:graphic>
          <a:graphicData uri="http://schemas.openxmlformats.org/drawingml/2006/table">
            <a:tbl>
              <a:tblPr/>
              <a:tblGrid>
                <a:gridCol w="4680520"/>
              </a:tblGrid>
              <a:tr h="3356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5362" name="Рисунок 5" descr="http://cliparts.co/cliparts/kiK/Brb/kiKBrbaij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608189"/>
            <a:ext cx="1728192" cy="2249811"/>
          </a:xfrm>
          <a:prstGeom prst="rect">
            <a:avLst/>
          </a:prstGeom>
          <a:noFill/>
        </p:spPr>
      </p:pic>
      <p:pic>
        <p:nvPicPr>
          <p:cNvPr id="15361" name="Рисунок 11" descr="http://festival.1september.ru/articles/651920/img20.jpg"/>
          <p:cNvPicPr>
            <a:picLocks noChangeAspect="1" noChangeArrowheads="1"/>
          </p:cNvPicPr>
          <p:nvPr/>
        </p:nvPicPr>
        <p:blipFill>
          <a:blip r:embed="rId5" cstate="print"/>
          <a:srcRect t="2615" b="85464"/>
          <a:stretch>
            <a:fillRect/>
          </a:stretch>
        </p:blipFill>
        <p:spPr bwMode="auto">
          <a:xfrm>
            <a:off x="251520" y="3540432"/>
            <a:ext cx="4392488" cy="761075"/>
          </a:xfrm>
          <a:prstGeom prst="rect">
            <a:avLst/>
          </a:prstGeom>
          <a:noFill/>
        </p:spPr>
      </p:pic>
      <p:pic>
        <p:nvPicPr>
          <p:cNvPr id="10" name="Рисунок 9" descr="http://logoportal.ru/wp-content/uploads/2014/11/simvoly.jpg"/>
          <p:cNvPicPr/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0000"/>
          </a:blip>
          <a:srcRect l="49112" t="19753" r="25944" b="9877"/>
          <a:stretch>
            <a:fillRect/>
          </a:stretch>
        </p:blipFill>
        <p:spPr bwMode="auto">
          <a:xfrm>
            <a:off x="3275856" y="4437112"/>
            <a:ext cx="1008112" cy="100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logoportal.ru/wp-content/uploads/2014/11/simvoly.jpg"/>
          <p:cNvPicPr/>
          <p:nvPr/>
        </p:nvPicPr>
        <p:blipFill>
          <a:blip r:embed="rId6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lum contrast="20000"/>
          </a:blip>
          <a:srcRect l="74056" t="19753" r="2109" b="9877"/>
          <a:stretch>
            <a:fillRect/>
          </a:stretch>
        </p:blipFill>
        <p:spPr bwMode="auto">
          <a:xfrm>
            <a:off x="395536" y="4437112"/>
            <a:ext cx="1008112" cy="104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club-edu.tambov.ru/vjpusk/vjp133/rabot/02/4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5022" t="2587" r="52245" b="65915"/>
          <a:stretch>
            <a:fillRect/>
          </a:stretch>
        </p:blipFill>
        <p:spPr bwMode="auto">
          <a:xfrm>
            <a:off x="4355977" y="4437112"/>
            <a:ext cx="1008111" cy="103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nplus.com/files/resources/original/5b751bba492ea16541744f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260648"/>
            <a:ext cx="856895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Игры на выделение заданного звука в словах: «Поймай звук», «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Ходилки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» , «Звуковые линейки», «Найди слова на одинаковые звуки».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/>
              <a:t> </a:t>
            </a:r>
            <a:endParaRPr lang="ru-RU" sz="2400" dirty="0" smtClean="0"/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  <a:p>
            <a:r>
              <a:rPr lang="ru-RU" sz="2400" b="1" i="1" dirty="0" smtClean="0"/>
              <a:t> </a:t>
            </a:r>
            <a:endParaRPr lang="ru-RU" sz="2400" dirty="0" smtClean="0"/>
          </a:p>
          <a:p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l="5536" t="23781" r="79989" b="41463"/>
          <a:stretch>
            <a:fillRect/>
          </a:stretch>
        </p:blipFill>
        <p:spPr bwMode="auto">
          <a:xfrm>
            <a:off x="539552" y="3717032"/>
            <a:ext cx="2448272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фото\SAM_8700.JPG"/>
          <p:cNvPicPr/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932040" y="3717032"/>
            <a:ext cx="4028182" cy="294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фото\IMG_20181120_093632.jpg"/>
          <p:cNvPicPr/>
          <p:nvPr/>
        </p:nvPicPr>
        <p:blipFill>
          <a:blip r:embed="rId5" cstate="print">
            <a:lum contrast="20000"/>
          </a:blip>
          <a:srcRect t="29680" r="27625"/>
          <a:stretch>
            <a:fillRect/>
          </a:stretch>
        </p:blipFill>
        <p:spPr bwMode="auto">
          <a:xfrm>
            <a:off x="0" y="980728"/>
            <a:ext cx="3923928" cy="262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932040" y="1268760"/>
            <a:ext cx="3168352" cy="93610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5076056" y="1484785"/>
            <a:ext cx="504056" cy="43204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5652120" y="1484784"/>
            <a:ext cx="504056" cy="43204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Oval 2"/>
          <p:cNvSpPr>
            <a:spLocks noChangeArrowheads="1"/>
          </p:cNvSpPr>
          <p:nvPr/>
        </p:nvSpPr>
        <p:spPr bwMode="auto">
          <a:xfrm>
            <a:off x="6228184" y="1484784"/>
            <a:ext cx="504056" cy="43204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6804248" y="1484784"/>
            <a:ext cx="504056" cy="43204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Oval 2"/>
          <p:cNvSpPr>
            <a:spLocks noChangeArrowheads="1"/>
          </p:cNvSpPr>
          <p:nvPr/>
        </p:nvSpPr>
        <p:spPr bwMode="auto">
          <a:xfrm>
            <a:off x="7380312" y="1484784"/>
            <a:ext cx="504056" cy="43204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nplus.com/files/resources/original/5b751bba492ea16541744f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188640"/>
            <a:ext cx="856895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Игры на выделение первого и последнего звука в слове: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Совушка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– сова»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«Звуковые дорожки»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, «Рыбалка»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«Соедини картинки в пары»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/>
              <a:t> </a:t>
            </a:r>
            <a:endParaRPr lang="ru-RU" sz="2400" dirty="0" smtClean="0"/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  <a:p>
            <a:r>
              <a:rPr lang="ru-RU" sz="2400" b="1" i="1" dirty="0" smtClean="0"/>
              <a:t> </a:t>
            </a:r>
            <a:endParaRPr lang="ru-RU" sz="2400" dirty="0" smtClean="0"/>
          </a:p>
          <a:p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фонематика\SAM_8708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860032" y="1196752"/>
            <a:ext cx="4283968" cy="3132349"/>
          </a:xfrm>
          <a:prstGeom prst="rect">
            <a:avLst/>
          </a:prstGeom>
          <a:noFill/>
        </p:spPr>
      </p:pic>
      <p:pic>
        <p:nvPicPr>
          <p:cNvPr id="7" name="Рисунок 6" descr="E:\фонематика\SAM_8689.JPG"/>
          <p:cNvPicPr/>
          <p:nvPr/>
        </p:nvPicPr>
        <p:blipFill>
          <a:blip r:embed="rId4" cstate="print">
            <a:lum contrast="20000"/>
          </a:blip>
          <a:srcRect l="20069" b="19240"/>
          <a:stretch>
            <a:fillRect/>
          </a:stretch>
        </p:blipFill>
        <p:spPr bwMode="auto">
          <a:xfrm>
            <a:off x="251520" y="1196752"/>
            <a:ext cx="417646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фото\SAM_8706.JPG"/>
          <p:cNvPicPr/>
          <p:nvPr/>
        </p:nvPicPr>
        <p:blipFill>
          <a:blip r:embed="rId5" cstate="print">
            <a:lum contrast="20000"/>
          </a:blip>
          <a:srcRect l="10405" t="13514"/>
          <a:stretch>
            <a:fillRect/>
          </a:stretch>
        </p:blipFill>
        <p:spPr bwMode="auto">
          <a:xfrm>
            <a:off x="2771800" y="3861048"/>
            <a:ext cx="410445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nplus.com/files/resources/original/5b751bba492ea16541744f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889248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3.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Игры на развитие умения давать  акустические характеристики звукам и ознакомление со схемами – заменителями: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Сигналики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– фонарики», «Цветные окошки» , «Звуковые косынки» , «Цепочка слов»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b="1" i="1" dirty="0" smtClean="0"/>
              <a:t> </a:t>
            </a:r>
            <a:endParaRPr lang="ru-RU" sz="2400" dirty="0" smtClean="0"/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/>
              <a:t> </a:t>
            </a:r>
            <a:endParaRPr lang="ru-RU" sz="2400" dirty="0" smtClean="0"/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  <a:p>
            <a:r>
              <a:rPr lang="ru-RU" sz="2400" b="1" i="1" dirty="0" smtClean="0"/>
              <a:t> </a:t>
            </a:r>
            <a:endParaRPr lang="ru-RU" sz="2400" dirty="0" smtClean="0"/>
          </a:p>
          <a:p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фонематика\SAM_8696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51520" y="1268760"/>
            <a:ext cx="4104456" cy="2934326"/>
          </a:xfrm>
          <a:prstGeom prst="rect">
            <a:avLst/>
          </a:prstGeom>
          <a:noFill/>
        </p:spPr>
      </p:pic>
      <p:pic>
        <p:nvPicPr>
          <p:cNvPr id="5" name="Рисунок 4" descr="E:\фото\SAM_8710.JPG"/>
          <p:cNvPicPr/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572000" y="1268760"/>
            <a:ext cx="43204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фото\IMG_20190412_100810.jpg"/>
          <p:cNvPicPr/>
          <p:nvPr/>
        </p:nvPicPr>
        <p:blipFill>
          <a:blip r:embed="rId5" cstate="print">
            <a:lum contrast="30000"/>
          </a:blip>
          <a:srcRect t="17299" b="22762"/>
          <a:stretch>
            <a:fillRect/>
          </a:stretch>
        </p:blipFill>
        <p:spPr bwMode="auto">
          <a:xfrm>
            <a:off x="2627784" y="3933056"/>
            <a:ext cx="393934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avatanplus.com/files/resources/original/5b751bba492ea16541744f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28728" y="0"/>
            <a:ext cx="67151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ВИЗИТНАЯ КАРТОЧКА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Павловой Светланы Павловны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1556792"/>
            <a:ext cx="5214944" cy="378565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РОЖДЕНИЯ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–25. 09. 1965 года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ДОЛЖНОСТЬ –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- логопед;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ПЕДАГОГИЧЕСКИЙ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 РАБОТЫ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лет;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–первая категория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НАГРАДЫ –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грамота Министерства Образования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Науки Российской Федерации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вета\Desktop\Павлова\x_c0c4e66d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857364"/>
            <a:ext cx="2643206" cy="3440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6EE8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nplus.com/files/resources/original/5b751bba492ea16541744f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856895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Игры на определение количества и последовательности звуков в слове, звуковой анализ и синтез: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«Поймай звуки, ставь слово», «Разбей слово на звуки», «Разгадай слово по первым буквам (слогам)» «Шифровальщики»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«Зашифруй  словечко» , «Собери картинку», «Живые звуки», «Звуковые пеналы» , «Фишки» 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b="1" i="1" dirty="0" smtClean="0"/>
              <a:t> </a:t>
            </a:r>
            <a:endParaRPr lang="ru-RU" sz="2400" dirty="0" smtClean="0"/>
          </a:p>
          <a:p>
            <a:r>
              <a:rPr lang="ru-RU" sz="2400" b="1" i="1" dirty="0" smtClean="0"/>
              <a:t> </a:t>
            </a:r>
            <a:endParaRPr lang="ru-RU" sz="2400" dirty="0" smtClean="0"/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/>
              <a:t> </a:t>
            </a:r>
            <a:endParaRPr lang="ru-RU" sz="2400" dirty="0" smtClean="0"/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  <a:p>
            <a:r>
              <a:rPr lang="ru-RU" sz="2400" b="1" i="1" dirty="0" smtClean="0"/>
              <a:t> </a:t>
            </a:r>
            <a:endParaRPr lang="ru-RU" sz="2400" dirty="0" smtClean="0"/>
          </a:p>
          <a:p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:\фото\IMG_20181120_095616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79512" y="2060848"/>
            <a:ext cx="43924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фото\SAM_8700.JPG"/>
          <p:cNvPicPr/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499992" y="3356992"/>
            <a:ext cx="4644008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nplus.com/files/resources/original/5b751bba492ea16541744f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332656"/>
            <a:ext cx="806489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этап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Цель: Развитие фонематических представлений.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  Упражнять детей в подборе слов с заданным количеством звуков(слогов).</a:t>
            </a:r>
          </a:p>
          <a:p>
            <a:pPr marL="457200" indent="-457200">
              <a:buAutoNum type="arabicPeriod" startAt="2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Подбирать к словам схемы или выполнять обратное действие.</a:t>
            </a:r>
          </a:p>
          <a:p>
            <a:pPr marL="457200" indent="-457200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Предлагаемые игры: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«Подбери схему к слову», «Подбери слово к схеме»,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Придумлялки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marL="457200" indent="-457200"/>
            <a:endParaRPr lang="ru-RU" sz="2400" dirty="0" smtClean="0"/>
          </a:p>
          <a:p>
            <a:pPr marL="457200" indent="-457200"/>
            <a:endParaRPr lang="ru-RU" sz="2400" dirty="0" smtClean="0"/>
          </a:p>
          <a:p>
            <a:pPr marL="457200" indent="-457200"/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:\фото\IMG_20190412_095108.jpg"/>
          <p:cNvPicPr/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5796136" y="2708920"/>
            <a:ext cx="2915816" cy="389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фото\Изображение 119.jpg"/>
          <p:cNvPicPr/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0" y="3833664"/>
            <a:ext cx="396044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cf.ppt-online.org/files2/slide/n/nalUOuGTZM7mhX5rxqo6b31FeSsCpD90cBYkRj/slide-15.jpg"/>
          <p:cNvPicPr/>
          <p:nvPr/>
        </p:nvPicPr>
        <p:blipFill>
          <a:blip r:embed="rId5" cstate="print"/>
          <a:srcRect l="67851" t="27397" r="1634" b="31050"/>
          <a:stretch>
            <a:fillRect/>
          </a:stretch>
        </p:blipFill>
        <p:spPr bwMode="auto">
          <a:xfrm>
            <a:off x="4139952" y="3284984"/>
            <a:ext cx="148316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nplus.com/files/resources/original/5b751bba492ea16541744f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332656"/>
            <a:ext cx="806489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Дидактическое пособие «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Звукарик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Основное назначение дидактического пособия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организация эффективной системы работы по формированию у детей  фонематического восприятия на основе ознакомления со звуками родного языка и профилактике акустической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400" dirty="0" smtClean="0"/>
          </a:p>
          <a:p>
            <a:pPr marL="457200" indent="-457200"/>
            <a:endParaRPr lang="ru-RU" sz="2400" dirty="0" smtClean="0"/>
          </a:p>
          <a:p>
            <a:pPr marL="457200" indent="-457200"/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:\фонематика\SAM_86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43204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фото\SAM_87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501009"/>
            <a:ext cx="4567004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nplus.com/files/resources/original/5b751bba492ea16541744f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332656"/>
            <a:ext cx="80648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endParaRPr lang="ru-RU" sz="2400" dirty="0" smtClean="0"/>
          </a:p>
          <a:p>
            <a:pPr marL="457200" indent="-457200"/>
            <a:endParaRPr lang="ru-RU" sz="2400" dirty="0" smtClean="0"/>
          </a:p>
          <a:p>
            <a:pPr marL="457200" indent="-457200"/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9495" y="245494"/>
            <a:ext cx="61250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2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214481"/>
            <a:ext cx="8208912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Взаимодействие с родителями воспитанников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785794"/>
            <a:ext cx="8286808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Цель: Сделать родителей, союзниками, грамотными помощниками педагогического процесса. Организация информационно-просветительской деятельности с целью повышения компетентности родителей в вопросе формирования фонематических процессов у детей.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483768" y="2060848"/>
            <a:ext cx="4357718" cy="85725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b="1" i="1" dirty="0" smtClean="0">
              <a:solidFill>
                <a:srgbClr val="A2287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ФОРМЫ РАБОТЫ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55576" y="2852936"/>
          <a:ext cx="8215370" cy="174686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107685"/>
                <a:gridCol w="4107685"/>
              </a:tblGrid>
              <a:tr h="36892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Родительские собрания</a:t>
                      </a:r>
                      <a:endParaRPr lang="ru-RU" sz="18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Семинары - практикумы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8929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Индивидуальные беседы</a:t>
                      </a:r>
                      <a:endParaRPr lang="ru-RU" sz="18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Стенды для родителей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892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Консультации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Папки – передвижки </a:t>
                      </a:r>
                    </a:p>
                  </a:txBody>
                  <a:tcPr/>
                </a:tc>
              </a:tr>
              <a:tr h="36892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Выставки наглядно – демонстрационного материала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Тематические встречи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E:\фото\IMG_20181120_094703.jpg"/>
          <p:cNvPicPr/>
          <p:nvPr/>
        </p:nvPicPr>
        <p:blipFill>
          <a:blip r:embed="rId3" cstate="print">
            <a:lum contrast="20000"/>
          </a:blip>
          <a:srcRect l="10802" t="14634"/>
          <a:stretch>
            <a:fillRect/>
          </a:stretch>
        </p:blipFill>
        <p:spPr bwMode="auto">
          <a:xfrm>
            <a:off x="2987824" y="4653136"/>
            <a:ext cx="3312368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nplus.com/files/resources/original/5b751bba492ea16541744f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3" name="Горизонтальный свиток 2"/>
          <p:cNvSpPr/>
          <p:nvPr/>
        </p:nvSpPr>
        <p:spPr>
          <a:xfrm>
            <a:off x="1979712" y="0"/>
            <a:ext cx="5357850" cy="71435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b="1" i="1" dirty="0" smtClean="0">
              <a:solidFill>
                <a:srgbClr val="A2287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КРИТЕРИИ ОБСЛЕДОВАНИЯ </a:t>
            </a:r>
            <a:endParaRPr lang="ru-RU" sz="24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80728"/>
            <a:ext cx="800219" cy="559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Восприятие и дифференциация изолированных звуков (в слогах и словах).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980728"/>
            <a:ext cx="800219" cy="559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Восприятие,  дифференциация и произнесение звуков в слогах и словах.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980728"/>
            <a:ext cx="800219" cy="559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Дифференциация слов различающихся одной фонемой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квазиомонимы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980728"/>
            <a:ext cx="800219" cy="559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Различение правильного и дефектного произношения  слова.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980728"/>
            <a:ext cx="800219" cy="559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Умения придумывать слова с заданным звуком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96136" y="980728"/>
            <a:ext cx="800219" cy="559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Способность  к  элементарному звуковому анализу,  умение называть  позицию звука в слове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04248" y="908720"/>
            <a:ext cx="800219" cy="559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Способность к элементарному звуковому анализу; умение называть первый (последний) звук в слове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56376" y="908720"/>
            <a:ext cx="800219" cy="559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Выявление особенностей фонематического анализа и синтеза слов.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nplus.com/files/resources/original/5b751bba492ea16541744f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3" name="Горизонтальный свиток 2"/>
          <p:cNvSpPr/>
          <p:nvPr/>
        </p:nvSpPr>
        <p:spPr>
          <a:xfrm>
            <a:off x="251520" y="-243408"/>
            <a:ext cx="8640960" cy="216024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b="1" i="1" dirty="0" smtClean="0">
              <a:solidFill>
                <a:srgbClr val="A2287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ОБСЛЕДОВАНИЯ</a:t>
            </a:r>
          </a:p>
          <a:p>
            <a:pPr algn="ctr"/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3" y="5072075"/>
          <a:ext cx="7848871" cy="1358493"/>
        </p:xfrm>
        <a:graphic>
          <a:graphicData uri="http://schemas.openxmlformats.org/drawingml/2006/table">
            <a:tbl>
              <a:tblPr/>
              <a:tblGrid>
                <a:gridCol w="1597558"/>
                <a:gridCol w="1570793"/>
                <a:gridCol w="1512168"/>
                <a:gridCol w="1656184"/>
                <a:gridCol w="1512168"/>
              </a:tblGrid>
              <a:tr h="348257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Уровни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Начало года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    Конец года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924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Низкий 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4"/>
                    </a:solidFill>
                  </a:tcPr>
                </a:tc>
                <a:tc>
                  <a:txBody>
                    <a:bodyPr/>
                    <a:lstStyle/>
                    <a:p>
                      <a:pPr indent="1206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12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чел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–78%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4"/>
                    </a:solidFill>
                  </a:tcPr>
                </a:tc>
                <a:tc>
                  <a:txBody>
                    <a:bodyPr/>
                    <a:lstStyle/>
                    <a:p>
                      <a:pPr indent="1206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 чел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 25%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4"/>
                    </a:solidFill>
                  </a:tcPr>
                </a:tc>
                <a:tc>
                  <a:txBody>
                    <a:bodyPr/>
                    <a:lstStyle/>
                    <a:p>
                      <a:pPr indent="1206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 чел – 18% 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1082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–  0</a:t>
                      </a: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4"/>
                    </a:solidFill>
                  </a:tcPr>
                </a:tc>
              </a:tr>
              <a:tr h="333879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Средний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DC"/>
                    </a:solidFill>
                  </a:tcPr>
                </a:tc>
                <a:tc>
                  <a:txBody>
                    <a:bodyPr/>
                    <a:lstStyle/>
                    <a:p>
                      <a:pPr indent="1206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 чел – 18%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206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9 чел – 57%</a:t>
                      </a: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DC"/>
                    </a:solidFill>
                  </a:tcPr>
                </a:tc>
                <a:tc>
                  <a:txBody>
                    <a:bodyPr/>
                    <a:lstStyle/>
                    <a:p>
                      <a:pPr indent="1206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чел –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64%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1082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 чел – 12%</a:t>
                      </a: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0DC"/>
                    </a:solidFill>
                  </a:tcPr>
                </a:tc>
              </a:tr>
              <a:tr h="363433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Высокий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8D7"/>
                    </a:solidFill>
                  </a:tcPr>
                </a:tc>
                <a:tc>
                  <a:txBody>
                    <a:bodyPr/>
                    <a:lstStyle/>
                    <a:p>
                      <a:pPr indent="1206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чел - 6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8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206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  чел –18%</a:t>
                      </a: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8D7"/>
                    </a:solidFill>
                  </a:tcPr>
                </a:tc>
                <a:tc>
                  <a:txBody>
                    <a:bodyPr/>
                    <a:lstStyle/>
                    <a:p>
                      <a:pPr indent="1206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чел –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18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8D7"/>
                    </a:solidFill>
                  </a:tcPr>
                </a:tc>
                <a:tc>
                  <a:txBody>
                    <a:bodyPr/>
                    <a:lstStyle/>
                    <a:p>
                      <a:pPr indent="2108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14 чел - 88%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8D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139952" y="1556792"/>
          <a:ext cx="500404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0" y="1484784"/>
          <a:ext cx="4860032" cy="3497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39552" y="26064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уровня развития фонематических процессов у детей  старшей и подготовительной к школе  группы компенсирующей направленности для детей с нарушениями речи за 2017 – 2018  и  2018 – 2019 учебный год.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nplus.com/files/resources/original/5b751bba492ea16541744f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3" name="Горизонтальный свиток 2"/>
          <p:cNvSpPr/>
          <p:nvPr/>
        </p:nvSpPr>
        <p:spPr>
          <a:xfrm>
            <a:off x="1979712" y="0"/>
            <a:ext cx="5357850" cy="71435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b="1" i="1" dirty="0" smtClean="0">
              <a:solidFill>
                <a:srgbClr val="A2287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4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550497"/>
            <a:ext cx="842493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Системно, последовательно и поэтапно, работая в тесном контакте со всеми педагогами,  участниками коррекционного процесса и родителями детей, двигаясь от простого к более сложному, мы смогли достичь хороших результатов. Я еще раз убедилась, что в работе с детьми с тяжелыми речевыми нарушениями по развитию фонематического анализа и синтеза целесообразно и необходимо использование различных игровых упражнений. Это способствует поддержанию устойчивого интереса детей к занятию, гармоничному развитию у них психических процессов, личностных черт, интеллекта. Игровые упражнения делают занятия интересными, эмоциональными. А это значит, что процесс коррекции протекает активнее, быстрее, и преодоление трудностей проходит легче.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Проведенная работа показала, что игровые упражнения направленные  на развитие фонематических процессов способствуют не только усвоению основ грамоты и  устранению недостатков звукопроизношения, но  формируют навыки речевой коммуникации у детей старшего дошкольного возраста с ОНР. 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nplus.com/files/resources/original/5b751bba492ea16541744f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3" name="Горизонтальный свиток 2"/>
          <p:cNvSpPr/>
          <p:nvPr/>
        </p:nvSpPr>
        <p:spPr>
          <a:xfrm>
            <a:off x="1907704" y="1916832"/>
            <a:ext cx="5357850" cy="144016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00" b="1" i="1" dirty="0" smtClean="0">
              <a:solidFill>
                <a:srgbClr val="A2287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5733256"/>
            <a:ext cx="25922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апрель 2019 год</a:t>
            </a:r>
            <a:endParaRPr lang="ru-RU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nplus.com/files/resources/original/5b751bba492ea16541744f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492896"/>
            <a:ext cx="8568952" cy="453650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сосредоточиться на речевых звуках – очень важная способность человека. Без нее нельзя научиться понимать речь – основное средство общения между людьми. Умение слушать и слышать необходимо также для того, чтобы сам ребенок научился правильно говорить – произносить звуки, отчетливо выговаривать слова, использовать все возможности голоса (говорить выразительно, менять громкость и скорость речи). Без достаточно развитого фонематического восприятия невозможно становление полноценных фонематических представлений, фонематического анализа и синтеза, что приводит к затруднениям в чтении и к грубым нарушениям письма (пропуски, перестановка, замена букв), что является причиной неуспеваемости при обучении в школе.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Необходима продолжительная системная работа, чтобы устранить все выявленные нарушения, а применение игр, как одно из наиболее продуктивных средств обучения, позволяет учить детей весело, радостно и без принуждения.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332656"/>
            <a:ext cx="676875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283968" y="908720"/>
            <a:ext cx="4608512" cy="165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just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      От того, как ребенку будет открыта звуковая действительность языка, строение звуковой формы слова, зависит не только освоение грамоты, но и все последующее усвоение языка. 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                                      (Д.Б.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nplus.com/files/resources/original/5b751bba492ea16541744f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476672"/>
            <a:ext cx="8358246" cy="1446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A22876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описать систему дидактических игр и игровых приемов, направленных  на формирования фонематического восприятия у детей с речевыми нарушениями.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492897"/>
            <a:ext cx="8317432" cy="400109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endParaRPr lang="ru-RU" sz="22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Изучить научно – методическую литературу по теме.</a:t>
            </a:r>
          </a:p>
          <a:p>
            <a:pPr lvl="0">
              <a:buFont typeface="Wingdings" pitchFamily="2" charset="2"/>
              <a:buChar char="§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Проанализировать передовой опыт работы различных учителей – логопедов, их взгляд на роль фонематических процессов в развитии речи ребенка.</a:t>
            </a:r>
          </a:p>
          <a:p>
            <a:pPr lvl="0">
              <a:buFont typeface="Wingdings" pitchFamily="2" charset="2"/>
              <a:buChar char="§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Описать особенности   формирования фонематических процессов у  дошкольников с нарушениями речи.</a:t>
            </a:r>
          </a:p>
          <a:p>
            <a:pPr lvl="0">
              <a:buFont typeface="Wingdings" pitchFamily="2" charset="2"/>
              <a:buChar char="§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Систематизировать собственные наработки по данной теме.</a:t>
            </a:r>
          </a:p>
          <a:p>
            <a:pPr lvl="0">
              <a:buFont typeface="Wingdings" pitchFamily="2" charset="2"/>
              <a:buChar char="§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Создать необходимую предметно-развивающую среду.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436386" y="90100"/>
            <a:ext cx="271228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nplus.com/files/resources/original/5b751bba492ea16541744f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332656"/>
            <a:ext cx="8358246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Теоретическая часть.</a:t>
            </a:r>
            <a:endParaRPr lang="ru-RU" sz="24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268760"/>
            <a:ext cx="8317432" cy="498598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Проблемой формирования фонематического восприятия занимались психологи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Л.С.Выготский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Н.Х.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Швачкин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Д.Б.Эльконин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др. Они раскрыли закономерности становления звуковой системы языка, развития фонематического восприятия. В научно-методических работах показали особенности формирования звуковой стороны речи, фонематических  процессов у детей.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Педагоги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Л.Е.Журова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Р.Е.Левина, М.Ф.Фомичева, Г.В.Чиркина, проводя исследования в области коррекционной педагогики определили основные направления формирования фонематических процессов  у дошкольников с нарушениями речи, подчеркнули важность использования дидактических игр и упражнений в работе с дошкольниками.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436386" y="90100"/>
            <a:ext cx="271228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nplus.com/files/resources/original/5b751bba492ea16541744f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332656"/>
            <a:ext cx="828092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Особенности развития фонематического восприятия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детей  дошкольного возраста.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340768"/>
            <a:ext cx="842493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В период от двух до трех лет совершенствуются реакции ребенка на неречевые и речевые звуки. В этом возрасте уже различает звуки в соответствии с их фонематическими признаками, замечает различие между правильным и неправильным произношением, хотя  звукопроизношение несовершенно.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К четырем годам в норме фонематическое восприятие сформировано. Формируется критика к собственной речи. На слух ребенок различает все фонемы языка. Произносит правильно большинство фонем.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К пяти годам заканчивается процесс спонтанного фонематического развития. Сформированы дифференцированные образы слов и отдельных звуков. Ребенок слышит и правильно произносит все звуки русского языка.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К шести-семи годам, на заключительном этапе наступает осознание звуковой стороны слова.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nplus.com/files/resources/original/5b751bba492ea16541744f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188640"/>
            <a:ext cx="8712968" cy="12618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Особенности развития фонематического восприятия у детей дошкольного возраста с тяжелыми речевыми нарушениями.</a:t>
            </a:r>
            <a:endParaRPr lang="ru-RU" sz="24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1387588"/>
            <a:ext cx="878497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У детей  с ОНР отмечается нарушение формирования фонематического слуха, процессов становления фонематического восприятия, что препятствует полноценному усвоению звуковой стороны речи, усвоению норм грамматики, и трудностям в освоении чтения и письма.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Проводимые в начале учебного года стартовые обследования детей, зачисленных в группу, дают неутешительную статистику, выявляя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несформированности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фонематических процессов дошкольников с ОНР.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поэтому развитию фонематических процессов у детей дошкольного возраста необходимо уделять особое внимание и  учитывать при проектировании содержания профилактической и коррекционной работы в детском саду.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Преодоление нарушений фонематических процессов является одним из основных направлений логопедической работы в процессе коррекции различных нарушений речи.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nplus.com/files/resources/original/5b751bba492ea16541744f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2" y="0"/>
            <a:ext cx="9168342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95736" y="0"/>
            <a:ext cx="4536504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Практическая часть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92696"/>
            <a:ext cx="8568952" cy="1477328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коррекционно-логопедической работы: </a:t>
            </a:r>
            <a:endParaRPr lang="ru-RU" sz="24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формирование фонематического восприятия,  навыков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фонематичес-кого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анализа и синтеза слов и фонематических представлений у детей с речевыми нарушениями.</a:t>
            </a:r>
            <a:endParaRPr lang="ru-RU" sz="22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2420888"/>
            <a:ext cx="8712968" cy="4154984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Основными задачами развития фонематических процессов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являются следующие: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Обучать умению выделять звук в чужой и собственной речи.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навык контроля и самоконтроля произношения звуков.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Сформировать понятие о различительной роли звука, основных качественных его характеристиках.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Сформировать навык звукового анализа и синтеза слов.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ормировать умение правильно использовать интонационные средства выразительности, для передачи в собственной речи различных чувств и переживаний.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фонематические представления на основе фонематического восприятия, анализа и синтеза.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у детей общую ориентировку в звуковой системе русского языка.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nplus.com/files/resources/original/5b751bba492ea16541744f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188641"/>
            <a:ext cx="8136904" cy="12618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Этапы в работе по формированию фонематических процессов</a:t>
            </a:r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детей с нарушениями речевого развития.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1484784"/>
            <a:ext cx="849694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этап — фонематический слух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этап — фонематическое восприятие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этап — развитие фонематического анализа и синтеза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этап — фонематические представления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9552" y="2883714"/>
            <a:ext cx="8064896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Ценность использования дидактических игр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717032"/>
            <a:ext cx="87129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Дидактические игры позволяют детям не только узнать что-то новое, но и применить полученные знания на практике. Несомненно, такие навыки станут основой дальнейшего успешного обучения, будут способствовать развитию важных интегративных качеств: любознательность, активность; эмоциональная отзывчивость; способность решать интеллектуальные и личностные задачи, адекватные возрасту; умение управлять своим поведением и планировать свои действия.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S5QAU4VNKZPS-232-19</_dlc_DocId>
    <_dlc_DocIdUrl xmlns="6434c500-c195-4837-b047-5e71706d4cb2">
      <Url>http://www.eduportal44.ru/Buy/Elektron/_layouts/15/DocIdRedir.aspx?ID=S5QAU4VNKZPS-232-19</Url>
      <Description>S5QAU4VNKZPS-232-19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C347265E6869B469819CC6B7FB87A48" ma:contentTypeVersion="2" ma:contentTypeDescription="Создание документа." ma:contentTypeScope="" ma:versionID="ff845a2decc44449b3d04b24706b8229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5698b41fde973bb0ef0aa4f9eb9fb4c7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A8D4EDB-5DF0-48DF-991A-7AFEDBDDDD25}"/>
</file>

<file path=customXml/itemProps2.xml><?xml version="1.0" encoding="utf-8"?>
<ds:datastoreItem xmlns:ds="http://schemas.openxmlformats.org/officeDocument/2006/customXml" ds:itemID="{FFF67DA2-C14E-4103-A005-0D0550C0FFF0}"/>
</file>

<file path=customXml/itemProps3.xml><?xml version="1.0" encoding="utf-8"?>
<ds:datastoreItem xmlns:ds="http://schemas.openxmlformats.org/officeDocument/2006/customXml" ds:itemID="{EC7972CD-62FC-4AA5-9D9C-4F83497195C3}"/>
</file>

<file path=customXml/itemProps4.xml><?xml version="1.0" encoding="utf-8"?>
<ds:datastoreItem xmlns:ds="http://schemas.openxmlformats.org/officeDocument/2006/customXml" ds:itemID="{DDEE889A-8959-4398-9FED-9FC0AA012306}"/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1738</Words>
  <Application>Microsoft Office PowerPoint</Application>
  <PresentationFormat>Экран (4:3)</PresentationFormat>
  <Paragraphs>215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81</cp:revision>
  <dcterms:created xsi:type="dcterms:W3CDTF">2019-03-12T17:32:15Z</dcterms:created>
  <dcterms:modified xsi:type="dcterms:W3CDTF">2019-06-19T20:00:56Z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0x0101005C347265E6869B469819CC6B7FB87A48</vt:lpwstr>
  </property>
  <property fmtid="{D5CDD505-2E9C-101B-9397-08002B2CF9AE}" pid="3" name="_dlc_DocIdItemGuid">
    <vt:lpwstr>0b4e2e4b-379f-441d-9761-242b5d957027</vt:lpwstr>
  </property>
</Properties>
</file>