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8" r:id="rId4"/>
    <p:sldId id="262" r:id="rId5"/>
    <p:sldId id="265" r:id="rId6"/>
    <p:sldId id="266" r:id="rId7"/>
    <p:sldId id="267" r:id="rId8"/>
    <p:sldId id="269" r:id="rId9"/>
    <p:sldId id="270" r:id="rId10"/>
    <p:sldId id="273" r:id="rId11"/>
    <p:sldId id="274" r:id="rId12"/>
    <p:sldId id="275" r:id="rId13"/>
    <p:sldId id="276" r:id="rId14"/>
    <p:sldId id="278" r:id="rId15"/>
    <p:sldId id="277" r:id="rId16"/>
    <p:sldId id="271" r:id="rId17"/>
    <p:sldId id="272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2CF4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4" autoAdjust="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baseline="0" dirty="0">
                <a:latin typeface="Times New Roman" pitchFamily="18" charset="0"/>
              </a:rPr>
              <a:t>Начало </a:t>
            </a:r>
            <a:r>
              <a:rPr lang="ru-RU" baseline="0" dirty="0" smtClean="0">
                <a:latin typeface="Times New Roman" pitchFamily="18" charset="0"/>
              </a:rPr>
              <a:t>обучения </a:t>
            </a:r>
            <a:r>
              <a:rPr lang="ru-RU" sz="1800" b="1" dirty="0" smtClean="0"/>
              <a:t>2010-2012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описать предмет по цвету, форме, величине, вкусу </c:v>
                </c:pt>
                <c:pt idx="1">
                  <c:v>сравнить предметы по цвету, форме, размеру, вкусу, качеству</c:v>
                </c:pt>
                <c:pt idx="2">
                  <c:v>придумать к словам синонимы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0.67000000000000093</c:v>
                </c:pt>
                <c:pt idx="1">
                  <c:v>0.67000000000000093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описать предмет по цвету, форме, величине, вкусу </c:v>
                </c:pt>
                <c:pt idx="1">
                  <c:v>сравнить предметы по цвету, форме, размеру, вкусу, качеству</c:v>
                </c:pt>
                <c:pt idx="2">
                  <c:v>придумать к словам синонимы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0.33000000000000046</c:v>
                </c:pt>
                <c:pt idx="1">
                  <c:v>0.33000000000000046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описать предмет по цвету, форме, величине, вкусу </c:v>
                </c:pt>
                <c:pt idx="1">
                  <c:v>сравнить предметы по цвету, форме, размеру, вкусу, качеству</c:v>
                </c:pt>
                <c:pt idx="2">
                  <c:v>придумать к словам синонимы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cylinder"/>
        <c:axId val="77558144"/>
        <c:axId val="77559680"/>
        <c:axId val="0"/>
      </c:bar3DChart>
      <c:catAx>
        <c:axId val="77558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77559680"/>
        <c:crosses val="autoZero"/>
        <c:auto val="1"/>
        <c:lblAlgn val="ctr"/>
        <c:lblOffset val="100"/>
      </c:catAx>
      <c:valAx>
        <c:axId val="7755968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normalizeH="1" baseline="0">
                <a:latin typeface="Times New Roman" pitchFamily="18" charset="0"/>
              </a:defRPr>
            </a:pPr>
            <a:endParaRPr lang="ru-RU"/>
          </a:p>
        </c:txPr>
        <c:crossAx val="77558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baseline="0">
          <a:latin typeface="Times New Romance" pitchFamily="2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dirty="0" smtClean="0"/>
              <a:t>Конец обучения </a:t>
            </a:r>
            <a:r>
              <a:rPr lang="ru-RU" sz="1800" b="1" dirty="0" smtClean="0"/>
              <a:t>2010-2012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Лист1!$A$2:$A$4</c:f>
              <c:strCache>
                <c:ptCount val="3"/>
                <c:pt idx="0">
                  <c:v>описать предмет по цвету, форме, величине, вкусу </c:v>
                </c:pt>
                <c:pt idx="1">
                  <c:v>сравнить предметы по цвету, форме, размеру, вкусу, качеству</c:v>
                </c:pt>
                <c:pt idx="2">
                  <c:v>придумать к словам синонимы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Лист1!$A$2:$A$4</c:f>
              <c:strCache>
                <c:ptCount val="3"/>
                <c:pt idx="0">
                  <c:v>описать предмет по цвету, форме, величине, вкусу </c:v>
                </c:pt>
                <c:pt idx="1">
                  <c:v>сравнить предметы по цвету, форме, размеру, вкусу, качеству</c:v>
                </c:pt>
                <c:pt idx="2">
                  <c:v>придумать к словам синонимы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описать предмет по цвету, форме, величине, вкусу </c:v>
                </c:pt>
                <c:pt idx="1">
                  <c:v>сравнить предметы по цвету, форме, размеру, вкусу, качеству</c:v>
                </c:pt>
                <c:pt idx="2">
                  <c:v>придумать к словам синонимы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0.75000000000000133</c:v>
                </c:pt>
                <c:pt idx="1">
                  <c:v>0.75000000000000133</c:v>
                </c:pt>
                <c:pt idx="2">
                  <c:v>0.75000000000000133</c:v>
                </c:pt>
              </c:numCache>
            </c:numRef>
          </c:val>
        </c:ser>
        <c:dLbls>
          <c:showVal val="1"/>
        </c:dLbls>
        <c:gapWidth val="75"/>
        <c:shape val="cylinder"/>
        <c:axId val="70734208"/>
        <c:axId val="70735744"/>
        <c:axId val="0"/>
      </c:bar3DChart>
      <c:catAx>
        <c:axId val="70734208"/>
        <c:scaling>
          <c:orientation val="minMax"/>
        </c:scaling>
        <c:axPos val="b"/>
        <c:majorTickMark val="none"/>
        <c:tickLblPos val="nextTo"/>
        <c:crossAx val="70735744"/>
        <c:crosses val="autoZero"/>
        <c:auto val="1"/>
        <c:lblAlgn val="ctr"/>
        <c:lblOffset val="100"/>
      </c:catAx>
      <c:valAx>
        <c:axId val="7073574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7073420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baseline="0" dirty="0">
                <a:latin typeface="Times New Roman" pitchFamily="18" charset="0"/>
              </a:rPr>
              <a:t>Начало </a:t>
            </a:r>
            <a:r>
              <a:rPr lang="ru-RU" baseline="0" dirty="0" smtClean="0">
                <a:latin typeface="Times New Roman" pitchFamily="18" charset="0"/>
              </a:rPr>
              <a:t>обучения </a:t>
            </a:r>
            <a:r>
              <a:rPr lang="ru-RU" sz="1800" b="1" i="0" baseline="0" dirty="0" smtClean="0"/>
              <a:t>2010-2012</a:t>
            </a:r>
            <a:endParaRPr lang="ru-RU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 baseline="0" dirty="0">
              <a:latin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ответить на вопрос, как животные и птицы подают голос</c:v>
                </c:pt>
                <c:pt idx="1">
                  <c:v>назвать, что делают люди разных профессий</c:v>
                </c:pt>
                <c:pt idx="2">
                  <c:v>придумать к предлагаемым словам синонимы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0.67000000000000082</c:v>
                </c:pt>
                <c:pt idx="1">
                  <c:v>0.67000000000000082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ответить на вопрос, как животные и птицы подают голос</c:v>
                </c:pt>
                <c:pt idx="1">
                  <c:v>назвать, что делают люди разных профессий</c:v>
                </c:pt>
                <c:pt idx="2">
                  <c:v>придумать к предлагаемым словам синонимы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0.3300000000000004</c:v>
                </c:pt>
                <c:pt idx="1">
                  <c:v>0.3300000000000004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ответить на вопрос, как животные и птицы подают голос</c:v>
                </c:pt>
                <c:pt idx="1">
                  <c:v>назвать, что делают люди разных профессий</c:v>
                </c:pt>
                <c:pt idx="2">
                  <c:v>придумать к предлагаемым словам синонимы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cylinder"/>
        <c:axId val="83656704"/>
        <c:axId val="83658240"/>
        <c:axId val="0"/>
      </c:bar3DChart>
      <c:catAx>
        <c:axId val="83656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3658240"/>
        <c:crosses val="autoZero"/>
        <c:auto val="1"/>
        <c:lblAlgn val="ctr"/>
        <c:lblOffset val="100"/>
      </c:catAx>
      <c:valAx>
        <c:axId val="8365824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normalizeH="1" baseline="0">
                <a:latin typeface="Times New Roman" pitchFamily="18" charset="0"/>
              </a:defRPr>
            </a:pPr>
            <a:endParaRPr lang="ru-RU"/>
          </a:p>
        </c:txPr>
        <c:crossAx val="83656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baseline="0">
          <a:latin typeface="Times New Romance" pitchFamily="2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dirty="0"/>
              <a:t>Конец </a:t>
            </a:r>
            <a:r>
              <a:rPr lang="ru-RU" dirty="0" smtClean="0"/>
              <a:t>обучения </a:t>
            </a:r>
            <a:r>
              <a:rPr lang="ru-RU" sz="1800" b="1" i="0" baseline="0" dirty="0" smtClean="0"/>
              <a:t>2010-2012</a:t>
            </a:r>
            <a:endParaRPr lang="ru-RU" dirty="0" smtClean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Лист1!$A$2:$A$4</c:f>
              <c:strCache>
                <c:ptCount val="3"/>
                <c:pt idx="0">
                  <c:v>ответить на вопрос, как животные и птицы подают голос</c:v>
                </c:pt>
                <c:pt idx="1">
                  <c:v>назвать, что делают люди разных профессий</c:v>
                </c:pt>
                <c:pt idx="2">
                  <c:v>придумать к предлагаемым словам синонимы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Лист1!$A$2:$A$4</c:f>
              <c:strCache>
                <c:ptCount val="3"/>
                <c:pt idx="0">
                  <c:v>ответить на вопрос, как животные и птицы подают голос</c:v>
                </c:pt>
                <c:pt idx="1">
                  <c:v>назвать, что делают люди разных профессий</c:v>
                </c:pt>
                <c:pt idx="2">
                  <c:v>придумать к предлагаемым словам синонимы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ответить на вопрос, как животные и птицы подают голос</c:v>
                </c:pt>
                <c:pt idx="1">
                  <c:v>назвать, что делают люди разных профессий</c:v>
                </c:pt>
                <c:pt idx="2">
                  <c:v>придумать к предлагаемым словам синонимы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0.75000000000000056</c:v>
                </c:pt>
                <c:pt idx="1">
                  <c:v>0.75000000000000056</c:v>
                </c:pt>
                <c:pt idx="2">
                  <c:v>0.75000000000000056</c:v>
                </c:pt>
              </c:numCache>
            </c:numRef>
          </c:val>
        </c:ser>
        <c:dLbls>
          <c:showVal val="1"/>
        </c:dLbls>
        <c:gapWidth val="75"/>
        <c:shape val="cylinder"/>
        <c:axId val="83722624"/>
        <c:axId val="83724160"/>
        <c:axId val="0"/>
      </c:bar3DChart>
      <c:catAx>
        <c:axId val="83722624"/>
        <c:scaling>
          <c:orientation val="minMax"/>
        </c:scaling>
        <c:axPos val="b"/>
        <c:majorTickMark val="none"/>
        <c:tickLblPos val="nextTo"/>
        <c:crossAx val="83724160"/>
        <c:crosses val="autoZero"/>
        <c:auto val="1"/>
        <c:lblAlgn val="ctr"/>
        <c:lblOffset val="100"/>
      </c:catAx>
      <c:valAx>
        <c:axId val="837241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837226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уровени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Начало  обучения 2010-2012</c:v>
                </c:pt>
                <c:pt idx="1">
                  <c:v>Конец  обучения 2010-2012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Начало  обучения 2010-2012</c:v>
                </c:pt>
                <c:pt idx="1">
                  <c:v>Конец  обучения 2010-2012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</c:v>
                </c:pt>
                <c:pt idx="1">
                  <c:v>0.38000000000000039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Начало  обучения 2010-2012</c:v>
                </c:pt>
                <c:pt idx="1">
                  <c:v>Конец  обучения 2010-2012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0.62000000000000066</c:v>
                </c:pt>
              </c:numCache>
            </c:numRef>
          </c:val>
        </c:ser>
        <c:dLbls>
          <c:showVal val="1"/>
        </c:dLbls>
        <c:shape val="cylinder"/>
        <c:axId val="83891328"/>
        <c:axId val="83892864"/>
        <c:axId val="0"/>
      </c:bar3DChart>
      <c:catAx>
        <c:axId val="8389132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892864"/>
        <c:crosses val="autoZero"/>
        <c:auto val="1"/>
        <c:lblAlgn val="ctr"/>
        <c:lblOffset val="100"/>
      </c:catAx>
      <c:valAx>
        <c:axId val="83892864"/>
        <c:scaling>
          <c:orientation val="minMax"/>
        </c:scaling>
        <c:axPos val="l"/>
        <c:majorGridlines/>
        <c:numFmt formatCode="0%" sourceLinked="1"/>
        <c:tickLblPos val="nextTo"/>
        <c:crossAx val="83891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уровени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Начало  обучения 2010-2012</c:v>
                </c:pt>
                <c:pt idx="1">
                  <c:v>Конец  обучения 2010-2012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0.67000000000000093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Начало  обучения 2010-2012</c:v>
                </c:pt>
                <c:pt idx="1">
                  <c:v>Конец  обучения 2010-2012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0.33000000000000046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Начало  обучения 2010-2012</c:v>
                </c:pt>
                <c:pt idx="1">
                  <c:v>Конец  обучения 2010-2012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0.75000000000000078</c:v>
                </c:pt>
              </c:numCache>
            </c:numRef>
          </c:val>
        </c:ser>
        <c:dLbls>
          <c:showVal val="1"/>
        </c:dLbls>
        <c:shape val="cylinder"/>
        <c:axId val="83940480"/>
        <c:axId val="83942016"/>
        <c:axId val="0"/>
      </c:bar3DChart>
      <c:catAx>
        <c:axId val="839404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942016"/>
        <c:crosses val="autoZero"/>
        <c:auto val="1"/>
        <c:lblAlgn val="ctr"/>
        <c:lblOffset val="100"/>
      </c:catAx>
      <c:valAx>
        <c:axId val="83942016"/>
        <c:scaling>
          <c:orientation val="minMax"/>
        </c:scaling>
        <c:axPos val="l"/>
        <c:majorGridlines/>
        <c:numFmt formatCode="0%" sourceLinked="1"/>
        <c:tickLblPos val="nextTo"/>
        <c:crossAx val="83940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E785A-7360-4B99-8C1B-7561D2E760C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06BFB-83AB-4F25-9A52-A18C23AD3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3998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ПЕДАГОГИЧЕСКОГО ОПЫТА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учителя-логопеда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детский сад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117 «Электроник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Васильковой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Светланы Евгеньевны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440748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Диагностический мониторинг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857232"/>
            <a:ext cx="4721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подбирать слова-признаки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714488"/>
          <a:ext cx="450059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1785926"/>
          <a:ext cx="425449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подбирать слова-действия к заданному слову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357298"/>
          <a:ext cx="478634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3438" y="1357298"/>
          <a:ext cx="425449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534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составлять описательный рассказ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928670"/>
          <a:ext cx="73581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328612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Состояние речевого развития и базового словаря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28662" y="3857628"/>
          <a:ext cx="7572428" cy="231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71480"/>
            <a:ext cx="20086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DCIM\100OLYMP\PA100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57562"/>
            <a:ext cx="3991361" cy="2994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DCIM\100OLYMP\PA10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4071966" cy="3054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71480"/>
            <a:ext cx="18859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00OLYMP\PA100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4286280" cy="3215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DCIM\100OLYMP\PA10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49049" y="2366068"/>
            <a:ext cx="4643445" cy="3483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825" y="571480"/>
            <a:ext cx="18846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этап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DCIM\100OLYMP\PA10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538925" cy="4905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001156" cy="35786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7359"/>
                <a:gridCol w="5203797"/>
              </a:tblGrid>
              <a:tr h="9103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воспитателями и специалистами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71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дидактических игр</a:t>
                      </a:r>
                      <a:endParaRPr lang="ru-RU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Содоклад на педагогическом совете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 – передвижки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для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Мои документы\Фото\Новая папка\CIMG6292.JPG"/>
          <p:cNvPicPr/>
          <p:nvPr/>
        </p:nvPicPr>
        <p:blipFill>
          <a:blip r:embed="rId2" cstate="print"/>
          <a:srcRect b="12874"/>
          <a:stretch>
            <a:fillRect/>
          </a:stretch>
        </p:blipFill>
        <p:spPr bwMode="auto">
          <a:xfrm>
            <a:off x="500034" y="3786190"/>
            <a:ext cx="342902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Колобок\Подготовительная группа\P729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57562"/>
            <a:ext cx="4110033" cy="3083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10954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наглядного моделирования в коррекционно-образовательной работе с детьми, имеющими нарушения речи, значительно влияет на развитие у детей памяти, воображения, логического мышления и, как следствие, на развитие связной речи.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Колобок\Подготовительная группа\Фильм\P9217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572032" cy="3429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39472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5214974" cy="492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детский сад № 117 «Электроник» комбинированного вида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ВАСИЛЬКОВА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ЕВГЕНЬЕВНА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ОБРАЗОВАНИЕ – высшее,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закончила ТГПУ им. К.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Джураева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СТАЖ РАБОТЫ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–вторая категория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НАГРАДЫ – почётная грамота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отдела образования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1 копия.jpg"/>
          <p:cNvPicPr>
            <a:picLocks noChangeAspect="1" noChangeArrowheads="1"/>
          </p:cNvPicPr>
          <p:nvPr/>
        </p:nvPicPr>
        <p:blipFill>
          <a:blip r:embed="rId2" cstate="print"/>
          <a:srcRect l="31250" t="7813" r="35417" b="56660"/>
          <a:stretch>
            <a:fillRect/>
          </a:stretch>
        </p:blipFill>
        <p:spPr bwMode="auto">
          <a:xfrm>
            <a:off x="5786446" y="1357298"/>
            <a:ext cx="300039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868" y="2714620"/>
            <a:ext cx="2000250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22663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1603"/>
                <a:gridCol w="6286545"/>
                <a:gridCol w="1285852"/>
              </a:tblGrid>
              <a:tr h="1214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9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№ 117 «Электроник» комбинированного вида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1.jpg"/>
          <p:cNvPicPr/>
          <p:nvPr/>
        </p:nvPicPr>
        <p:blipFill>
          <a:blip r:embed="rId2" cstate="print">
            <a:lum bright="20000" contrast="10000"/>
          </a:blip>
          <a:srcRect t="29906" r="22926" b="44239"/>
          <a:stretch>
            <a:fillRect/>
          </a:stretch>
        </p:blipFill>
        <p:spPr bwMode="auto">
          <a:xfrm>
            <a:off x="1785918" y="214290"/>
            <a:ext cx="592935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0063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57256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06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24" y="214290"/>
            <a:ext cx="928694" cy="8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81439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ОБОБЩЕНИЕ  ПЕДАГОГИЧЕСКОГО ОПЫТА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929066"/>
            <a:ext cx="8715436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метода наглядного моделирования при обучении детей С общим недоразвитием речи составлению рассказа-описания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57166"/>
            <a:ext cx="3584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814393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4013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Наглядное моделирование — это воспроизведение существенных свойств изучаемого объекта, создание его заместителя и работа с ним.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DCIM\100OLYMP\PA090583.JPG"/>
          <p:cNvPicPr>
            <a:picLocks noChangeAspect="1" noChangeArrowheads="1"/>
          </p:cNvPicPr>
          <p:nvPr/>
        </p:nvPicPr>
        <p:blipFill>
          <a:blip r:embed="rId2" cstate="print"/>
          <a:srcRect t="29605"/>
          <a:stretch>
            <a:fillRect/>
          </a:stretch>
        </p:blipFill>
        <p:spPr bwMode="auto">
          <a:xfrm>
            <a:off x="2143108" y="3714752"/>
            <a:ext cx="4735051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428596" y="500042"/>
            <a:ext cx="8358246" cy="5000660"/>
            <a:chOff x="428596" y="500042"/>
            <a:chExt cx="8358246" cy="500066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286644" y="4000504"/>
              <a:ext cx="1428760" cy="1500198"/>
            </a:xfrm>
            <a:prstGeom prst="roundRect">
              <a:avLst/>
            </a:prstGeom>
            <a:solidFill>
              <a:srgbClr val="85D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43570" y="4000504"/>
              <a:ext cx="1428760" cy="15001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000496" y="4000504"/>
              <a:ext cx="1428760" cy="15001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357422" y="4000504"/>
              <a:ext cx="1428760" cy="15001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000892" y="1714488"/>
              <a:ext cx="1714512" cy="1714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786314" y="1643050"/>
              <a:ext cx="1928826" cy="17859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5984" y="1643050"/>
              <a:ext cx="2143140" cy="18573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8596" y="1643050"/>
              <a:ext cx="1571636" cy="18573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42976" y="500042"/>
              <a:ext cx="7129506" cy="714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5852" y="642918"/>
              <a:ext cx="6715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Метод наглядного моделирован</a:t>
              </a:r>
              <a:r>
                <a:rPr lang="ru-RU" sz="2400" dirty="0" smtClean="0"/>
                <a:t>ия</a:t>
              </a:r>
              <a:endParaRPr lang="ru-RU" sz="2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34" y="1714488"/>
              <a:ext cx="14287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 нарушении слоговой структуры слова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5984" y="1714488"/>
              <a:ext cx="21431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 формировании лексико-грамматического строя речи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57752" y="1857364"/>
              <a:ext cx="17145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 подготовке к обучению грамоте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72330" y="1857364"/>
              <a:ext cx="15716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 обучении связной речи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7422" y="4429132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Пересказ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9058" y="4143380"/>
              <a:ext cx="16430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Рассказ по сюжетной картине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0694" y="4071942"/>
              <a:ext cx="17145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Рассказ-описание по пейзажной картине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8082" y="4214818"/>
              <a:ext cx="1428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Рассказ-описание предметов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>
              <a:stCxn id="7" idx="2"/>
              <a:endCxn id="11" idx="0"/>
            </p:cNvCxnSpPr>
            <p:nvPr/>
          </p:nvCxnSpPr>
          <p:spPr>
            <a:xfrm rot="5400000">
              <a:off x="2746758" y="-317921"/>
              <a:ext cx="428628" cy="34933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7" idx="2"/>
              <a:endCxn id="12" idx="0"/>
            </p:cNvCxnSpPr>
            <p:nvPr/>
          </p:nvCxnSpPr>
          <p:spPr>
            <a:xfrm rot="5400000">
              <a:off x="3818328" y="753649"/>
              <a:ext cx="428628" cy="1350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7" idx="2"/>
              <a:endCxn id="14" idx="0"/>
            </p:cNvCxnSpPr>
            <p:nvPr/>
          </p:nvCxnSpPr>
          <p:spPr>
            <a:xfrm rot="16200000" flipH="1">
              <a:off x="5014914" y="907237"/>
              <a:ext cx="428628" cy="1042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7" idx="2"/>
              <a:endCxn id="16" idx="0"/>
            </p:cNvCxnSpPr>
            <p:nvPr/>
          </p:nvCxnSpPr>
          <p:spPr>
            <a:xfrm rot="16200000" flipH="1">
              <a:off x="6032905" y="-110755"/>
              <a:ext cx="500066" cy="3150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16" idx="2"/>
              <a:endCxn id="21" idx="0"/>
            </p:cNvCxnSpPr>
            <p:nvPr/>
          </p:nvCxnSpPr>
          <p:spPr>
            <a:xfrm rot="5400000">
              <a:off x="5179223" y="1321579"/>
              <a:ext cx="571504" cy="4786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stCxn id="16" idx="2"/>
              <a:endCxn id="22" idx="0"/>
            </p:cNvCxnSpPr>
            <p:nvPr/>
          </p:nvCxnSpPr>
          <p:spPr>
            <a:xfrm rot="5400000">
              <a:off x="6000760" y="2143116"/>
              <a:ext cx="571504" cy="3143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16" idx="2"/>
              <a:endCxn id="23" idx="0"/>
            </p:cNvCxnSpPr>
            <p:nvPr/>
          </p:nvCxnSpPr>
          <p:spPr>
            <a:xfrm rot="5400000">
              <a:off x="6822297" y="2964653"/>
              <a:ext cx="571504" cy="1500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16" idx="2"/>
              <a:endCxn id="24" idx="0"/>
            </p:cNvCxnSpPr>
            <p:nvPr/>
          </p:nvCxnSpPr>
          <p:spPr>
            <a:xfrm rot="16200000" flipH="1">
              <a:off x="7643834" y="3643314"/>
              <a:ext cx="571504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98002"/>
            <a:ext cx="8643998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633413" algn="l"/>
                <a:tab pos="7223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во-первых, ребенок-дошкольник очень пластичен и легко обучаем, но для большинства детей с ограниченными возможностями здоровья характерна быстрая утомляемость и потеря интереса к занятию. Использование наглядного моделирования вызывает интерес и помогает решить эту проблему;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633413" algn="l"/>
                <a:tab pos="7223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во-вторых, использование символической аналогии облегчает и ускоряет процесс запоминания и усвоения материала, формирует приемы работы с памятью. Ведь одно из правил укрепления памяти гласит: “Когда учишь – записывай, рисуй схемы, диаграммы, черти графики”;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633413" algn="l"/>
                <a:tab pos="7223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в-третьих, применяя графическую аналогию, мы учим детей видеть главное, систематизировать полученные знания.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214290"/>
            <a:ext cx="248183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детей составлению рассказов-описаний предметов через развитие правильной речевой логики и способности характеризовать образы различных объектов и их окружения посредством метода наглядного моделирования.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500306"/>
            <a:ext cx="8715436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20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умения вычленять и называть значимые признаки объекта;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умения перечислять признаки в определенной последовательности;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умения связывать слова, фразы и периоды в целостный текст;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основные психические процессы – память, внимание, образное мышление;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умения перекодировать информацию, т.е. преобразовывать абстрактные символы в образы.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57620" y="0"/>
            <a:ext cx="20717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560470"/>
            <a:ext cx="8715436" cy="6247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доступности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связь получаемых знаний с теми, которые уже сформированы в сознании ребенка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Индивидуальный подход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логопедической работе выражается, прежде всего, в тщательном изучении каждого ребенка перед началом и в процессе логопедической работы с ним и в выборе средств коррекционно-воспитательной работы в зависимости от его психологических особенностей и речевых возможностей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максимальной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позволяет дать детям живой красочный образ недостаточно известной части действительности, расширить в этом направлении их чувственный опыт, обогатить впечатления, сделать для них возможно более конкретным, более реально и точно представленным тот или иной круг явлений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предполагает в процессе внедрения знаний, развития навыков и умений делать это не сразу, не в один прием, во всем объеме и со всеми деталями, а постепенно, последовательно, что обеспечивает посильность их усвоения детьми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Коррекционная работа по развитию связной речи строится с учетом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тематического принципа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 и на основе тесной взаимосвязи в работе логопеда, воспитателей группы и специалистов ДОУ.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43240" y="500042"/>
            <a:ext cx="35004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 приемы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1160491"/>
            <a:ext cx="8286808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метода моделирования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облегчает процесс формирования связной речи. В современной научной литературе моделирование рассматривается как исследование каких либо явлений, процессов или систем объектов путем построения и изучения их моделей;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Наглядный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используется вариативная методика применения наглядного материала как средства достижения связности речи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основным методам обучения детей связной речи относится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словесный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обучение пересказу, рассказыванию и устному сочинению по воображению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Игровой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развитии связной речи занимает большое место.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34163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CIM\100OLYMP\PA090582.JPG"/>
          <p:cNvPicPr>
            <a:picLocks noChangeAspect="1" noChangeArrowheads="1"/>
          </p:cNvPicPr>
          <p:nvPr/>
        </p:nvPicPr>
        <p:blipFill>
          <a:blip r:embed="rId2" cstate="print"/>
          <a:srcRect t="21567"/>
          <a:stretch>
            <a:fillRect/>
          </a:stretch>
        </p:blipFill>
        <p:spPr bwMode="auto">
          <a:xfrm>
            <a:off x="285720" y="1714488"/>
            <a:ext cx="2307017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DCIM\100OLYMP\PA090583.JPG"/>
          <p:cNvPicPr>
            <a:picLocks noChangeAspect="1" noChangeArrowheads="1"/>
          </p:cNvPicPr>
          <p:nvPr/>
        </p:nvPicPr>
        <p:blipFill>
          <a:blip r:embed="rId3" cstate="print"/>
          <a:srcRect t="29605"/>
          <a:stretch>
            <a:fillRect/>
          </a:stretch>
        </p:blipFill>
        <p:spPr bwMode="auto">
          <a:xfrm>
            <a:off x="6429388" y="1643050"/>
            <a:ext cx="243516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F:\DCIM\100OLYMP\PA090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2857520" cy="2143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:\Мои документы\Мои рисунки\Фото д.с\P7100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14818"/>
            <a:ext cx="2952802" cy="2214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F:\DCIM\100OLYMP\PA100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500174"/>
            <a:ext cx="3324215" cy="2493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S5QAU4VNKZPS-232-7</_dlc_DocId>
    <_dlc_DocIdUrl xmlns="6434c500-c195-4837-b047-5e71706d4cb2">
      <Url>http://www.eduportal44.ru/Buy/Elektron/_layouts/15/DocIdRedir.aspx?ID=S5QAU4VNKZPS-232-7</Url>
      <Description>S5QAU4VNKZPS-232-7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C347265E6869B469819CC6B7FB87A48" ma:contentTypeVersion="2" ma:contentTypeDescription="Создание документа." ma:contentTypeScope="" ma:versionID="ff845a2decc44449b3d04b24706b8229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5698b41fde973bb0ef0aa4f9eb9fb4c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568FE9-8E79-4433-ACF9-2E603E9625BD}"/>
</file>

<file path=customXml/itemProps2.xml><?xml version="1.0" encoding="utf-8"?>
<ds:datastoreItem xmlns:ds="http://schemas.openxmlformats.org/officeDocument/2006/customXml" ds:itemID="{59A91552-4139-4A96-8BC2-21BEAB6FC482}"/>
</file>

<file path=customXml/itemProps3.xml><?xml version="1.0" encoding="utf-8"?>
<ds:datastoreItem xmlns:ds="http://schemas.openxmlformats.org/officeDocument/2006/customXml" ds:itemID="{D143D681-89AA-4030-A20E-091BA9AF4F9D}"/>
</file>

<file path=customXml/itemProps4.xml><?xml version="1.0" encoding="utf-8"?>
<ds:datastoreItem xmlns:ds="http://schemas.openxmlformats.org/officeDocument/2006/customXml" ds:itemID="{1CF62AF5-9DFF-4BB0-9E24-53196509C7DA}"/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683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</dc:title>
  <dc:creator>Admin</dc:creator>
  <cp:lastModifiedBy>Admin</cp:lastModifiedBy>
  <cp:revision>55</cp:revision>
  <dcterms:created xsi:type="dcterms:W3CDTF">2012-04-22T09:35:35Z</dcterms:created>
  <dcterms:modified xsi:type="dcterms:W3CDTF">2012-04-25T16:52:48Z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0x0101005C347265E6869B469819CC6B7FB87A48</vt:lpwstr>
  </property>
  <property fmtid="{D5CDD505-2E9C-101B-9397-08002B2CF9AE}" pid="3" name="_dlc_DocIdItemGuid">
    <vt:lpwstr>c28738d9-b847-4612-b747-62ef7347d252</vt:lpwstr>
  </property>
</Properties>
</file>