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65" r:id="rId4"/>
    <p:sldId id="257" r:id="rId5"/>
    <p:sldId id="268" r:id="rId6"/>
    <p:sldId id="267" r:id="rId7"/>
    <p:sldId id="271" r:id="rId8"/>
    <p:sldId id="272" r:id="rId9"/>
    <p:sldId id="273" r:id="rId10"/>
    <p:sldId id="275" r:id="rId11"/>
    <p:sldId id="276" r:id="rId12"/>
    <p:sldId id="277" r:id="rId13"/>
    <p:sldId id="269" r:id="rId14"/>
    <p:sldId id="262" r:id="rId15"/>
    <p:sldId id="259" r:id="rId16"/>
    <p:sldId id="263" r:id="rId17"/>
    <p:sldId id="260" r:id="rId18"/>
    <p:sldId id="264" r:id="rId19"/>
    <p:sldId id="261" r:id="rId20"/>
    <p:sldId id="278" r:id="rId21"/>
    <p:sldId id="26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E19EC"/>
    <a:srgbClr val="00FF99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8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FBEAC7">
                <a:alpha val="9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846BE2-5C47-4ECD-9908-758AAAC3017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1B95C3-79A3-426E-9E9B-B6BBFADE3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18" y="2643182"/>
            <a:ext cx="6500858" cy="20005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«ПОДВИЖНАЯ ИГРА КАК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СРЕДСТВО ВСЕСТОРОННЕГО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РАЗВИТИЯ ДОШКОЛЬНИКОВ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1857364"/>
            <a:ext cx="6074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СЕМИНАР –ПРАКТИКУМ 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6" descr="смех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714884"/>
            <a:ext cx="1943100" cy="1914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 игры нет, и не может быть полноценного умственного развития.</a:t>
            </a: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Игра – это огромное светлое окно, через которое в духовный мир ребёнка вливается живительный поток представлений, понятий. </a:t>
            </a: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Игра – это искра, зажигающая огонек пытливости и любознательности.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В.А. Сухомлинский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14480" y="285728"/>
          <a:ext cx="6096000" cy="4267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704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РАСПРЕДЕЛЕНИЕ РОЛЕЙ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57158" y="1142984"/>
            <a:ext cx="2071702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71736" y="857232"/>
            <a:ext cx="6000792" cy="13573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643174" y="928670"/>
          <a:ext cx="5715040" cy="1214446"/>
        </p:xfrm>
        <a:graphic>
          <a:graphicData uri="http://schemas.openxmlformats.org/drawingml/2006/table">
            <a:tbl>
              <a:tblPr/>
              <a:tblGrid>
                <a:gridCol w="5715040"/>
              </a:tblGrid>
              <a:tr h="121444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По желанию детей;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по выбору воспитателя;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в новой игре главную роль берет воспитатель.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357158" y="2928934"/>
            <a:ext cx="2071702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58" y="5000636"/>
            <a:ext cx="2071702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71736" y="2643182"/>
            <a:ext cx="6000792" cy="13573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71736" y="4500570"/>
            <a:ext cx="6072230" cy="20002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714612" y="2643182"/>
          <a:ext cx="5357850" cy="1524000"/>
        </p:xfrm>
        <a:graphic>
          <a:graphicData uri="http://schemas.openxmlformats.org/drawingml/2006/table">
            <a:tbl>
              <a:tblPr/>
              <a:tblGrid>
                <a:gridCol w="5357850"/>
              </a:tblGrid>
              <a:tr h="12858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По желанию детей;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по выбору воспитателя;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по считалке;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в качестве поощрения.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714612" y="4643446"/>
          <a:ext cx="5715040" cy="1828800"/>
        </p:xfrm>
        <a:graphic>
          <a:graphicData uri="http://schemas.openxmlformats.org/drawingml/2006/table">
            <a:tbl>
              <a:tblPr/>
              <a:tblGrid>
                <a:gridCol w="5715040"/>
              </a:tblGrid>
              <a:tr h="10001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По желанию детей;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по выбору воспитателя;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по считалке;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по жребию;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водящий может выбрать себе замену;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«флюгер» или волшебная палочка.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2" name="Group 142"/>
          <p:cNvGrpSpPr>
            <a:grpSpLocks noChangeAspect="1"/>
          </p:cNvGrpSpPr>
          <p:nvPr/>
        </p:nvGrpSpPr>
        <p:grpSpPr bwMode="auto">
          <a:xfrm>
            <a:off x="1785918" y="6084888"/>
            <a:ext cx="744537" cy="773112"/>
            <a:chOff x="819" y="1243"/>
            <a:chExt cx="454" cy="518"/>
          </a:xfrm>
        </p:grpSpPr>
        <p:grpSp>
          <p:nvGrpSpPr>
            <p:cNvPr id="3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26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25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42"/>
          <p:cNvGrpSpPr>
            <a:grpSpLocks noChangeAspect="1"/>
          </p:cNvGrpSpPr>
          <p:nvPr/>
        </p:nvGrpSpPr>
        <p:grpSpPr bwMode="auto">
          <a:xfrm>
            <a:off x="7429520" y="0"/>
            <a:ext cx="744537" cy="773112"/>
            <a:chOff x="819" y="1243"/>
            <a:chExt cx="454" cy="518"/>
          </a:xfrm>
        </p:grpSpPr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32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31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" name="Стрелка вправо 29"/>
          <p:cNvSpPr/>
          <p:nvPr/>
        </p:nvSpPr>
        <p:spPr>
          <a:xfrm>
            <a:off x="2428860" y="3214686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2428860" y="5286388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2428860" y="1500174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1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5206" y="4143380"/>
            <a:ext cx="1501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14480" y="285728"/>
          <a:ext cx="6096000" cy="4267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70484">
                <a:tc>
                  <a:txBody>
                    <a:bodyPr/>
                    <a:lstStyle/>
                    <a:p>
                      <a:pPr indent="-90170"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РУКОВОДСТВО</a:t>
                      </a:r>
                      <a:r>
                        <a:rPr lang="ru-RU" sz="2800" b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ХОДОМ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ИГРЫ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57158" y="1142984"/>
            <a:ext cx="2071702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71736" y="857232"/>
            <a:ext cx="6000792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643174" y="928670"/>
          <a:ext cx="5000660" cy="1214446"/>
        </p:xfrm>
        <a:graphic>
          <a:graphicData uri="http://schemas.openxmlformats.org/drawingml/2006/table">
            <a:tbl>
              <a:tblPr/>
              <a:tblGrid>
                <a:gridCol w="5000660"/>
              </a:tblGrid>
              <a:tr h="121444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Сигнал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к началу игры;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подсказывание правил в ходе игры;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показ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движений.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357158" y="2928934"/>
            <a:ext cx="2071702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58" y="5000636"/>
            <a:ext cx="2071702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71736" y="2643182"/>
            <a:ext cx="6000792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71736" y="4500570"/>
            <a:ext cx="6072230" cy="17859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786050" y="2714620"/>
          <a:ext cx="4572032" cy="1219200"/>
        </p:xfrm>
        <a:graphic>
          <a:graphicData uri="http://schemas.openxmlformats.org/drawingml/2006/table">
            <a:tbl>
              <a:tblPr/>
              <a:tblGrid>
                <a:gridCol w="4572032"/>
              </a:tblGrid>
              <a:tr h="11668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Совет, напоминание;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сигнал к началу игры;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при нарушении правил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напомнить правила игры.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714612" y="4643446"/>
          <a:ext cx="5715040" cy="1651000"/>
        </p:xfrm>
        <a:graphic>
          <a:graphicData uri="http://schemas.openxmlformats.org/drawingml/2006/table">
            <a:tbl>
              <a:tblPr/>
              <a:tblGrid>
                <a:gridCol w="5715040"/>
              </a:tblGrid>
              <a:tr h="157163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Совет, напоминание;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сигнал к началу игры;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подсказать, как выиграть;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помощь в решении конфликта.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2" name="Group 142"/>
          <p:cNvGrpSpPr>
            <a:grpSpLocks noChangeAspect="1"/>
          </p:cNvGrpSpPr>
          <p:nvPr/>
        </p:nvGrpSpPr>
        <p:grpSpPr bwMode="auto">
          <a:xfrm>
            <a:off x="1785918" y="6084888"/>
            <a:ext cx="744537" cy="773112"/>
            <a:chOff x="819" y="1243"/>
            <a:chExt cx="454" cy="518"/>
          </a:xfrm>
        </p:grpSpPr>
        <p:grpSp>
          <p:nvGrpSpPr>
            <p:cNvPr id="3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26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25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42"/>
          <p:cNvGrpSpPr>
            <a:grpSpLocks noChangeAspect="1"/>
          </p:cNvGrpSpPr>
          <p:nvPr/>
        </p:nvGrpSpPr>
        <p:grpSpPr bwMode="auto">
          <a:xfrm>
            <a:off x="7429520" y="0"/>
            <a:ext cx="744537" cy="773112"/>
            <a:chOff x="819" y="1243"/>
            <a:chExt cx="454" cy="518"/>
          </a:xfrm>
        </p:grpSpPr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32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31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" name="Стрелка вправо 29"/>
          <p:cNvSpPr/>
          <p:nvPr/>
        </p:nvSpPr>
        <p:spPr>
          <a:xfrm>
            <a:off x="2428860" y="3214686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2428860" y="5286388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2428860" y="1500174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1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5206" y="4143380"/>
            <a:ext cx="1501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85728"/>
          <a:ext cx="7715304" cy="426720"/>
        </p:xfrm>
        <a:graphic>
          <a:graphicData uri="http://schemas.openxmlformats.org/drawingml/2006/table">
            <a:tbl>
              <a:tblPr/>
              <a:tblGrid>
                <a:gridCol w="7715304"/>
              </a:tblGrid>
              <a:tr h="70484">
                <a:tc>
                  <a:txBody>
                    <a:bodyPr/>
                    <a:lstStyle/>
                    <a:p>
                      <a:pPr indent="-90170"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ПЕДАГОГИЧЕСКИЙ АНАЛИЗ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ИГРЫ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57158" y="1142984"/>
            <a:ext cx="2071702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71736" y="857232"/>
            <a:ext cx="6000792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714612" y="928670"/>
          <a:ext cx="5786478" cy="1214446"/>
        </p:xfrm>
        <a:graphic>
          <a:graphicData uri="http://schemas.openxmlformats.org/drawingml/2006/table">
            <a:tbl>
              <a:tblPr/>
              <a:tblGrid>
                <a:gridCol w="5786478"/>
              </a:tblGrid>
              <a:tr h="12144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Положительная оценка после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каждого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тура игры.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357158" y="2928934"/>
            <a:ext cx="2071702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58" y="5000636"/>
            <a:ext cx="2071702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71736" y="2643182"/>
            <a:ext cx="6000792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71736" y="4500570"/>
            <a:ext cx="6072230" cy="17859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714612" y="2786058"/>
          <a:ext cx="5500726" cy="1166810"/>
        </p:xfrm>
        <a:graphic>
          <a:graphicData uri="http://schemas.openxmlformats.org/drawingml/2006/table">
            <a:tbl>
              <a:tblPr/>
              <a:tblGrid>
                <a:gridCol w="5500726"/>
              </a:tblGrid>
              <a:tr h="11668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cs typeface="Times New Roman"/>
                        </a:rPr>
                        <a:t>-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Положительная оценка в конце игры и похвала по ходу;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выделить, кто играл лучше всего.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714612" y="4643446"/>
          <a:ext cx="5715040" cy="1571636"/>
        </p:xfrm>
        <a:graphic>
          <a:graphicData uri="http://schemas.openxmlformats.org/drawingml/2006/table">
            <a:tbl>
              <a:tblPr/>
              <a:tblGrid>
                <a:gridCol w="5715040"/>
              </a:tblGrid>
              <a:tr h="15716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 Обсудить,  что поменять,  как можно поиграть в следующий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раз;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анализ детьми, по вопросам воспитателя.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2" name="Group 142"/>
          <p:cNvGrpSpPr>
            <a:grpSpLocks noChangeAspect="1"/>
          </p:cNvGrpSpPr>
          <p:nvPr/>
        </p:nvGrpSpPr>
        <p:grpSpPr bwMode="auto">
          <a:xfrm>
            <a:off x="1785918" y="6084888"/>
            <a:ext cx="744537" cy="773112"/>
            <a:chOff x="819" y="1243"/>
            <a:chExt cx="454" cy="518"/>
          </a:xfrm>
        </p:grpSpPr>
        <p:grpSp>
          <p:nvGrpSpPr>
            <p:cNvPr id="3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26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25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42"/>
          <p:cNvGrpSpPr>
            <a:grpSpLocks noChangeAspect="1"/>
          </p:cNvGrpSpPr>
          <p:nvPr/>
        </p:nvGrpSpPr>
        <p:grpSpPr bwMode="auto">
          <a:xfrm>
            <a:off x="7429520" y="0"/>
            <a:ext cx="744537" cy="773112"/>
            <a:chOff x="819" y="1243"/>
            <a:chExt cx="454" cy="518"/>
          </a:xfrm>
        </p:grpSpPr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32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31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" name="Стрелка вправо 29"/>
          <p:cNvSpPr/>
          <p:nvPr/>
        </p:nvSpPr>
        <p:spPr>
          <a:xfrm>
            <a:off x="2428860" y="3214686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2428860" y="5286388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2428860" y="1500174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1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58" y="5143512"/>
            <a:ext cx="1501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285728"/>
            <a:ext cx="5937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ВАРИАНТЫ УСЛОЖНЕНИЯ ИГР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71670" y="1000108"/>
            <a:ext cx="3446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Усложнение правил  игры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670" y="1500174"/>
            <a:ext cx="42309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Усложнение двигательной задачи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0232" y="2000240"/>
            <a:ext cx="6092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Включение дополнительных основных движений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2571744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Изменение темпа движений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232" y="3143248"/>
            <a:ext cx="5059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Введение большего количества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ловишек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1670" y="3643314"/>
            <a:ext cx="6861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Увеличивается количество предметов, вводимых в игру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3108" y="4214818"/>
            <a:ext cx="5432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Изменение способа построения детей в игре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4857760"/>
            <a:ext cx="1501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142"/>
          <p:cNvGrpSpPr>
            <a:grpSpLocks noChangeAspect="1"/>
          </p:cNvGrpSpPr>
          <p:nvPr/>
        </p:nvGrpSpPr>
        <p:grpSpPr bwMode="auto">
          <a:xfrm>
            <a:off x="500034" y="2214554"/>
            <a:ext cx="744537" cy="773112"/>
            <a:chOff x="819" y="1243"/>
            <a:chExt cx="454" cy="518"/>
          </a:xfrm>
        </p:grpSpPr>
        <p:grpSp>
          <p:nvGrpSpPr>
            <p:cNvPr id="15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17" name="Picture 144" descr="light_shadow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Picture 145" descr="circuler_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16" name="Picture 147" descr="Picture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42853"/>
            <a:ext cx="7222811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</a:t>
            </a:r>
          </a:p>
          <a:p>
            <a:pPr lvl="0"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3-4 года</a:t>
            </a:r>
          </a:p>
          <a:p>
            <a:endParaRPr lang="ru-RU" sz="4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1500174"/>
            <a:ext cx="800105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Кругозор детей этого возраста мал, внимание неустойчиво, поэтому для них рекомендуются игры с простым и доступным сюжетом, в которых действующие лица хорошо известны ребенку из повседневной жизни (кот, птички) или с которыми его легко познакомить, используя картинку, игрушку, сказку (медведь, лиса, заяц). </a:t>
            </a:r>
          </a:p>
          <a:p>
            <a:pPr indent="36195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Подвижные игры  носят  несложный характер: педагог организует игры на основе 1–2 правил, требующих одновременных и поочерёдных действий (по сигналу воспитателя): «Догоните меня»,  «Наседка и цыплята» и др.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Предлагаются игры на выполнение разнообразных общих  движений: ходьба, бег, подпрыгивание и т. д., а также игры для развития тонких дифференцированных движений пальцев и кисти  рук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(пальчиковый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игротренинг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142"/>
          <p:cNvGrpSpPr>
            <a:grpSpLocks noChangeAspect="1"/>
          </p:cNvGrpSpPr>
          <p:nvPr/>
        </p:nvGrpSpPr>
        <p:grpSpPr bwMode="auto">
          <a:xfrm>
            <a:off x="214282" y="2357430"/>
            <a:ext cx="744537" cy="773112"/>
            <a:chOff x="819" y="1243"/>
            <a:chExt cx="454" cy="518"/>
          </a:xfrm>
        </p:grpSpPr>
        <p:grpSp>
          <p:nvGrpSpPr>
            <p:cNvPr id="8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10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9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5"/>
          <p:cNvSpPr txBox="1">
            <a:spLocks noChangeArrowheads="1"/>
          </p:cNvSpPr>
          <p:nvPr/>
        </p:nvSpPr>
        <p:spPr bwMode="black">
          <a:xfrm>
            <a:off x="642910" y="285728"/>
            <a:ext cx="79296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ХАРАКТЕРИСТИКА ПОДВИЖНЫХ ИГР     </a:t>
            </a:r>
          </a:p>
          <a:p>
            <a:pPr algn="ctr" eaLnBrk="0" hangingPunct="0"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младший дошкольный возраст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85984" y="1160491"/>
            <a:ext cx="642942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buClr>
                <a:srgbClr val="0000FF"/>
              </a:buClr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должны быть слишком длинными; обязательно нужно делать паузы для отдыха.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работе с малышами рекомендуется использовать  игры с небольшим художественным текстом, который подсказывает детям движения и заменяет в игре правила ("Зайка беленький сидит", "По ровненькой дорожке", "Поезд" и др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ru-RU" sz="2400" dirty="0" smtClean="0"/>
              <a:t> </a:t>
            </a:r>
          </a:p>
          <a:p>
            <a:pPr eaLnBrk="0" hangingPunct="0"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Основные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требования к детям этого возраста: действовать по сигналу (разрешению, указанию, хлопку, удару в бубен), передвигаться друг за другом; выполнив задание, возвращаться на места. </a:t>
            </a:r>
          </a:p>
          <a:p>
            <a:pPr eaLnBrk="0" hangingPunct="0">
              <a:buClr>
                <a:srgbClr val="0000FF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игре ребенок должен действовать чаще всего определенным способом (ползти на четвереньках, бросать мяч двумя руками и пр.) и соблюдать его хотя бы в общих чертах.  </a:t>
            </a:r>
          </a:p>
          <a:p>
            <a:pPr eaLnBrk="0" hangingPunct="0">
              <a:buClr>
                <a:srgbClr val="0000FF"/>
              </a:buClr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6" descr="смех 2"/>
          <p:cNvPicPr>
            <a:picLocks noChangeAspect="1" noChangeArrowheads="1"/>
          </p:cNvPicPr>
          <p:nvPr/>
        </p:nvPicPr>
        <p:blipFill>
          <a:blip r:embed="rId2" cstate="print"/>
          <a:srcRect l="736" t="-746"/>
          <a:stretch>
            <a:fillRect/>
          </a:stretch>
        </p:blipFill>
        <p:spPr bwMode="auto">
          <a:xfrm>
            <a:off x="142844" y="1357298"/>
            <a:ext cx="1928794" cy="19288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643050"/>
            <a:ext cx="807249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Ребенок владеет в общих чертах всеми видами основных движений. Он стремится к новым сочетаниям движений, хочет испробовать свои силы в сложных видах движений и физкультурных упражнений.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Внимание ребенка среднего дошкольного возраста приобретает все более устойчивый характер; совершенствуются зрительное, слуховое и осязательное восприятия, развиваются преднамеренное запоминание и припоминание. </a:t>
            </a:r>
          </a:p>
          <a:p>
            <a:pPr indent="361950" algn="just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Интересует результат произведенных действий, затраченных усилий. Они стремятся обязательно убежать от ловящего, влезть повыше, прыгнуть дальше и т. д. В то же время они по-прежнему любят сюжетные игры.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14290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</a:t>
            </a:r>
          </a:p>
          <a:p>
            <a:pPr lvl="0"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4-5 лет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00232" y="1500174"/>
            <a:ext cx="664373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Дети уже могут свободно подчиняться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правилам,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поэтому бессюжетные подвижные игры можно использовать достаточно широко.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Clr>
                <a:srgbClr val="0000FF"/>
              </a:buClr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Большинство игр имеют развернутые сюжеты, определяющие содержание движений.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Clr>
                <a:srgbClr val="0000FF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многих играх есть роль ведущего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>
              <a:buClr>
                <a:srgbClr val="0000FF"/>
              </a:buCl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hangingPunct="0"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Могут по собственной инициативе самостоятельно играть в знакомые подвижные игры, придумывать новые подвижные игры с использованием имитации (самолёты, стая  птиц и т.д.) или игры с динамическими игрушками: с мячами, обручами, каталками.</a:t>
            </a:r>
          </a:p>
          <a:p>
            <a:pPr eaLnBrk="0" hangingPunct="0">
              <a:buClr>
                <a:srgbClr val="0000FF"/>
              </a:buClr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Clr>
                <a:srgbClr val="0000FF"/>
              </a:buClr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188640"/>
            <a:ext cx="7576433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ХАРАКТЕРИСТИКА ПОДВИЖНЫХ ИГР     </a:t>
            </a:r>
          </a:p>
          <a:p>
            <a:pPr algn="ctr" eaLnBrk="0" hangingPunct="0"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средний дошкольный возраст</a:t>
            </a:r>
          </a:p>
        </p:txBody>
      </p:sp>
      <p:grpSp>
        <p:nvGrpSpPr>
          <p:cNvPr id="6" name="Group 142"/>
          <p:cNvGrpSpPr>
            <a:grpSpLocks noChangeAspect="1"/>
          </p:cNvGrpSpPr>
          <p:nvPr/>
        </p:nvGrpSpPr>
        <p:grpSpPr bwMode="auto">
          <a:xfrm>
            <a:off x="4860032" y="5949280"/>
            <a:ext cx="744537" cy="773112"/>
            <a:chOff x="819" y="1243"/>
            <a:chExt cx="454" cy="518"/>
          </a:xfrm>
        </p:grpSpPr>
        <p:grpSp>
          <p:nvGrpSpPr>
            <p:cNvPr id="7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9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8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66" descr="смех 2"/>
          <p:cNvPicPr>
            <a:picLocks noChangeAspect="1" noChangeArrowheads="1"/>
          </p:cNvPicPr>
          <p:nvPr/>
        </p:nvPicPr>
        <p:blipFill>
          <a:blip r:embed="rId5" cstate="print"/>
          <a:srcRect l="736" t="-746"/>
          <a:stretch>
            <a:fillRect/>
          </a:stretch>
        </p:blipFill>
        <p:spPr bwMode="auto">
          <a:xfrm>
            <a:off x="142844" y="1428736"/>
            <a:ext cx="2017934" cy="2017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1643050"/>
            <a:ext cx="65722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Старшие дошкольники могут  самостоятельно организовать подвижную игру и довести её до конца; играть в игры с элементами соревнования между группами детей, играть в более сложные подвижные игры  на основе нескольких правил. 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Появляются игры с элементами фантазирования: дети  не только  обобщают  игровые действия в слове, но и переносят их во внутренний воображаемый план.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285728"/>
            <a:ext cx="75009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</a:t>
            </a:r>
          </a:p>
          <a:p>
            <a:pPr lvl="0"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5-7 лет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071670" y="1500174"/>
            <a:ext cx="6643734" cy="459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Постепенно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увеличивается количество правил,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они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становятся сложнее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Ø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Главное правило для детей старшего дошкольного  возраста заключается в том, что участники должны не дать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себя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поймать водящему игроку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FF"/>
              </a:buClr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Подвижные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игры всегда организует воспитатель, хотя часто они могут быть начаты по желанию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детей.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v"/>
            </a:pPr>
            <a:endParaRPr lang="en-US" sz="1400" b="1" dirty="0"/>
          </a:p>
          <a:p>
            <a:pPr marL="342900" indent="-342900" eaLnBrk="0" hangingPunct="0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v"/>
            </a:pPr>
            <a:endParaRPr lang="ru-RU" sz="1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214290"/>
            <a:ext cx="7576433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ХАРАКТЕРИСТИКА ПОДВИЖНЫХ ИГР     </a:t>
            </a:r>
            <a:endPara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старший дошкольный возраст</a:t>
            </a:r>
          </a:p>
        </p:txBody>
      </p:sp>
      <p:pic>
        <p:nvPicPr>
          <p:cNvPr id="6" name="Picture 1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1501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7000">
              <a:srgbClr val="FBEAC7">
                <a:alpha val="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620688"/>
            <a:ext cx="6743704" cy="189436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МЕТОДИКА ПРОВЕДЕНИЯ 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ПОДВИЖНЫХ ИГР С ДЕТЬМИ ДОШКОЛЬНОГО ВОЗРАСТА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Documents and Settings\Я\Рабочий стол\специалисты\Кокошникова Н.Н\Фото день здоровья 2015 г\101MSDCF\DSC05846.JPG"/>
          <p:cNvPicPr/>
          <p:nvPr/>
        </p:nvPicPr>
        <p:blipFill>
          <a:blip r:embed="rId2" cstate="print"/>
          <a:srcRect l="15398" t="17964"/>
          <a:stretch>
            <a:fillRect/>
          </a:stretch>
        </p:blipFill>
        <p:spPr bwMode="auto">
          <a:xfrm>
            <a:off x="3143240" y="3071810"/>
            <a:ext cx="4283079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1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714488"/>
            <a:ext cx="1501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670" y="214290"/>
            <a:ext cx="4723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РАЗУЧИВАНИЕ НОВОЙ ИГРЫ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844" y="1857364"/>
            <a:ext cx="2071702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НЕСЮЖЕТНАЯ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57422" y="857232"/>
            <a:ext cx="6429420" cy="30003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00298" y="928670"/>
            <a:ext cx="62865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Знакомить чётко, лаконично, образно, эмоционально в течение  2-3 минут.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Раскрыть последовательность игровых действий: сначала игроки встают в круг и договариваются о правилах, затем выбирают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ловишку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  звучит сигнал на начало игры, по сигналу на окончание игры все снова встают в круг.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 объяснения  обязательно следует закрепить эти правила. 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85918" y="4429132"/>
            <a:ext cx="2071702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СЮЖЕТНАЯ ИГРА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214546" y="2214554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857620" y="4714884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00496" y="4143380"/>
            <a:ext cx="4714908" cy="15001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Уточнение  до начала игры  действий игроков, соответствующих сюжету.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5806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6248" y="4286256"/>
            <a:ext cx="42418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Проводится по подобию несюжетной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42"/>
          <p:cNvGrpSpPr>
            <a:grpSpLocks noChangeAspect="1"/>
          </p:cNvGrpSpPr>
          <p:nvPr/>
        </p:nvGrpSpPr>
        <p:grpSpPr bwMode="auto">
          <a:xfrm>
            <a:off x="500034" y="785794"/>
            <a:ext cx="744537" cy="773112"/>
            <a:chOff x="819" y="1243"/>
            <a:chExt cx="454" cy="518"/>
          </a:xfrm>
        </p:grpSpPr>
        <p:grpSp>
          <p:nvGrpSpPr>
            <p:cNvPr id="19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21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20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4" name="Group 142"/>
          <p:cNvGrpSpPr>
            <a:grpSpLocks noChangeAspect="1"/>
          </p:cNvGrpSpPr>
          <p:nvPr/>
        </p:nvGrpSpPr>
        <p:grpSpPr bwMode="auto">
          <a:xfrm>
            <a:off x="2285984" y="5500702"/>
            <a:ext cx="744537" cy="773112"/>
            <a:chOff x="819" y="1243"/>
            <a:chExt cx="454" cy="518"/>
          </a:xfrm>
        </p:grpSpPr>
        <p:grpSp>
          <p:nvGrpSpPr>
            <p:cNvPr id="25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27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26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2"/>
          <p:cNvGrpSpPr>
            <a:grpSpLocks noChangeAspect="1"/>
          </p:cNvGrpSpPr>
          <p:nvPr/>
        </p:nvGrpSpPr>
        <p:grpSpPr bwMode="auto">
          <a:xfrm>
            <a:off x="357158" y="1928802"/>
            <a:ext cx="744537" cy="773112"/>
            <a:chOff x="819" y="1243"/>
            <a:chExt cx="454" cy="518"/>
          </a:xfrm>
        </p:grpSpPr>
        <p:grpSp>
          <p:nvGrpSpPr>
            <p:cNvPr id="4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6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5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Picture 66" descr="смех 2"/>
          <p:cNvPicPr>
            <a:picLocks noChangeAspect="1" noChangeArrowheads="1"/>
          </p:cNvPicPr>
          <p:nvPr/>
        </p:nvPicPr>
        <p:blipFill>
          <a:blip r:embed="rId5" cstate="print"/>
          <a:srcRect l="736" t="-746"/>
          <a:stretch>
            <a:fillRect/>
          </a:stretch>
        </p:blipFill>
        <p:spPr bwMode="auto">
          <a:xfrm>
            <a:off x="6715140" y="785794"/>
            <a:ext cx="2071670" cy="20716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1785918" y="357166"/>
            <a:ext cx="648072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ГОД  РЕКОМЕНДУЕТСЯ:</a:t>
            </a:r>
          </a:p>
          <a:p>
            <a:pPr algn="ctr"/>
            <a:endParaRPr lang="ru-RU" sz="1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младшей группы не больше 10 игр,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средней - 12 игр, </a:t>
            </a:r>
          </a:p>
          <a:p>
            <a:pPr>
              <a:buFontTx/>
              <a:buChar char="-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старшей - не более 14 игр, 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условии, что в средней группе повторяются игры младшей группы,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в старшей - младшей и средней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групп.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857356" y="4071942"/>
            <a:ext cx="6715172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СРЕДНЯЯ ПРОДОЛЖИТЕЛЬНОСТЬ ИГРЫ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5 - 6 минут в младшей группе,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6 - 8 минут - в средней,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8 - 10 минут - в старшей.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Общая продолжительность игры считается с того момента, как дети собрались на игру и воспитатель начал её объяснение.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85926"/>
            <a:ext cx="1501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42"/>
          <p:cNvGrpSpPr>
            <a:grpSpLocks noChangeAspect="1"/>
          </p:cNvGrpSpPr>
          <p:nvPr/>
        </p:nvGrpSpPr>
        <p:grpSpPr bwMode="auto">
          <a:xfrm>
            <a:off x="500034" y="5857892"/>
            <a:ext cx="744537" cy="773112"/>
            <a:chOff x="819" y="1243"/>
            <a:chExt cx="454" cy="518"/>
          </a:xfrm>
        </p:grpSpPr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8" name="Picture 144" descr="light_shadow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145" descr="circuler_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7" name="Picture 147" descr="Picture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Прямоугольник 10"/>
          <p:cNvSpPr/>
          <p:nvPr/>
        </p:nvSpPr>
        <p:spPr>
          <a:xfrm>
            <a:off x="2000232" y="285728"/>
            <a:ext cx="65722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ПОДВИЖНАЯ ИГРА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сложная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эмоциональная деятельность детей, основанная на движении и наличии правил, направлена на решение двигательной задачи.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/>
              <a:t>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ПЕДАГОГА</a:t>
            </a:r>
          </a:p>
          <a:p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заключается в необходимости научить детей играть активно и самостоятельно, в формировании широкого круга  игровых действий, воспитании нравственно - волевых черт личности, укреплении здоровья детей, закаливании организма, а также в необходимости обеспечить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всестороннюю физическую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подготовленность  каждого ребенка.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66" descr="смех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00892" y="4786322"/>
            <a:ext cx="1943100" cy="19145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285728"/>
            <a:ext cx="7786742" cy="64294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ЗНАЧЕНИЕ ПОДВИЖНЫХ ИГР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14546" y="2000240"/>
            <a:ext cx="5500726" cy="7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cs typeface="Arial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Совершенствование физических  качеств и      способностей ребёнка.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gray">
          <a:xfrm>
            <a:off x="2285984" y="1214422"/>
            <a:ext cx="557216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Укрепление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здоровья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повышение защитных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сил организма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33"/>
          <p:cNvSpPr>
            <a:spLocks noChangeArrowheads="1"/>
          </p:cNvSpPr>
          <p:nvPr/>
        </p:nvSpPr>
        <p:spPr bwMode="auto">
          <a:xfrm>
            <a:off x="2214546" y="2786058"/>
            <a:ext cx="4637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 typeface="Arial" pitchFamily="34" charset="0"/>
              <a:buChar char="•"/>
            </a:pPr>
            <a:r>
              <a:rPr lang="ru-RU" sz="16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Укрепление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нервной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gray">
          <a:xfrm>
            <a:off x="2214546" y="3286124"/>
            <a:ext cx="5399089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Font typeface="Arial" pitchFamily="34" charset="0"/>
              <a:buChar char="•"/>
            </a:pPr>
            <a:r>
              <a:rPr lang="ru-RU" sz="2000" dirty="0" smtClean="0"/>
              <a:t> Создание </a:t>
            </a:r>
            <a:r>
              <a:rPr lang="ru-RU" sz="2000" dirty="0"/>
              <a:t>условий для положительного психоэмоционального состояния детей.</a:t>
            </a: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gray">
          <a:xfrm>
            <a:off x="2357422" y="4286256"/>
            <a:ext cx="6000792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Font typeface="Arial" pitchFamily="34" charset="0"/>
              <a:buChar char="•"/>
            </a:pPr>
            <a:r>
              <a:rPr lang="ru-RU" sz="1600" dirty="0" smtClean="0"/>
              <a:t> </a:t>
            </a:r>
            <a:r>
              <a:rPr lang="ru-RU" sz="2000" dirty="0" smtClean="0"/>
              <a:t>Развитие </a:t>
            </a:r>
            <a:r>
              <a:rPr lang="ru-RU" sz="2000" dirty="0"/>
              <a:t>психических </a:t>
            </a:r>
            <a:r>
              <a:rPr lang="ru-RU" sz="2000" dirty="0" smtClean="0"/>
              <a:t>качеств: внимание</a:t>
            </a:r>
            <a:r>
              <a:rPr lang="ru-RU" sz="2000" dirty="0"/>
              <a:t>, память, воображение, самостоятельность и инициатива</a:t>
            </a:r>
            <a:r>
              <a:rPr lang="ru-RU" sz="2000" dirty="0" smtClean="0"/>
              <a:t>.</a:t>
            </a: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gray">
          <a:xfrm>
            <a:off x="2357422" y="5500702"/>
            <a:ext cx="5545138" cy="7143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Font typeface="Arial" pitchFamily="34" charset="0"/>
              <a:buChar char="•"/>
            </a:pPr>
            <a:r>
              <a:rPr lang="ru-RU" sz="1600" dirty="0" smtClean="0">
                <a:cs typeface="Arial" charset="0"/>
              </a:rPr>
              <a:t> </a:t>
            </a:r>
            <a:r>
              <a:rPr lang="ru-RU" sz="2000" dirty="0" smtClean="0">
                <a:cs typeface="Arial" charset="0"/>
              </a:rPr>
              <a:t>Воспитание </a:t>
            </a:r>
            <a:r>
              <a:rPr lang="ru-RU" sz="2000" dirty="0">
                <a:cs typeface="Arial" charset="0"/>
              </a:rPr>
              <a:t>и формирование </a:t>
            </a:r>
            <a:endParaRPr lang="ru-RU" sz="2000" dirty="0" smtClean="0">
              <a:cs typeface="Arial" charset="0"/>
            </a:endParaRPr>
          </a:p>
          <a:p>
            <a:pPr eaLnBrk="0" hangingPunct="0"/>
            <a:r>
              <a:rPr lang="ru-RU" sz="2000" dirty="0" smtClean="0">
                <a:cs typeface="Arial" charset="0"/>
              </a:rPr>
              <a:t>   личностных </a:t>
            </a:r>
            <a:r>
              <a:rPr lang="ru-RU" sz="2000" dirty="0">
                <a:cs typeface="Arial" charset="0"/>
              </a:rPr>
              <a:t>качеств.</a:t>
            </a:r>
            <a:endParaRPr lang="en-US" sz="2000" dirty="0">
              <a:cs typeface="Arial" charset="0"/>
            </a:endParaRPr>
          </a:p>
        </p:txBody>
      </p:sp>
      <p:pic>
        <p:nvPicPr>
          <p:cNvPr id="11" name="Picture 1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643050"/>
            <a:ext cx="1501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214290"/>
            <a:ext cx="7120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КЛАССИФИКАЦИЯ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ПОДВИЖНЫХ ИГР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285860"/>
            <a:ext cx="3571900" cy="61555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/>
              <a:t>ПО УРОВНЮ НАГРУЗКИ     </a:t>
            </a:r>
          </a:p>
          <a:p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3071810"/>
            <a:ext cx="3571900" cy="6155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ПО СОДЕЖАНИЮ</a:t>
            </a:r>
          </a:p>
          <a:p>
            <a:pPr algn="ctr"/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4643446"/>
            <a:ext cx="373643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ПО ПРЕОБЛАДАЮЩЕМУ ОСНОВНОМУ ДВИЖЕНИЮ</a:t>
            </a:r>
            <a:endParaRPr lang="ru-RU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86248" y="1000108"/>
            <a:ext cx="3522118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ВЫСОКОЙ ПОДВИЖНОСТИ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6248" y="1428736"/>
            <a:ext cx="3522118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СРЕДНЕЙ ПОДВИЖНОСТИ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48" y="1857364"/>
            <a:ext cx="3522118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МАЛОЙ ПОДВИЖНОСТИ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>
            <a:stCxn id="6" idx="3"/>
            <a:endCxn id="10" idx="1"/>
          </p:cNvCxnSpPr>
          <p:nvPr/>
        </p:nvCxnSpPr>
        <p:spPr>
          <a:xfrm>
            <a:off x="3786182" y="1593637"/>
            <a:ext cx="500066" cy="43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3"/>
            <a:endCxn id="11" idx="1"/>
          </p:cNvCxnSpPr>
          <p:nvPr/>
        </p:nvCxnSpPr>
        <p:spPr>
          <a:xfrm>
            <a:off x="3786182" y="1593637"/>
            <a:ext cx="500066" cy="433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57686" y="4643446"/>
            <a:ext cx="3522118" cy="584775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БЕГ, ПРЫЖКИ, МЕТАНИЕ, ЛАЗАНИЕ …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57686" y="3357562"/>
            <a:ext cx="3522118" cy="58477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 ЭЛЕМЕНТАМИ СПОРТИВНЫХ ИГР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7686" y="2928934"/>
            <a:ext cx="3522118" cy="33855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БЕССЮЖЕТНЫЕ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57686" y="2500306"/>
            <a:ext cx="3522118" cy="33855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СЮЖЕТНЫЕ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57686" y="4071942"/>
            <a:ext cx="3522118" cy="338554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НАРОДНЫЕ ИГРЫ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282" y="5429264"/>
            <a:ext cx="3714776" cy="61555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СПОСОБУ ОРГАНИЗАЦИИ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7686" y="5429264"/>
            <a:ext cx="3522118" cy="58477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ЛИНЕЙНЫЕ, КРУГОВЫЕ, ВРАССЫПНУЮ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786182" y="1571612"/>
            <a:ext cx="500066" cy="433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6" idx="3"/>
          </p:cNvCxnSpPr>
          <p:nvPr/>
        </p:nvCxnSpPr>
        <p:spPr>
          <a:xfrm flipV="1">
            <a:off x="3786182" y="1218798"/>
            <a:ext cx="500066" cy="3748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786182" y="3714752"/>
            <a:ext cx="571504" cy="433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3"/>
          </p:cNvCxnSpPr>
          <p:nvPr/>
        </p:nvCxnSpPr>
        <p:spPr>
          <a:xfrm>
            <a:off x="3786182" y="3379587"/>
            <a:ext cx="571504" cy="4109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7" idx="3"/>
          </p:cNvCxnSpPr>
          <p:nvPr/>
        </p:nvCxnSpPr>
        <p:spPr>
          <a:xfrm flipV="1">
            <a:off x="3786182" y="3147625"/>
            <a:ext cx="571504" cy="2319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3786182" y="2718996"/>
            <a:ext cx="571504" cy="3528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8" idx="3"/>
          </p:cNvCxnSpPr>
          <p:nvPr/>
        </p:nvCxnSpPr>
        <p:spPr>
          <a:xfrm flipV="1">
            <a:off x="3950714" y="4933574"/>
            <a:ext cx="406972" cy="22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6" idx="3"/>
            <a:endCxn id="18" idx="1"/>
          </p:cNvCxnSpPr>
          <p:nvPr/>
        </p:nvCxnSpPr>
        <p:spPr>
          <a:xfrm flipV="1">
            <a:off x="3929058" y="5721652"/>
            <a:ext cx="428628" cy="153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85720" y="6286520"/>
            <a:ext cx="3643338" cy="338554"/>
          </a:xfrm>
          <a:prstGeom prst="rect">
            <a:avLst/>
          </a:prstGeom>
          <a:solidFill>
            <a:srgbClr val="CC9900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ВОЗРАСТУ        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14810" y="6286520"/>
            <a:ext cx="3786214" cy="338554"/>
          </a:xfrm>
          <a:prstGeom prst="rect">
            <a:avLst/>
          </a:prstGeom>
          <a:solidFill>
            <a:srgbClr val="00FF99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ПОСОБИЯМ (с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мячом,обручами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..)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143108" y="357166"/>
            <a:ext cx="6072230" cy="57861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РАЗВИТИЯ ПОДВИЖНОЙ ИГРЫ: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Выбор игры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Создание интереса детей к игре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Сбор на игру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Организация играющих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Объяснение правил игры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Распределение ролей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Разметка площадки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Раздача инвентаря и атрибутов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Сигнал на начало игры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Проведение игры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 Сигнал на окончание игры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54013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 Педагогический анализ игры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42"/>
          <p:cNvGrpSpPr>
            <a:grpSpLocks noChangeAspect="1"/>
          </p:cNvGrpSpPr>
          <p:nvPr/>
        </p:nvGrpSpPr>
        <p:grpSpPr bwMode="auto">
          <a:xfrm>
            <a:off x="7215206" y="6084888"/>
            <a:ext cx="744537" cy="773112"/>
            <a:chOff x="819" y="1243"/>
            <a:chExt cx="454" cy="518"/>
          </a:xfrm>
        </p:grpSpPr>
        <p:grpSp>
          <p:nvGrpSpPr>
            <p:cNvPr id="4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6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5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1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1500174"/>
            <a:ext cx="1501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57554" y="642918"/>
            <a:ext cx="3136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ИГРЫ 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00232" y="1357298"/>
            <a:ext cx="642942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Зависит от: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подготовленности детей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(освоение основных движений, восприятие образов игры),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возраста,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14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особенностей группы,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квалификации воспитателя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(изучить содержание игры, подготовить атрибуты, разметить площадку).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7" name="Group 142"/>
          <p:cNvGrpSpPr>
            <a:grpSpLocks noChangeAspect="1"/>
          </p:cNvGrpSpPr>
          <p:nvPr/>
        </p:nvGrpSpPr>
        <p:grpSpPr bwMode="auto">
          <a:xfrm>
            <a:off x="7143768" y="5929330"/>
            <a:ext cx="744537" cy="773112"/>
            <a:chOff x="819" y="1243"/>
            <a:chExt cx="454" cy="518"/>
          </a:xfrm>
        </p:grpSpPr>
        <p:grpSp>
          <p:nvGrpSpPr>
            <p:cNvPr id="18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20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19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" name="Group 142"/>
          <p:cNvGrpSpPr>
            <a:grpSpLocks noChangeAspect="1"/>
          </p:cNvGrpSpPr>
          <p:nvPr/>
        </p:nvGrpSpPr>
        <p:grpSpPr bwMode="auto">
          <a:xfrm>
            <a:off x="214282" y="2714620"/>
            <a:ext cx="744537" cy="773112"/>
            <a:chOff x="819" y="1243"/>
            <a:chExt cx="454" cy="518"/>
          </a:xfrm>
        </p:grpSpPr>
        <p:grpSp>
          <p:nvGrpSpPr>
            <p:cNvPr id="24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26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25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14480" y="285728"/>
          <a:ext cx="6096000" cy="4267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704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СБОР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ДЕТЕЙ НА ИГРУ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57158" y="1214422"/>
            <a:ext cx="2071702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71736" y="857232"/>
            <a:ext cx="6000792" cy="13573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643174" y="857232"/>
          <a:ext cx="5429288" cy="1357322"/>
        </p:xfrm>
        <a:graphic>
          <a:graphicData uri="http://schemas.openxmlformats.org/drawingml/2006/table">
            <a:tbl>
              <a:tblPr/>
              <a:tblGrid>
                <a:gridCol w="5429288"/>
              </a:tblGrid>
              <a:tr h="135732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Сюрпризный момент;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внесение атрибута к игре;</a:t>
                      </a:r>
                    </a:p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художественное слово;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-  переход от совместной ролевой игры.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357158" y="2857496"/>
            <a:ext cx="2071702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58" y="5000636"/>
            <a:ext cx="2071702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71736" y="2500306"/>
            <a:ext cx="6000792" cy="13573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71736" y="4000504"/>
            <a:ext cx="6072230" cy="27146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786050" y="2500306"/>
          <a:ext cx="5357850" cy="1219200"/>
        </p:xfrm>
        <a:graphic>
          <a:graphicData uri="http://schemas.openxmlformats.org/drawingml/2006/table">
            <a:tbl>
              <a:tblPr/>
              <a:tblGrid>
                <a:gridCol w="5357850"/>
              </a:tblGrid>
              <a:tr h="10344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Отгадывание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загадок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r>
                        <a:rPr lang="ru-RU" sz="2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-  сбор по предварительной договоренности;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сбор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по условному сигналу;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напоминание игры.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3000364" y="3571876"/>
            <a:ext cx="4643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prstClr val="black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r>
              <a:rPr lang="ru-RU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857488" y="4000504"/>
          <a:ext cx="5715040" cy="2632071"/>
        </p:xfrm>
        <a:graphic>
          <a:graphicData uri="http://schemas.openxmlformats.org/drawingml/2006/table">
            <a:tbl>
              <a:tblPr/>
              <a:tblGrid>
                <a:gridCol w="5715040"/>
              </a:tblGrid>
              <a:tr h="263207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Беседа;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поручить сбор кому-то из детей;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договорится о месте и о сигнале сбора до начала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игры;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собрать при помощи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зазывалок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(«Раз, два, три, четыре, пять – всех зову я поиграть»);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использовать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звуковые и зрительные ориентиры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- использовать сюрпризы-задания.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23" name="Group 142"/>
          <p:cNvGrpSpPr>
            <a:grpSpLocks noChangeAspect="1"/>
          </p:cNvGrpSpPr>
          <p:nvPr/>
        </p:nvGrpSpPr>
        <p:grpSpPr bwMode="auto">
          <a:xfrm>
            <a:off x="1785918" y="6084888"/>
            <a:ext cx="744537" cy="773112"/>
            <a:chOff x="819" y="1243"/>
            <a:chExt cx="454" cy="518"/>
          </a:xfrm>
        </p:grpSpPr>
        <p:grpSp>
          <p:nvGrpSpPr>
            <p:cNvPr id="24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26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25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" name="Group 142"/>
          <p:cNvGrpSpPr>
            <a:grpSpLocks noChangeAspect="1"/>
          </p:cNvGrpSpPr>
          <p:nvPr/>
        </p:nvGrpSpPr>
        <p:grpSpPr bwMode="auto">
          <a:xfrm>
            <a:off x="7429520" y="0"/>
            <a:ext cx="744537" cy="773112"/>
            <a:chOff x="819" y="1243"/>
            <a:chExt cx="454" cy="518"/>
          </a:xfrm>
        </p:grpSpPr>
        <p:grpSp>
          <p:nvGrpSpPr>
            <p:cNvPr id="30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32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31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5" name="Стрелка вправо 34"/>
          <p:cNvSpPr/>
          <p:nvPr/>
        </p:nvSpPr>
        <p:spPr>
          <a:xfrm>
            <a:off x="2428860" y="1500174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2428860" y="3214686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2428860" y="5357826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14480" y="285728"/>
          <a:ext cx="6096000" cy="4267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704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ОБЪЯСНЕНИЕ ПРАВИЛ ИГРЫ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57158" y="1142984"/>
            <a:ext cx="2071702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71736" y="857232"/>
            <a:ext cx="6000792" cy="135732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643174" y="928670"/>
          <a:ext cx="5715040" cy="1285884"/>
        </p:xfrm>
        <a:graphic>
          <a:graphicData uri="http://schemas.openxmlformats.org/drawingml/2006/table">
            <a:tbl>
              <a:tblPr/>
              <a:tblGrid>
                <a:gridCol w="5715040"/>
              </a:tblGrid>
              <a:tr h="12858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В ходе игры;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при помощи образного рассказа;</a:t>
                      </a:r>
                    </a:p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слова заучивают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в ходе игры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приём </a:t>
                      </a:r>
                      <a:r>
                        <a:rPr kumimoji="0" lang="ru-RU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подговаривания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357158" y="2928934"/>
            <a:ext cx="2071702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58" y="5000636"/>
            <a:ext cx="2071702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СТАРШИЙ ВОЗРАСТ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71736" y="2643182"/>
            <a:ext cx="6000792" cy="135732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71736" y="4500570"/>
            <a:ext cx="6072230" cy="14287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714612" y="2643182"/>
          <a:ext cx="5357850" cy="1285884"/>
        </p:xfrm>
        <a:graphic>
          <a:graphicData uri="http://schemas.openxmlformats.org/drawingml/2006/table">
            <a:tbl>
              <a:tblPr/>
              <a:tblGrid>
                <a:gridCol w="5357850"/>
              </a:tblGrid>
              <a:tr h="12858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Объяснение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правил до начала игры;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зрительная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ориентация;</a:t>
                      </a:r>
                    </a:p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вопросы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на закрепление правил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слова заучивают заранее.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714612" y="4714884"/>
          <a:ext cx="5857916" cy="1000132"/>
        </p:xfrm>
        <a:graphic>
          <a:graphicData uri="http://schemas.openxmlformats.org/drawingml/2006/table">
            <a:tbl>
              <a:tblPr/>
              <a:tblGrid>
                <a:gridCol w="5857916"/>
              </a:tblGrid>
              <a:tr h="10001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Объяснение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правил до начала игры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зрительная ориентация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 пробный ход схемы.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2" name="Group 142"/>
          <p:cNvGrpSpPr>
            <a:grpSpLocks noChangeAspect="1"/>
          </p:cNvGrpSpPr>
          <p:nvPr/>
        </p:nvGrpSpPr>
        <p:grpSpPr bwMode="auto">
          <a:xfrm>
            <a:off x="1785918" y="6084888"/>
            <a:ext cx="744537" cy="773112"/>
            <a:chOff x="819" y="1243"/>
            <a:chExt cx="454" cy="518"/>
          </a:xfrm>
        </p:grpSpPr>
        <p:grpSp>
          <p:nvGrpSpPr>
            <p:cNvPr id="3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26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25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42"/>
          <p:cNvGrpSpPr>
            <a:grpSpLocks noChangeAspect="1"/>
          </p:cNvGrpSpPr>
          <p:nvPr/>
        </p:nvGrpSpPr>
        <p:grpSpPr bwMode="auto">
          <a:xfrm>
            <a:off x="7429520" y="0"/>
            <a:ext cx="744537" cy="773112"/>
            <a:chOff x="819" y="1243"/>
            <a:chExt cx="454" cy="518"/>
          </a:xfrm>
        </p:grpSpPr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819" y="1245"/>
              <a:ext cx="454" cy="519"/>
              <a:chOff x="192" y="1917"/>
              <a:chExt cx="1042" cy="1102"/>
            </a:xfrm>
          </p:grpSpPr>
          <p:pic>
            <p:nvPicPr>
              <p:cNvPr id="32" name="Picture 144" descr="light_shadow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78000" contrast="-78000"/>
              </a:blip>
              <a:srcRect/>
              <a:stretch>
                <a:fillRect/>
              </a:stretch>
            </p:blipFill>
            <p:spPr bwMode="gray">
              <a:xfrm>
                <a:off x="291" y="2781"/>
                <a:ext cx="85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Picture 145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92" y="1917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" name="Oval 146"/>
              <p:cNvSpPr>
                <a:spLocks noChangeArrowheads="1"/>
              </p:cNvSpPr>
              <p:nvPr/>
            </p:nvSpPr>
            <p:spPr bwMode="gray">
              <a:xfrm>
                <a:off x="192" y="1917"/>
                <a:ext cx="1035" cy="1021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rgbClr val="FF7F00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pic>
          <p:nvPicPr>
            <p:cNvPr id="31" name="Picture 147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64" y="1248"/>
              <a:ext cx="35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" name="Стрелка вправо 29"/>
          <p:cNvSpPr/>
          <p:nvPr/>
        </p:nvSpPr>
        <p:spPr>
          <a:xfrm>
            <a:off x="2428860" y="3214686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2428860" y="5286388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2428860" y="1500174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S5QAU4VNKZPS-234-4</_dlc_DocId>
    <_dlc_DocIdUrl xmlns="6434c500-c195-4837-b047-5e71706d4cb2">
      <Url>http://www.eduportal44.ru/Buy/Elektron/_layouts/15/DocIdRedir.aspx?ID=S5QAU4VNKZPS-234-4</Url>
      <Description>S5QAU4VNKZPS-234-4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281B202996F234C8BBDDB22E31D5D56" ma:contentTypeVersion="1" ma:contentTypeDescription="Создание документа." ma:contentTypeScope="" ma:versionID="b3d8ffa1456817eae614a970b3417329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916479-3A59-42E2-99D8-CE0DB309B3E5}"/>
</file>

<file path=customXml/itemProps2.xml><?xml version="1.0" encoding="utf-8"?>
<ds:datastoreItem xmlns:ds="http://schemas.openxmlformats.org/officeDocument/2006/customXml" ds:itemID="{39B0850D-8A6B-4AFF-9FB6-042E4F32613B}"/>
</file>

<file path=customXml/itemProps3.xml><?xml version="1.0" encoding="utf-8"?>
<ds:datastoreItem xmlns:ds="http://schemas.openxmlformats.org/officeDocument/2006/customXml" ds:itemID="{F95ECFB9-93F6-49BC-9282-79AA393ADE00}"/>
</file>

<file path=customXml/itemProps4.xml><?xml version="1.0" encoding="utf-8"?>
<ds:datastoreItem xmlns:ds="http://schemas.openxmlformats.org/officeDocument/2006/customXml" ds:itemID="{E868CC3A-E3EE-4773-8FC8-94DA5BB44E8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</TotalTime>
  <Words>1436</Words>
  <Application>Microsoft Office PowerPoint</Application>
  <PresentationFormat>Экран (4:3)</PresentationFormat>
  <Paragraphs>220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Слайд 1</vt:lpstr>
      <vt:lpstr>МЕТОДИКА ПРОВЕДЕНИЯ  ПОДВИЖНЫХ ИГР С ДЕТЬМИ ДОШКОЛЬНОГО ВОЗРАСТА</vt:lpstr>
      <vt:lpstr>Слайд 3</vt:lpstr>
      <vt:lpstr>ЗНАЧЕНИЕ ПОДВИЖНЫХ ИГР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Работа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Подвижные  игры  как средство повышения двигательной активности дошкольников</dc:title>
  <dc:creator>Пользователь</dc:creator>
  <cp:lastModifiedBy>Алекс</cp:lastModifiedBy>
  <cp:revision>74</cp:revision>
  <dcterms:created xsi:type="dcterms:W3CDTF">2015-11-13T08:55:07Z</dcterms:created>
  <dcterms:modified xsi:type="dcterms:W3CDTF">2015-11-25T10:30:53Z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0x0101005281B202996F234C8BBDDB22E31D5D56</vt:lpwstr>
  </property>
  <property fmtid="{D5CDD505-2E9C-101B-9397-08002B2CF9AE}" pid="3" name="_dlc_DocIdItemGuid">
    <vt:lpwstr>310abb96-0da7-4ebb-8d2d-f78bf29c8cb9</vt:lpwstr>
  </property>
</Properties>
</file>