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29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334" r:id="rId2"/>
    <p:sldId id="335" r:id="rId3"/>
    <p:sldId id="331" r:id="rId4"/>
    <p:sldId id="336" r:id="rId5"/>
    <p:sldId id="338" r:id="rId6"/>
    <p:sldId id="337" r:id="rId7"/>
    <p:sldId id="312" r:id="rId8"/>
    <p:sldId id="332" r:id="rId9"/>
    <p:sldId id="333" r:id="rId10"/>
    <p:sldId id="339" r:id="rId11"/>
    <p:sldId id="313" r:id="rId12"/>
    <p:sldId id="314" r:id="rId13"/>
    <p:sldId id="341" r:id="rId14"/>
    <p:sldId id="315" r:id="rId15"/>
    <p:sldId id="316" r:id="rId16"/>
    <p:sldId id="351" r:id="rId17"/>
    <p:sldId id="317" r:id="rId18"/>
    <p:sldId id="318" r:id="rId19"/>
    <p:sldId id="342" r:id="rId20"/>
    <p:sldId id="343" r:id="rId21"/>
    <p:sldId id="353" r:id="rId22"/>
    <p:sldId id="319" r:id="rId23"/>
    <p:sldId id="345" r:id="rId24"/>
    <p:sldId id="344" r:id="rId25"/>
    <p:sldId id="320" r:id="rId26"/>
    <p:sldId id="321" r:id="rId27"/>
    <p:sldId id="352" r:id="rId28"/>
    <p:sldId id="322" r:id="rId29"/>
    <p:sldId id="330" r:id="rId30"/>
    <p:sldId id="346" r:id="rId31"/>
    <p:sldId id="347" r:id="rId32"/>
    <p:sldId id="348" r:id="rId33"/>
    <p:sldId id="349" r:id="rId34"/>
    <p:sldId id="350" r:id="rId35"/>
    <p:sldId id="32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CDF0"/>
    <a:srgbClr val="E24AC9"/>
    <a:srgbClr val="F52BB6"/>
    <a:srgbClr val="EE3287"/>
    <a:srgbClr val="9933FF"/>
    <a:srgbClr val="9900FF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23" autoAdjust="0"/>
    <p:restoredTop sz="94660"/>
  </p:normalViewPr>
  <p:slideViewPr>
    <p:cSldViewPr>
      <p:cViewPr varScale="1">
        <p:scale>
          <a:sx n="63" d="100"/>
          <a:sy n="63" d="100"/>
        </p:scale>
        <p:origin x="-96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38590753078942"/>
          <c:y val="4.5598845598845555E-2"/>
          <c:w val="0.65068948112255265"/>
          <c:h val="0.7292352092352092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</c:v>
                </c:pt>
              </c:strCache>
            </c:strRef>
          </c:tx>
          <c:spPr>
            <a:solidFill>
              <a:srgbClr val="FF000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0.31000000000000089</c:v>
                </c:pt>
                <c:pt idx="1">
                  <c:v>0.54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0.0%</c:formatCode>
                <c:ptCount val="2"/>
                <c:pt idx="0">
                  <c:v>0.46</c:v>
                </c:pt>
                <c:pt idx="1">
                  <c:v>0.31000000000000089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70C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0.0%</c:formatCode>
                <c:ptCount val="2"/>
                <c:pt idx="0">
                  <c:v>0.23</c:v>
                </c:pt>
                <c:pt idx="1">
                  <c:v>0.14000000000000001</c:v>
                </c:pt>
              </c:numCache>
            </c:numRef>
          </c:val>
        </c:ser>
        <c:axId val="71678208"/>
        <c:axId val="71692288"/>
      </c:barChart>
      <c:catAx>
        <c:axId val="71678208"/>
        <c:scaling>
          <c:orientation val="minMax"/>
        </c:scaling>
        <c:axPos val="b"/>
        <c:tickLblPos val="nextTo"/>
        <c:crossAx val="71692288"/>
        <c:crosses val="autoZero"/>
        <c:auto val="1"/>
        <c:lblAlgn val="ctr"/>
        <c:lblOffset val="100"/>
      </c:catAx>
      <c:valAx>
        <c:axId val="71692288"/>
        <c:scaling>
          <c:orientation val="minMax"/>
        </c:scaling>
        <c:axPos val="l"/>
        <c:majorGridlines/>
        <c:numFmt formatCode="0.0%" sourceLinked="0"/>
        <c:tickLblPos val="nextTo"/>
        <c:crossAx val="71678208"/>
        <c:crosses val="autoZero"/>
        <c:crossBetween val="between"/>
      </c:valAx>
    </c:plotArea>
    <c:legend>
      <c:legendPos val="r"/>
    </c:legend>
    <c:plotVisOnly val="1"/>
  </c:chart>
  <c:spPr>
    <a:noFill/>
    <a:ln>
      <a:noFill/>
    </a:ln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38590753078942"/>
          <c:y val="4.5598845598845555E-2"/>
          <c:w val="0.65068948112255265"/>
          <c:h val="0.7292352092352092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</c:v>
                </c:pt>
              </c:strCache>
            </c:strRef>
          </c:tx>
          <c:spPr>
            <a:solidFill>
              <a:srgbClr val="FF000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0.81</c:v>
                </c:pt>
                <c:pt idx="1">
                  <c:v>0.88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0.13</c:v>
                </c:pt>
                <c:pt idx="1">
                  <c:v>0.12000000000000002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70C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6.0000000000000032E-2</c:v>
                </c:pt>
                <c:pt idx="1">
                  <c:v>0</c:v>
                </c:pt>
              </c:numCache>
            </c:numRef>
          </c:val>
        </c:ser>
        <c:axId val="63014784"/>
        <c:axId val="63016320"/>
      </c:barChart>
      <c:catAx>
        <c:axId val="63014784"/>
        <c:scaling>
          <c:orientation val="minMax"/>
        </c:scaling>
        <c:axPos val="b"/>
        <c:tickLblPos val="nextTo"/>
        <c:crossAx val="63016320"/>
        <c:crosses val="autoZero"/>
        <c:auto val="1"/>
        <c:lblAlgn val="ctr"/>
        <c:lblOffset val="100"/>
      </c:catAx>
      <c:valAx>
        <c:axId val="63016320"/>
        <c:scaling>
          <c:orientation val="minMax"/>
        </c:scaling>
        <c:axPos val="l"/>
        <c:majorGridlines/>
        <c:numFmt formatCode="0.0%" sourceLinked="0"/>
        <c:tickLblPos val="nextTo"/>
        <c:crossAx val="63014784"/>
        <c:crosses val="autoZero"/>
        <c:crossBetween val="between"/>
      </c:valAx>
    </c:plotArea>
    <c:legend>
      <c:legendPos val="r"/>
    </c:legend>
    <c:plotVisOnly val="1"/>
  </c:chart>
  <c:spPr>
    <a:noFill/>
    <a:ln>
      <a:noFill/>
    </a:ln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38590753078942"/>
          <c:y val="4.5598845598845555E-2"/>
          <c:w val="0.65068948112255265"/>
          <c:h val="0.7292352092352092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</c:v>
                </c:pt>
              </c:strCache>
            </c:strRef>
          </c:tx>
          <c:spPr>
            <a:solidFill>
              <a:srgbClr val="FF000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0.12000000000000002</c:v>
                </c:pt>
                <c:pt idx="1">
                  <c:v>0.27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0.42000000000000032</c:v>
                </c:pt>
                <c:pt idx="1">
                  <c:v>0.46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70C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0.46</c:v>
                </c:pt>
                <c:pt idx="1">
                  <c:v>0.27</c:v>
                </c:pt>
              </c:numCache>
            </c:numRef>
          </c:val>
        </c:ser>
        <c:axId val="99696640"/>
        <c:axId val="99698176"/>
      </c:barChart>
      <c:catAx>
        <c:axId val="99696640"/>
        <c:scaling>
          <c:orientation val="minMax"/>
        </c:scaling>
        <c:axPos val="b"/>
        <c:tickLblPos val="nextTo"/>
        <c:crossAx val="99698176"/>
        <c:crosses val="autoZero"/>
        <c:auto val="1"/>
        <c:lblAlgn val="ctr"/>
        <c:lblOffset val="100"/>
      </c:catAx>
      <c:valAx>
        <c:axId val="99698176"/>
        <c:scaling>
          <c:orientation val="minMax"/>
        </c:scaling>
        <c:axPos val="l"/>
        <c:majorGridlines/>
        <c:numFmt formatCode="0.0%" sourceLinked="0"/>
        <c:tickLblPos val="nextTo"/>
        <c:crossAx val="99696640"/>
        <c:crosses val="autoZero"/>
        <c:crossBetween val="between"/>
      </c:valAx>
    </c:plotArea>
    <c:legend>
      <c:legendPos val="r"/>
    </c:legend>
    <c:plotVisOnly val="1"/>
  </c:chart>
  <c:spPr>
    <a:noFill/>
    <a:ln>
      <a:noFill/>
    </a:ln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38590753078942"/>
          <c:y val="4.5598845598845555E-2"/>
          <c:w val="0.65068948112255265"/>
          <c:h val="0.7292352092352092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</c:v>
                </c:pt>
              </c:strCache>
            </c:strRef>
          </c:tx>
          <c:spPr>
            <a:solidFill>
              <a:srgbClr val="FF000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0.38000000000000106</c:v>
                </c:pt>
                <c:pt idx="1">
                  <c:v>0.750000000000002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0.5</c:v>
                </c:pt>
                <c:pt idx="1">
                  <c:v>0.17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70C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0.12000000000000002</c:v>
                </c:pt>
                <c:pt idx="1">
                  <c:v>8.0000000000000043E-2</c:v>
                </c:pt>
              </c:numCache>
            </c:numRef>
          </c:val>
        </c:ser>
        <c:axId val="63001728"/>
        <c:axId val="63003264"/>
      </c:barChart>
      <c:catAx>
        <c:axId val="63001728"/>
        <c:scaling>
          <c:orientation val="minMax"/>
        </c:scaling>
        <c:axPos val="b"/>
        <c:tickLblPos val="nextTo"/>
        <c:crossAx val="63003264"/>
        <c:crosses val="autoZero"/>
        <c:auto val="1"/>
        <c:lblAlgn val="ctr"/>
        <c:lblOffset val="100"/>
      </c:catAx>
      <c:valAx>
        <c:axId val="63003264"/>
        <c:scaling>
          <c:orientation val="minMax"/>
        </c:scaling>
        <c:axPos val="l"/>
        <c:majorGridlines/>
        <c:numFmt formatCode="0.0%" sourceLinked="0"/>
        <c:tickLblPos val="nextTo"/>
        <c:crossAx val="63001728"/>
        <c:crosses val="autoZero"/>
        <c:crossBetween val="between"/>
      </c:valAx>
    </c:plotArea>
    <c:legend>
      <c:legendPos val="r"/>
    </c:legend>
    <c:plotVisOnly val="1"/>
  </c:chart>
  <c:spPr>
    <a:noFill/>
    <a:ln>
      <a:noFill/>
    </a:ln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4163-A3A2-427F-BD10-08810D4F7BCC}" type="datetimeFigureOut">
              <a:rPr lang="ru-RU" smtClean="0"/>
              <a:pPr/>
              <a:t>16.10.2012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0031-BE91-4990-868B-8B4868323E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4163-A3A2-427F-BD10-08810D4F7BCC}" type="datetimeFigureOut">
              <a:rPr lang="ru-RU" smtClean="0"/>
              <a:pPr/>
              <a:t>16.10.2012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0031-BE91-4990-868B-8B4868323E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4163-A3A2-427F-BD10-08810D4F7BCC}" type="datetimeFigureOut">
              <a:rPr lang="ru-RU" smtClean="0"/>
              <a:pPr/>
              <a:t>16.10.2012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0031-BE91-4990-868B-8B4868323E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4163-A3A2-427F-BD10-08810D4F7BCC}" type="datetimeFigureOut">
              <a:rPr lang="ru-RU" smtClean="0"/>
              <a:pPr/>
              <a:t>16.10.2012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0031-BE91-4990-868B-8B4868323E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4163-A3A2-427F-BD10-08810D4F7BCC}" type="datetimeFigureOut">
              <a:rPr lang="ru-RU" smtClean="0"/>
              <a:pPr/>
              <a:t>16.10.2012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0031-BE91-4990-868B-8B4868323E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4163-A3A2-427F-BD10-08810D4F7BCC}" type="datetimeFigureOut">
              <a:rPr lang="ru-RU" smtClean="0"/>
              <a:pPr/>
              <a:t>16.10.2012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0031-BE91-4990-868B-8B4868323E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4163-A3A2-427F-BD10-08810D4F7BCC}" type="datetimeFigureOut">
              <a:rPr lang="ru-RU" smtClean="0"/>
              <a:pPr/>
              <a:t>16.10.2012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0031-BE91-4990-868B-8B4868323E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4163-A3A2-427F-BD10-08810D4F7BCC}" type="datetimeFigureOut">
              <a:rPr lang="ru-RU" smtClean="0"/>
              <a:pPr/>
              <a:t>16.10.2012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0031-BE91-4990-868B-8B4868323E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4163-A3A2-427F-BD10-08810D4F7BCC}" type="datetimeFigureOut">
              <a:rPr lang="ru-RU" smtClean="0"/>
              <a:pPr/>
              <a:t>16.10.2012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0031-BE91-4990-868B-8B4868323E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4163-A3A2-427F-BD10-08810D4F7BCC}" type="datetimeFigureOut">
              <a:rPr lang="ru-RU" smtClean="0"/>
              <a:pPr/>
              <a:t>16.10.2012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0031-BE91-4990-868B-8B4868323E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4163-A3A2-427F-BD10-08810D4F7BCC}" type="datetimeFigureOut">
              <a:rPr lang="ru-RU" smtClean="0"/>
              <a:pPr/>
              <a:t>16.10.2012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0031-BE91-4990-868B-8B4868323E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bg1">
                <a:tint val="40000"/>
                <a:satMod val="350000"/>
                <a:alpha val="24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D4163-A3A2-427F-BD10-08810D4F7BCC}" type="datetimeFigureOut">
              <a:rPr lang="ru-RU" smtClean="0"/>
              <a:pPr/>
              <a:t>16.10.2012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C0031-BE91-4990-868B-8B4868323E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7"/>
            <a:ext cx="7772400" cy="1643074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u="sng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ОБОБЩЕНИЕ </a:t>
            </a:r>
            <a:br>
              <a:rPr lang="ru-RU" sz="4000" b="1" u="sng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u="sng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  <a:br>
              <a:rPr lang="ru-RU" sz="4000" b="1" u="sng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Кокошниковой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Наталии 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николаевны</a:t>
            </a:r>
            <a:r>
              <a:rPr lang="ru-RU" sz="49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/>
            </a:r>
            <a:br>
              <a:rPr lang="ru-RU" sz="49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</a:br>
            <a:endParaRPr lang="ru-RU" sz="49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4572008"/>
            <a:ext cx="8429684" cy="2071702"/>
          </a:xfrm>
        </p:spPr>
        <p:txBody>
          <a:bodyPr>
            <a:normAutofit fontScale="25000" lnSpcReduction="20000"/>
          </a:bodyPr>
          <a:lstStyle/>
          <a:p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инструктора по физической культуре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детский сад № 117 «Электроник» </a:t>
            </a:r>
            <a:b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</a:t>
            </a:r>
          </a:p>
          <a:p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2012 год</a:t>
            </a:r>
          </a:p>
          <a:p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8000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42852"/>
            <a:ext cx="8786874" cy="2571767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ИНДИВИДУАЛЬНЫЙ ПОДХОД В ОБРАЗОВАТЕЛЬНОЙ                  ОБЛАСТИ «ФИЗИЧЕСКАЯ КУЛЬТУРА»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- это такое построение всего процесса физического воспитания и такое использование средств, методов и форм образовательной деятельности, при которых осуществляется индивидуальный подход к воспитанникам и создаются условия для наибольшего развития их способностей,  удовлетворения их потребностей.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3000348"/>
            <a:ext cx="8786874" cy="3643362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ru-RU" sz="2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РАБОТЫ:</a:t>
            </a:r>
            <a:endParaRPr lang="ru-RU" sz="2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ru-RU" sz="2400" b="1" i="1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Общеподготовительное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направление ведет к освоению обязательного для всех минимума жизненно важных двигательных умений, навыков и связанных с ними знаний, а также к достижению определенного уровня разностороннего развития физических качеств.</a:t>
            </a:r>
          </a:p>
          <a:p>
            <a:pPr algn="l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ru-RU" sz="2400" b="1" i="1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Специализированное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направление ведет к углублённому совершенствованию  двигательной деятельности или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восстановле-нию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коррекции двигательных функций. Сочетание этих направлений создает условия для реализации индивидуального подхода в физическом воспитании детей дошкольного возраста.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43998" cy="1214446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ru-RU" sz="31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МОНИТОРИНГА 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выявление особенностей дошкольников для последующего учёта при планировании индивидуализации педагогического процесса.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3" y="1785926"/>
          <a:ext cx="8858312" cy="4643470"/>
        </p:xfrm>
        <a:graphic>
          <a:graphicData uri="http://schemas.openxmlformats.org/drawingml/2006/table">
            <a:tbl>
              <a:tblPr/>
              <a:tblGrid>
                <a:gridCol w="1427366"/>
                <a:gridCol w="2245594"/>
                <a:gridCol w="1532523"/>
                <a:gridCol w="1133790"/>
                <a:gridCol w="1133790"/>
                <a:gridCol w="1385249"/>
              </a:tblGrid>
              <a:tr h="1024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Направления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070" marR="42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Методы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Ответствен-ный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070" marR="420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Форма </a:t>
                      </a:r>
                      <a:r>
                        <a:rPr lang="ru-RU" sz="1600" b="1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</a:t>
                      </a:r>
                      <a:endParaRPr lang="ru-RU" sz="16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ления</a:t>
                      </a:r>
                      <a:r>
                        <a:rPr lang="ru-RU" sz="16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результата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1588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Способ </a:t>
                      </a:r>
                      <a:r>
                        <a:rPr lang="ru-RU" sz="1600" b="1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</a:t>
                      </a:r>
                      <a:r>
                        <a:rPr lang="ru-RU" sz="16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1588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ления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результата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485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Мониторинг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физического развития и здоровья.</a:t>
                      </a:r>
                    </a:p>
                  </a:txBody>
                  <a:tcPr marL="42070" marR="42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Медосмотры детей;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- Скрининг программы;</a:t>
                      </a:r>
                    </a:p>
                    <a:p>
                      <a:pPr indent="-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- Анализ заболеваемости;</a:t>
                      </a:r>
                    </a:p>
                    <a:p>
                      <a:pPr indent="-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- Диагностика физического развития; 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Специалисты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ЦРБ,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Ст.медсестра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Ст.медсестра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Ст.медсестра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-68263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Ежегодно</a:t>
                      </a:r>
                    </a:p>
                    <a:p>
                      <a:pPr marL="0" indent="-68263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раз в квартал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 раза в      год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 раза в  год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Аналитичес-кая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справка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Аналитическая справка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Медико-педагогическое совещание.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Педсовет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Педсовет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5706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Мониторинг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физической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подготовлен-ности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детей.</a:t>
                      </a:r>
                    </a:p>
                  </a:txBody>
                  <a:tcPr marL="42070" marR="42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Диагностика физической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подготов-ленности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пометодике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Лесковой,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Ноткиной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Руновой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Шебеко.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Инструктор по ФИЗО.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cs typeface="Times New Roman" pitchFamily="18" charset="0"/>
                        </a:rPr>
                        <a:t>2 раза в год: </a:t>
                      </a:r>
                    </a:p>
                    <a:p>
                      <a:pPr indent="-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cs typeface="Times New Roman" pitchFamily="18" charset="0"/>
                        </a:rPr>
                        <a:t>сентябрь- май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Отчёт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Диаграм-мы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Прирост ДА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Педсовет</a:t>
                      </a:r>
                    </a:p>
                  </a:txBody>
                  <a:tcPr marL="42070" marR="42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  <a:alpha val="79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1214422"/>
            <a:ext cx="8501122" cy="1754326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857256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>
              <a:buFont typeface="Wingdings" pitchFamily="2" charset="2"/>
              <a:buChar char="q"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ГРУППОВОЙ ДЕЯТЕЛЬНОСТИ:</a:t>
            </a:r>
            <a:br>
              <a:rPr lang="ru-RU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 ПО СОСТОЯНИЮ ЗДОРОВЬЯ;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 ПО УРОВНЮ ФИЗИЧЕСКОЙ ПОДГОТОВЛЕННОСТИ;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 ПО УРОВНЮ ДВИГАТЕЛЬНОЙ АКТИВНОСТИ;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 ГЕНДЕРНЫЙ ПОДХОД;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 ДИФФЕРЕНЦИРОВАННЫЙ ПОДХОД.  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F:\DCIM\100OLYMP\P7300073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785918" y="3071810"/>
            <a:ext cx="5500726" cy="364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СОСТОЯНИЕ ЗДОРОВЬЯ -</a:t>
            </a:r>
            <a:b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функционирования всех органов и систем организма; отсутствие заболеваний; способность адаптироваться в необычных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условиях окружающей среды; высокая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трудоспособность.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428868"/>
            <a:ext cx="8286808" cy="4071966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2214554"/>
          <a:ext cx="8429684" cy="4465477"/>
        </p:xfrm>
        <a:graphic>
          <a:graphicData uri="http://schemas.openxmlformats.org/drawingml/2006/table">
            <a:tbl>
              <a:tblPr/>
              <a:tblGrid>
                <a:gridCol w="2252760"/>
                <a:gridCol w="6176924"/>
              </a:tblGrid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</a:rPr>
                        <a:t>Специалисты</a:t>
                      </a:r>
                      <a:endParaRPr lang="ru-RU" sz="1800" dirty="0">
                        <a:latin typeface="Calibri"/>
                        <a:ea typeface="Calibri"/>
                      </a:endParaRPr>
                    </a:p>
                  </a:txBody>
                  <a:tcPr marL="64502" marR="64502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</a:rPr>
                        <a:t>Рекомендации</a:t>
                      </a:r>
                      <a:endParaRPr lang="ru-RU" sz="1800" dirty="0">
                        <a:latin typeface="Calibri"/>
                        <a:ea typeface="Calibri"/>
                      </a:endParaRPr>
                    </a:p>
                  </a:txBody>
                  <a:tcPr marL="64502" marR="645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1583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latin typeface="Times New Roman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</a:rPr>
                        <a:t>Окулист</a:t>
                      </a:r>
                      <a:endParaRPr lang="ru-RU" sz="1800" b="1" dirty="0">
                        <a:latin typeface="Calibri"/>
                        <a:ea typeface="Calibri"/>
                      </a:endParaRPr>
                    </a:p>
                  </a:txBody>
                  <a:tcPr marL="64502" marR="64502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</a:rPr>
                        <a:t>Ставить на занятиях в середину колонны, противопоказаны: прыжки, спрыгивания, игры высокой подвижности, соревнования, упражнения на верхний плечевой пояс, отжимания, лазанье по канату.</a:t>
                      </a:r>
                      <a:endParaRPr lang="ru-RU" sz="1800" b="1" dirty="0">
                        <a:latin typeface="Calibri"/>
                        <a:ea typeface="Calibri"/>
                      </a:endParaRPr>
                    </a:p>
                  </a:txBody>
                  <a:tcPr marL="64502" marR="645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6323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</a:rPr>
                        <a:t>Нефролог</a:t>
                      </a:r>
                      <a:endParaRPr lang="ru-RU" sz="1800" b="1">
                        <a:latin typeface="Calibri"/>
                        <a:ea typeface="Calibri"/>
                      </a:endParaRPr>
                    </a:p>
                  </a:txBody>
                  <a:tcPr marL="64502" marR="64502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</a:rPr>
                        <a:t>Проводить закаливание в носках, исключить упражнения из положения лёжа на полу, избегать переохлаждения.</a:t>
                      </a:r>
                      <a:endParaRPr lang="ru-RU" sz="1800" b="1" dirty="0">
                        <a:latin typeface="Calibri"/>
                        <a:ea typeface="Calibri"/>
                      </a:endParaRPr>
                    </a:p>
                  </a:txBody>
                  <a:tcPr marL="64502" marR="645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6417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</a:rPr>
                        <a:t>Невропатолог</a:t>
                      </a:r>
                      <a:endParaRPr lang="ru-RU" sz="1800" b="1" dirty="0">
                        <a:latin typeface="Calibri"/>
                        <a:ea typeface="Calibri"/>
                      </a:endParaRPr>
                    </a:p>
                  </a:txBody>
                  <a:tcPr marL="64502" marR="64502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</a:rPr>
                        <a:t>Избегать перегрузок, упражнений из положения «вниз головой», бега с ускорением, упражнений с палками.</a:t>
                      </a:r>
                      <a:endParaRPr lang="ru-RU" sz="1800" b="1" dirty="0">
                        <a:latin typeface="Calibri"/>
                        <a:ea typeface="Calibri"/>
                      </a:endParaRPr>
                    </a:p>
                  </a:txBody>
                  <a:tcPr marL="64502" marR="645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6417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</a:rPr>
                        <a:t>Ортопед, хирург</a:t>
                      </a:r>
                      <a:endParaRPr lang="ru-RU" sz="1800" b="1">
                        <a:latin typeface="Calibri"/>
                        <a:ea typeface="Calibri"/>
                      </a:endParaRPr>
                    </a:p>
                  </a:txBody>
                  <a:tcPr marL="64502" marR="64502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</a:rPr>
                        <a:t>Избегать прыжков с высоты, показан массаж, следить за осанкой в течение дня.</a:t>
                      </a:r>
                      <a:endParaRPr lang="ru-RU" sz="1800" b="1" dirty="0">
                        <a:latin typeface="Calibri"/>
                        <a:ea typeface="Calibri"/>
                      </a:endParaRPr>
                    </a:p>
                  </a:txBody>
                  <a:tcPr marL="64502" marR="645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034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</a:rPr>
                        <a:t>Кардиолог</a:t>
                      </a:r>
                      <a:endParaRPr lang="ru-RU" sz="1800" b="1">
                        <a:latin typeface="Calibri"/>
                        <a:ea typeface="Calibri"/>
                      </a:endParaRPr>
                    </a:p>
                  </a:txBody>
                  <a:tcPr marL="64502" marR="64502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</a:rPr>
                        <a:t>Следить за самочувствием ребёнка. Противопоказания: упражнения на задержку дыхания, упражнения в быстром темпе, интенсивная нагрузка, напряжение.</a:t>
                      </a:r>
                      <a:endParaRPr lang="ru-RU" sz="1800" b="1" dirty="0">
                        <a:latin typeface="Calibri"/>
                        <a:ea typeface="Calibri"/>
                      </a:endParaRPr>
                    </a:p>
                  </a:txBody>
                  <a:tcPr marL="64502" marR="645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5786454"/>
            <a:ext cx="8286808" cy="830997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МАРШРУТ ИНДИВИДУАЛЬНОГО СОПРОВОЖДЕНИЯ ДЕТЕЙ-ИНВАЛИДОВ</a:t>
            </a:r>
            <a:endParaRPr lang="ru-RU" sz="2400" dirty="0"/>
          </a:p>
        </p:txBody>
      </p:sp>
      <p:pic>
        <p:nvPicPr>
          <p:cNvPr id="5" name="Рисунок 4" descr="J:\Физ. занятия фото\DSC03695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928662" y="285728"/>
            <a:ext cx="7215238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857892"/>
            <a:ext cx="8229600" cy="785818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ЗАНЯТИЕ КРУЖКА «РАСТЁМ ЗДОРОВЫМИ»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кружок, День здоровья 2010 фото\DSC013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290"/>
            <a:ext cx="7215238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500198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ДИНАМИКИ ЗДОРОВЬЯ ПО ПРОГРАММЕ ИНДИВИДУАЛЬНОГО СОПРОВОЖДЕНИЯ ДЕТЕЙ С ОТКЛОНЕНИЯМИ  В ФИЗИЧЕСКОМ РАЗВИТИИ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2" y="1785926"/>
          <a:ext cx="878688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720"/>
                <a:gridCol w="2196720"/>
                <a:gridCol w="2196720"/>
                <a:gridCol w="21967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Учебные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Общее количество детей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детей с улучшениями здоровья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детей с улучшениями здоровья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2009-2010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 12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33,3%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2010-2011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41,6%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2011-2012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41,6%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2099" name="Rectangle 5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049" name="Group 1"/>
          <p:cNvGrpSpPr>
            <a:grpSpLocks noChangeAspect="1"/>
          </p:cNvGrpSpPr>
          <p:nvPr/>
        </p:nvGrpSpPr>
        <p:grpSpPr bwMode="auto">
          <a:xfrm>
            <a:off x="1714480" y="4000504"/>
            <a:ext cx="6357982" cy="2769308"/>
            <a:chOff x="0" y="0"/>
            <a:chExt cx="8880" cy="5625"/>
          </a:xfrm>
        </p:grpSpPr>
        <p:sp>
          <p:nvSpPr>
            <p:cNvPr id="2098" name="AutoShape 50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8880" cy="562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97" name="Rectangle 49"/>
            <p:cNvSpPr>
              <a:spLocks noChangeArrowheads="1"/>
            </p:cNvSpPr>
            <p:nvPr/>
          </p:nvSpPr>
          <p:spPr bwMode="auto">
            <a:xfrm>
              <a:off x="257" y="119"/>
              <a:ext cx="8623" cy="5387"/>
            </a:xfrm>
            <a:prstGeom prst="rect">
              <a:avLst/>
            </a:prstGeom>
            <a:gradFill flip="none" rotWithShape="1">
              <a:gsLst>
                <a:gs pos="0">
                  <a:srgbClr val="E24AC9">
                    <a:tint val="66000"/>
                    <a:satMod val="160000"/>
                  </a:srgbClr>
                </a:gs>
                <a:gs pos="50000">
                  <a:srgbClr val="E24AC9">
                    <a:tint val="44500"/>
                    <a:satMod val="160000"/>
                  </a:srgbClr>
                </a:gs>
                <a:gs pos="100000">
                  <a:srgbClr val="E24AC9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0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96" name="Rectangle 48"/>
            <p:cNvSpPr>
              <a:spLocks noChangeArrowheads="1"/>
            </p:cNvSpPr>
            <p:nvPr/>
          </p:nvSpPr>
          <p:spPr bwMode="auto">
            <a:xfrm>
              <a:off x="1215" y="641"/>
              <a:ext cx="7314" cy="39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95" name="Line 47"/>
            <p:cNvSpPr>
              <a:spLocks noChangeShapeType="1"/>
            </p:cNvSpPr>
            <p:nvPr/>
          </p:nvSpPr>
          <p:spPr bwMode="auto">
            <a:xfrm>
              <a:off x="1215" y="4177"/>
              <a:ext cx="73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94" name="Line 46"/>
            <p:cNvSpPr>
              <a:spLocks noChangeShapeType="1"/>
            </p:cNvSpPr>
            <p:nvPr/>
          </p:nvSpPr>
          <p:spPr bwMode="auto">
            <a:xfrm>
              <a:off x="1215" y="3774"/>
              <a:ext cx="73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93" name="Line 45"/>
            <p:cNvSpPr>
              <a:spLocks noChangeShapeType="1"/>
            </p:cNvSpPr>
            <p:nvPr/>
          </p:nvSpPr>
          <p:spPr bwMode="auto">
            <a:xfrm>
              <a:off x="1215" y="3394"/>
              <a:ext cx="73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92" name="Line 44"/>
            <p:cNvSpPr>
              <a:spLocks noChangeShapeType="1"/>
            </p:cNvSpPr>
            <p:nvPr/>
          </p:nvSpPr>
          <p:spPr bwMode="auto">
            <a:xfrm>
              <a:off x="1215" y="2991"/>
              <a:ext cx="73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91" name="Line 43"/>
            <p:cNvSpPr>
              <a:spLocks noChangeShapeType="1"/>
            </p:cNvSpPr>
            <p:nvPr/>
          </p:nvSpPr>
          <p:spPr bwMode="auto">
            <a:xfrm>
              <a:off x="1215" y="2611"/>
              <a:ext cx="73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90" name="Line 42"/>
            <p:cNvSpPr>
              <a:spLocks noChangeShapeType="1"/>
            </p:cNvSpPr>
            <p:nvPr/>
          </p:nvSpPr>
          <p:spPr bwMode="auto">
            <a:xfrm>
              <a:off x="1215" y="2207"/>
              <a:ext cx="73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89" name="Line 41"/>
            <p:cNvSpPr>
              <a:spLocks noChangeShapeType="1"/>
            </p:cNvSpPr>
            <p:nvPr/>
          </p:nvSpPr>
          <p:spPr bwMode="auto">
            <a:xfrm>
              <a:off x="1215" y="1828"/>
              <a:ext cx="73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88" name="Line 40"/>
            <p:cNvSpPr>
              <a:spLocks noChangeShapeType="1"/>
            </p:cNvSpPr>
            <p:nvPr/>
          </p:nvSpPr>
          <p:spPr bwMode="auto">
            <a:xfrm>
              <a:off x="1215" y="1424"/>
              <a:ext cx="73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87" name="Line 39"/>
            <p:cNvSpPr>
              <a:spLocks noChangeShapeType="1"/>
            </p:cNvSpPr>
            <p:nvPr/>
          </p:nvSpPr>
          <p:spPr bwMode="auto">
            <a:xfrm>
              <a:off x="1215" y="1044"/>
              <a:ext cx="73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86" name="Line 38"/>
            <p:cNvSpPr>
              <a:spLocks noChangeShapeType="1"/>
            </p:cNvSpPr>
            <p:nvPr/>
          </p:nvSpPr>
          <p:spPr bwMode="auto">
            <a:xfrm>
              <a:off x="1215" y="641"/>
              <a:ext cx="73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85" name="Rectangle 37"/>
            <p:cNvSpPr>
              <a:spLocks noChangeArrowheads="1"/>
            </p:cNvSpPr>
            <p:nvPr/>
          </p:nvSpPr>
          <p:spPr bwMode="auto">
            <a:xfrm>
              <a:off x="1215" y="641"/>
              <a:ext cx="7314" cy="3916"/>
            </a:xfrm>
            <a:prstGeom prst="rect">
              <a:avLst/>
            </a:prstGeom>
            <a:noFill/>
            <a:ln w="14605">
              <a:solidFill>
                <a:srgbClr val="80808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84" name="Rectangle 36"/>
            <p:cNvSpPr>
              <a:spLocks noChangeArrowheads="1"/>
            </p:cNvSpPr>
            <p:nvPr/>
          </p:nvSpPr>
          <p:spPr bwMode="auto">
            <a:xfrm>
              <a:off x="2103" y="1946"/>
              <a:ext cx="654" cy="2611"/>
            </a:xfrm>
            <a:prstGeom prst="rect">
              <a:avLst/>
            </a:prstGeom>
            <a:solidFill>
              <a:srgbClr val="0000FF"/>
            </a:solidFill>
            <a:ln w="1460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83" name="Rectangle 35"/>
            <p:cNvSpPr>
              <a:spLocks noChangeArrowheads="1"/>
            </p:cNvSpPr>
            <p:nvPr/>
          </p:nvSpPr>
          <p:spPr bwMode="auto">
            <a:xfrm>
              <a:off x="4533" y="1305"/>
              <a:ext cx="678" cy="3252"/>
            </a:xfrm>
            <a:prstGeom prst="rect">
              <a:avLst/>
            </a:prstGeom>
            <a:solidFill>
              <a:srgbClr val="FF0000"/>
            </a:solidFill>
            <a:ln w="1460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82" name="Rectangle 34"/>
            <p:cNvSpPr>
              <a:spLocks noChangeArrowheads="1"/>
            </p:cNvSpPr>
            <p:nvPr/>
          </p:nvSpPr>
          <p:spPr bwMode="auto">
            <a:xfrm>
              <a:off x="6993" y="1315"/>
              <a:ext cx="654" cy="3299"/>
            </a:xfrm>
            <a:prstGeom prst="rect">
              <a:avLst/>
            </a:prstGeom>
            <a:solidFill>
              <a:srgbClr val="FFFF00"/>
            </a:solidFill>
            <a:ln w="1460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81" name="Line 33"/>
            <p:cNvSpPr>
              <a:spLocks noChangeShapeType="1"/>
            </p:cNvSpPr>
            <p:nvPr/>
          </p:nvSpPr>
          <p:spPr bwMode="auto">
            <a:xfrm>
              <a:off x="1215" y="641"/>
              <a:ext cx="1" cy="39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80" name="Line 32"/>
            <p:cNvSpPr>
              <a:spLocks noChangeShapeType="1"/>
            </p:cNvSpPr>
            <p:nvPr/>
          </p:nvSpPr>
          <p:spPr bwMode="auto">
            <a:xfrm>
              <a:off x="1122" y="4557"/>
              <a:ext cx="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79" name="Line 31"/>
            <p:cNvSpPr>
              <a:spLocks noChangeShapeType="1"/>
            </p:cNvSpPr>
            <p:nvPr/>
          </p:nvSpPr>
          <p:spPr bwMode="auto">
            <a:xfrm>
              <a:off x="1122" y="4177"/>
              <a:ext cx="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78" name="Line 30"/>
            <p:cNvSpPr>
              <a:spLocks noChangeShapeType="1"/>
            </p:cNvSpPr>
            <p:nvPr/>
          </p:nvSpPr>
          <p:spPr bwMode="auto">
            <a:xfrm>
              <a:off x="1122" y="3774"/>
              <a:ext cx="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77" name="Line 29"/>
            <p:cNvSpPr>
              <a:spLocks noChangeShapeType="1"/>
            </p:cNvSpPr>
            <p:nvPr/>
          </p:nvSpPr>
          <p:spPr bwMode="auto">
            <a:xfrm>
              <a:off x="1122" y="3394"/>
              <a:ext cx="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76" name="Line 28"/>
            <p:cNvSpPr>
              <a:spLocks noChangeShapeType="1"/>
            </p:cNvSpPr>
            <p:nvPr/>
          </p:nvSpPr>
          <p:spPr bwMode="auto">
            <a:xfrm>
              <a:off x="1122" y="2991"/>
              <a:ext cx="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75" name="Line 27"/>
            <p:cNvSpPr>
              <a:spLocks noChangeShapeType="1"/>
            </p:cNvSpPr>
            <p:nvPr/>
          </p:nvSpPr>
          <p:spPr bwMode="auto">
            <a:xfrm>
              <a:off x="1122" y="2611"/>
              <a:ext cx="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74" name="Line 26"/>
            <p:cNvSpPr>
              <a:spLocks noChangeShapeType="1"/>
            </p:cNvSpPr>
            <p:nvPr/>
          </p:nvSpPr>
          <p:spPr bwMode="auto">
            <a:xfrm>
              <a:off x="1122" y="2207"/>
              <a:ext cx="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73" name="Line 25"/>
            <p:cNvSpPr>
              <a:spLocks noChangeShapeType="1"/>
            </p:cNvSpPr>
            <p:nvPr/>
          </p:nvSpPr>
          <p:spPr bwMode="auto">
            <a:xfrm>
              <a:off x="1122" y="1828"/>
              <a:ext cx="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72" name="Line 24"/>
            <p:cNvSpPr>
              <a:spLocks noChangeShapeType="1"/>
            </p:cNvSpPr>
            <p:nvPr/>
          </p:nvSpPr>
          <p:spPr bwMode="auto">
            <a:xfrm>
              <a:off x="1122" y="1424"/>
              <a:ext cx="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71" name="Line 23"/>
            <p:cNvSpPr>
              <a:spLocks noChangeShapeType="1"/>
            </p:cNvSpPr>
            <p:nvPr/>
          </p:nvSpPr>
          <p:spPr bwMode="auto">
            <a:xfrm>
              <a:off x="1122" y="1044"/>
              <a:ext cx="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70" name="Line 22"/>
            <p:cNvSpPr>
              <a:spLocks noChangeShapeType="1"/>
            </p:cNvSpPr>
            <p:nvPr/>
          </p:nvSpPr>
          <p:spPr bwMode="auto">
            <a:xfrm>
              <a:off x="1122" y="641"/>
              <a:ext cx="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69" name="Line 21"/>
            <p:cNvSpPr>
              <a:spLocks noChangeShapeType="1"/>
            </p:cNvSpPr>
            <p:nvPr/>
          </p:nvSpPr>
          <p:spPr bwMode="auto">
            <a:xfrm>
              <a:off x="1215" y="4557"/>
              <a:ext cx="73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68" name="Line 20"/>
            <p:cNvSpPr>
              <a:spLocks noChangeShapeType="1"/>
            </p:cNvSpPr>
            <p:nvPr/>
          </p:nvSpPr>
          <p:spPr bwMode="auto">
            <a:xfrm flipV="1">
              <a:off x="1215" y="4557"/>
              <a:ext cx="1" cy="9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67" name="Line 19"/>
            <p:cNvSpPr>
              <a:spLocks noChangeShapeType="1"/>
            </p:cNvSpPr>
            <p:nvPr/>
          </p:nvSpPr>
          <p:spPr bwMode="auto">
            <a:xfrm flipV="1">
              <a:off x="3645" y="4557"/>
              <a:ext cx="1" cy="9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66" name="Line 18"/>
            <p:cNvSpPr>
              <a:spLocks noChangeShapeType="1"/>
            </p:cNvSpPr>
            <p:nvPr/>
          </p:nvSpPr>
          <p:spPr bwMode="auto">
            <a:xfrm flipV="1">
              <a:off x="6099" y="4557"/>
              <a:ext cx="1" cy="9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65" name="Line 17"/>
            <p:cNvSpPr>
              <a:spLocks noChangeShapeType="1"/>
            </p:cNvSpPr>
            <p:nvPr/>
          </p:nvSpPr>
          <p:spPr bwMode="auto">
            <a:xfrm flipV="1">
              <a:off x="8529" y="4557"/>
              <a:ext cx="1" cy="9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64" name="Rectangle 16"/>
            <p:cNvSpPr>
              <a:spLocks noChangeArrowheads="1"/>
            </p:cNvSpPr>
            <p:nvPr/>
          </p:nvSpPr>
          <p:spPr bwMode="auto">
            <a:xfrm>
              <a:off x="561" y="4367"/>
              <a:ext cx="309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0%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3" name="Rectangle 15"/>
            <p:cNvSpPr>
              <a:spLocks noChangeArrowheads="1"/>
            </p:cNvSpPr>
            <p:nvPr/>
          </p:nvSpPr>
          <p:spPr bwMode="auto">
            <a:xfrm>
              <a:off x="561" y="3987"/>
              <a:ext cx="309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5%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2" name="Rectangle 14"/>
            <p:cNvSpPr>
              <a:spLocks noChangeArrowheads="1"/>
            </p:cNvSpPr>
            <p:nvPr/>
          </p:nvSpPr>
          <p:spPr bwMode="auto">
            <a:xfrm>
              <a:off x="397" y="3584"/>
              <a:ext cx="428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10%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1" name="Rectangle 13"/>
            <p:cNvSpPr>
              <a:spLocks noChangeArrowheads="1"/>
            </p:cNvSpPr>
            <p:nvPr/>
          </p:nvSpPr>
          <p:spPr bwMode="auto">
            <a:xfrm>
              <a:off x="397" y="3204"/>
              <a:ext cx="428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15%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97" y="2801"/>
              <a:ext cx="428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20%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397" y="2421"/>
              <a:ext cx="428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25%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97" y="2017"/>
              <a:ext cx="428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30%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397" y="1638"/>
              <a:ext cx="428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35%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6" name="Rectangle 8"/>
            <p:cNvSpPr>
              <a:spLocks noChangeArrowheads="1"/>
            </p:cNvSpPr>
            <p:nvPr/>
          </p:nvSpPr>
          <p:spPr bwMode="auto">
            <a:xfrm>
              <a:off x="397" y="1234"/>
              <a:ext cx="428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40%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397" y="854"/>
              <a:ext cx="428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45%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4" name="Rectangle 6"/>
            <p:cNvSpPr>
              <a:spLocks noChangeArrowheads="1"/>
            </p:cNvSpPr>
            <p:nvPr/>
          </p:nvSpPr>
          <p:spPr bwMode="auto">
            <a:xfrm>
              <a:off x="397" y="451"/>
              <a:ext cx="428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50%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3" name="Rectangle 5"/>
            <p:cNvSpPr>
              <a:spLocks noChangeArrowheads="1"/>
            </p:cNvSpPr>
            <p:nvPr/>
          </p:nvSpPr>
          <p:spPr bwMode="auto">
            <a:xfrm>
              <a:off x="1680" y="4680"/>
              <a:ext cx="1552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2009-2010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4200" y="4680"/>
              <a:ext cx="11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20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10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-20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11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6599" y="4682"/>
              <a:ext cx="1009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20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11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-201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0" name="Rectangle 2"/>
            <p:cNvSpPr>
              <a:spLocks noChangeArrowheads="1"/>
            </p:cNvSpPr>
            <p:nvPr/>
          </p:nvSpPr>
          <p:spPr bwMode="auto">
            <a:xfrm>
              <a:off x="117" y="119"/>
              <a:ext cx="8623" cy="538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h="57150"/>
              <a:bevelB w="635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857248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СПОРТИВНЫЕ СОРЕВНОВАНИЯ </a:t>
            </a:r>
            <a:b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СРЕДИ ДОУ ГОРОДА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6072206"/>
            <a:ext cx="3154341" cy="369332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«Путешествие по сказкам»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28" y="1500174"/>
            <a:ext cx="2071702" cy="369332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Спортландия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Фото\Спорт 11.05.2011г\DSC027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9"/>
            <a:ext cx="4786314" cy="3857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F:\фото спорт. праздник 2008-2009\P51401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714620"/>
            <a:ext cx="4714908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Спорт. праздник День Победы ФОТО\DSC017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429288" cy="378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_2935.jpg"/>
          <p:cNvPicPr/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4143372" y="1928802"/>
            <a:ext cx="5000628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72034" y="5357826"/>
            <a:ext cx="4071966" cy="369332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Мама, папа, я – спортивная семья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7912" y="214290"/>
            <a:ext cx="3506088" cy="923330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«Строя и песни», посвящённый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50-летию победы в Великой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Отечественной войне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4" y="6357958"/>
            <a:ext cx="3503716" cy="369332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Игра-соревнование «Искатели»</a:t>
            </a:r>
            <a:endParaRPr lang="ru-RU" dirty="0"/>
          </a:p>
        </p:txBody>
      </p:sp>
      <p:pic>
        <p:nvPicPr>
          <p:cNvPr id="17409" name="Picture 1" descr="K:\Фото спорт. пр.гмо 2012\DSC03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14686"/>
            <a:ext cx="4572032" cy="3522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1928826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ФИЗИЧЕСКАЯ ПОДГОТОВЛЕННОСТЬ ДЕТЕЙ -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ХАРАКТЕРИЗУЕТСЯ СОВОКУПНОСТЬЮ СФОРМИРОВАННЫХ ДВИГАТЕЛЬНЫХ НАВЫКОВ И ОСНОВНЫХ ФИЗИЧЕСКИХ КАЧЕСТВ.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714412" y="3643314"/>
            <a:ext cx="2286001" cy="11757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57300" lvl="2" indent="-342900">
              <a:spcBef>
                <a:spcPct val="20000"/>
              </a:spcBef>
            </a:pPr>
            <a:endParaRPr lang="ru-RU" sz="32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ru-RU" sz="3200" dirty="0" smtClean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4429156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Picture 3" descr="J:\кружок, День здоровья 2010 фото\DSC01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000372"/>
            <a:ext cx="4953035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F:\Фото День защиты д. 2010\DSC01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14554"/>
            <a:ext cx="4643438" cy="314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1714488"/>
            <a:ext cx="5715040" cy="4357718"/>
          </a:xfrm>
          <a:ln>
            <a:solidFill>
              <a:srgbClr val="F52BB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 – </a:t>
            </a:r>
            <a:r>
              <a:rPr lang="ru-RU" sz="2000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30.08.1968 </a:t>
            </a:r>
            <a:r>
              <a:rPr lang="ru-RU" sz="2000" cap="none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год;</a:t>
            </a:r>
            <a:r>
              <a:rPr lang="ru-RU" sz="2000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ДОЛЖНОСТЬ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cap="none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</a:t>
            </a:r>
            <a:r>
              <a:rPr lang="ru-RU" sz="2000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000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ОБРАЗОВАНИЕ – </a:t>
            </a:r>
            <a:r>
              <a:rPr lang="ru-RU" sz="2000" cap="none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среднее специальное, </a:t>
            </a:r>
            <a:br>
              <a:rPr lang="ru-RU" sz="2000" cap="none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закончила </a:t>
            </a:r>
            <a:r>
              <a:rPr lang="ru-RU" sz="2000" cap="none" dirty="0" err="1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Шарьинское</a:t>
            </a:r>
            <a:r>
              <a:rPr lang="ru-RU" sz="2000" cap="none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 педагогическое училище;</a:t>
            </a:r>
            <a:br>
              <a:rPr lang="ru-RU" sz="2000" cap="none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ПЕДАГОГИЧЕСКИЙ СТАЖ РАБОТЫ – </a:t>
            </a:r>
            <a:r>
              <a:rPr lang="ru-RU" sz="2000" cap="none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25 лет;</a:t>
            </a:r>
            <a:br>
              <a:rPr lang="ru-RU" sz="2000" cap="none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КАТЕГОРИЯ –</a:t>
            </a:r>
            <a:r>
              <a:rPr lang="ru-RU" sz="2000" cap="none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высшая категория;</a:t>
            </a:r>
            <a:br>
              <a:rPr lang="ru-RU" sz="2000" cap="none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НАГРАДЫ – </a:t>
            </a:r>
            <a:r>
              <a:rPr lang="ru-RU" sz="2000" cap="none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>грамота Министерства образования и науки Российской Федерации.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214290"/>
            <a:ext cx="7851802" cy="1143008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u="sng" dirty="0" smtClean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u="sng" dirty="0" smtClean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400" b="1" u="sng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ВИЗИТНАЯ КАРТОЧКА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7400" b="1" u="sng" dirty="0" smtClean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200" b="1" cap="all" dirty="0" smtClean="0">
                <a:ln w="9000" cmpd="sng">
                  <a:solidFill>
                    <a:srgbClr val="F52BB6"/>
                  </a:solidFill>
                  <a:prstDash val="solid"/>
                </a:ln>
                <a:solidFill>
                  <a:srgbClr val="EE3287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КОКОШНИКОВА НАТАЛИЯ НИКОЛАЕВНА</a:t>
            </a:r>
          </a:p>
          <a:p>
            <a:endParaRPr lang="ru-RU" dirty="0"/>
          </a:p>
        </p:txBody>
      </p:sp>
      <p:pic>
        <p:nvPicPr>
          <p:cNvPr id="4" name="Рисунок 3" descr="D:\Фото\Конкурс ДОУ  11г май,сентябрь\DSC05217.JPG"/>
          <p:cNvPicPr/>
          <p:nvPr/>
        </p:nvPicPr>
        <p:blipFill>
          <a:blip r:embed="rId2" cstate="print"/>
          <a:srcRect l="26576" r="29412" b="23343"/>
          <a:stretch>
            <a:fillRect/>
          </a:stretch>
        </p:blipFill>
        <p:spPr bwMode="auto">
          <a:xfrm>
            <a:off x="142844" y="1857364"/>
            <a:ext cx="3000396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7CD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4" y="1142984"/>
          <a:ext cx="8858312" cy="55004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8545"/>
                <a:gridCol w="6769767"/>
              </a:tblGrid>
              <a:tr h="325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Уровни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699577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Высокий уровень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Ребёнок результативно, уверенно, точно, с хорошей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амплиту-дой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, в заданном темпе выполняет движения. Хорошо владеет техникой выполнения движений. Стремится к лучшему результату, осознаёт зависимость между качеством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выполне-ния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движения и его результатом. Цифровые показатели соответствуют высокому уровню выполнения движений.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6868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Средний уровень</a:t>
                      </a:r>
                    </a:p>
                    <a:p>
                      <a:pPr algn="l"/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Дети справляются с большинством элементов техники движений, допуская некоторые ошибки. Ребёнок понимает зависимость между качеством выполнения движений и результатом. Движения выполняет уверенно с небольшой помощью педагога. Цифровые показатели соответствуют среднему уровню выполнения движений.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6600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Низкий уровень</a:t>
                      </a:r>
                    </a:p>
                    <a:p>
                      <a:pPr algn="l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algn="l"/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Ребёнок допускает существенные ошибки в технике выполнения движений. Не соблюдает заданный темп,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действу-ет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в сопровождении показа педагога. Движения скованные, координация движений низкая. Цифровые показатели соответствуют низкому уровню выполнения движений.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42844" y="142852"/>
            <a:ext cx="8786874" cy="707886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КАЧЕСТВЕННАЯ  ХАРАКТЕРИСТИКА УРОВНЕЙ ФИЗИЧЕСКОЙ ПОДГОТОВЛЕННОСТИ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439718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ДИАГНОСТИЧЕСКАЯ КАРТА    СРЕДНЯЯ ГРУППА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714356"/>
          <a:ext cx="8858311" cy="6077972"/>
        </p:xfrm>
        <a:graphic>
          <a:graphicData uri="http://schemas.openxmlformats.org/drawingml/2006/table">
            <a:tbl>
              <a:tblPr/>
              <a:tblGrid>
                <a:gridCol w="1368357"/>
                <a:gridCol w="576150"/>
                <a:gridCol w="648169"/>
                <a:gridCol w="648169"/>
                <a:gridCol w="576150"/>
                <a:gridCol w="655561"/>
                <a:gridCol w="712796"/>
                <a:gridCol w="658543"/>
                <a:gridCol w="637796"/>
                <a:gridCol w="648169"/>
                <a:gridCol w="648169"/>
                <a:gridCol w="576150"/>
                <a:gridCol w="504132"/>
              </a:tblGrid>
              <a:tr h="37686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Ф. И.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ребёнка       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Период 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обследования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Бег на скорость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м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Бег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90м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Прыжки в длину с места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Метание на дальность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Общий результат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5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Пр.р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Лев.р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Пр.р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Лев.р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Н.г.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К.г.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632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Н.г.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К.г.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Н.г.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К.г.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Н.г.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К.г.</a:t>
                      </a: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Н.г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К.г.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760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Кира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30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Ксюша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4782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Вероника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3021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Юля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3021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 Рита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3021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 Лиза Л. 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3021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7.Даша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3021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8.Алёна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0760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r>
                        <a:rPr lang="ru-RU" sz="12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       Ира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м/о                спец.ф.г.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782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Николина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3021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 Соня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4782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 Лиза Ю.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0760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13.     </a:t>
                      </a: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Глеб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м/о     </a:t>
                      </a:r>
                      <a:r>
                        <a:rPr lang="ru-RU" sz="1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подг.ф.г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 ВПС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760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 Илья Б.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4782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 Кирилл В.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0760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 Лёня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4782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 Андрей К.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0760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 Паша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4782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 Дима Л.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4782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 Кирилл М.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4782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 Андрей П.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0760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 Влад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0760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 Илья С.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4782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 Максим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04782">
                <a:tc>
                  <a:txBody>
                    <a:bodyPr/>
                    <a:lstStyle/>
                    <a:p>
                      <a:pPr indent="-685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 Дима Х.</a:t>
                      </a:r>
                    </a:p>
                  </a:txBody>
                  <a:tcPr marL="26070" marR="2607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070" marR="26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715436" cy="582594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ДИАГНОСТИКА ФИЗИЧЕСКОЙ ПОДГОТОВЛЕННОСТИ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P516043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82" y="857232"/>
            <a:ext cx="4143404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Фото прыжки\DSC015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4286280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F:\Фото прыжки\DSC015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357562"/>
            <a:ext cx="4643470" cy="335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500198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lvl="0" indent="450850" fontAlgn="base"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ТЕМПОВ ПРИРОСТА ФИЗИЧЕСКОЙ ПОДГОТОВЛЕННОСТИ ДЕТЕЙ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</a:rPr>
            </a:br>
            <a:r>
              <a:rPr lang="ru-RU" sz="2200" b="1" dirty="0" smtClean="0">
                <a:solidFill>
                  <a:srgbClr val="99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ПОДГОТОВИТЕЛЬНАЯ ГРУППА </a:t>
            </a:r>
            <a:r>
              <a:rPr lang="ru-RU" sz="2200" b="1" dirty="0" smtClean="0">
                <a:solidFill>
                  <a:srgbClr val="9900FF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smtClean="0">
                <a:solidFill>
                  <a:srgbClr val="99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КОЛОБОК</a:t>
            </a:r>
            <a:r>
              <a:rPr lang="ru-RU" sz="2200" b="1" dirty="0" smtClean="0">
                <a:solidFill>
                  <a:srgbClr val="9900FF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2200" b="1" dirty="0" smtClean="0">
                <a:solidFill>
                  <a:srgbClr val="9900FF"/>
                </a:solidFill>
                <a:latin typeface="Arial" pitchFamily="34" charset="0"/>
              </a:rPr>
              <a:t/>
            </a:r>
            <a:br>
              <a:rPr lang="ru-RU" sz="2200" b="1" dirty="0" smtClean="0">
                <a:solidFill>
                  <a:srgbClr val="9900FF"/>
                </a:solidFill>
                <a:latin typeface="Arial" pitchFamily="34" charset="0"/>
              </a:rPr>
            </a:br>
            <a:r>
              <a:rPr lang="ru-RU" sz="2200" b="1" u="sng" dirty="0" smtClean="0">
                <a:solidFill>
                  <a:srgbClr val="99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ПРЫЖКИ В ВЫСОТУ С РАЗБЕГА</a:t>
            </a:r>
            <a:r>
              <a:rPr lang="ru-RU" sz="2200" b="1" dirty="0" smtClean="0">
                <a:solidFill>
                  <a:srgbClr val="99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</a:rPr>
            </a:b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1714488"/>
          <a:ext cx="8715435" cy="5047488"/>
        </p:xfrm>
        <a:graphic>
          <a:graphicData uri="http://schemas.openxmlformats.org/drawingml/2006/table">
            <a:tbl>
              <a:tblPr/>
              <a:tblGrid>
                <a:gridCol w="570247"/>
                <a:gridCol w="2543464"/>
                <a:gridCol w="1833661"/>
                <a:gridCol w="1738466"/>
                <a:gridCol w="2029597"/>
              </a:tblGrid>
              <a:tr h="46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6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6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Ф. и. ребёнка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Начало года 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 см )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Конец года 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 см )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Темп прироста  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 % )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Маша Е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14,2                      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Аня К.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12,5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Вероника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14,2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Юля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14,2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Аня П.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14,2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Аня С.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15,8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Эвелина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14,2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 Марина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8,8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Кристина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8,8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Света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12,5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Матвей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14,2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Илья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14,8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Эдик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8,8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Тима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14,8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Дима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8,8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Саша</a:t>
                      </a: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6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12,5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84" marR="59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1000132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lvl="0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ФИЗИЧЕСКОЙ ПОДГОТОВЛЕННОСТИ ДЕТЕЙ 2011 – 2012 У.Г.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571612"/>
          <a:ext cx="4257676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4282" y="1257370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9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Средняя группа «Золотой ключик»</a:t>
            </a:r>
            <a:endParaRPr lang="ru-RU" b="1" dirty="0">
              <a:solidFill>
                <a:srgbClr val="9900FF"/>
              </a:solidFill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4357686" y="1643050"/>
          <a:ext cx="457203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2657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1285860"/>
            <a:ext cx="4714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 </a:t>
            </a:r>
            <a:r>
              <a:rPr lang="ru-RU" b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ОНР</a:t>
            </a:r>
            <a:r>
              <a:rPr lang="ru-RU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«Колобок»</a:t>
            </a:r>
            <a:endParaRPr lang="ru-RU" b="1" dirty="0" smtClean="0">
              <a:solidFill>
                <a:srgbClr val="9900FF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4000505"/>
            <a:ext cx="37147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cs typeface="Times New Roman" pitchFamily="18" charset="0"/>
              </a:rPr>
              <a:t>2 младшая группа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cs typeface="Times New Roman" pitchFamily="18" charset="0"/>
              </a:rPr>
              <a:t>Мальвина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42844" y="4357695"/>
          <a:ext cx="4429156" cy="2357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2657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3714744" y="4000505"/>
            <a:ext cx="54292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cs typeface="Times New Roman" pitchFamily="18" charset="0"/>
              </a:rPr>
              <a:t>   Старшая - подготовительная группа «Петушок»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4429124" y="4357694"/>
          <a:ext cx="4714876" cy="2500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2657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643578"/>
            <a:ext cx="8229600" cy="1000124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ЗАНЯТИЕ С ИСПОЛЬЗОВАНИЕМ ТЕХНОЛОГИИ ГРУППОВОЙ ДЕЯТЕЛЬНОСТИ ПО УРОВНЮ ДВИГАТЕЛЬНОЙ АКТИВНОСТИ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J:\Физ. занятия фото\DSC0367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52"/>
            <a:ext cx="7715304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6000768"/>
            <a:ext cx="7715304" cy="714380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ЗАНЯТИЕ С ИСПОЛЬЗОВАНИЕМ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ПОДХОДА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Фото\маманя\Физ. занятия\DSC036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8072494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5016"/>
            <a:ext cx="8229600" cy="1000124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РАЗЛИЧИЕ В ПОДБОРЕ УПРАЖНЕНИЙ </a:t>
            </a:r>
            <a:b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МАЛЬЧИКОВ И ДЛЯ ДЕВОЧЕК</a:t>
            </a:r>
            <a:endParaRPr lang="ru-RU" sz="2400" dirty="0"/>
          </a:p>
        </p:txBody>
      </p:sp>
      <p:pic>
        <p:nvPicPr>
          <p:cNvPr id="1026" name="Picture 2" descr="C:\Users\Алекс\Desktop\DSC04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14290"/>
            <a:ext cx="7240490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Физ. занятия фото\DSC036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0"/>
            <a:ext cx="7072362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1472" y="5857892"/>
            <a:ext cx="8072494" cy="830997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ГЕНДЕРНЫЙ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ПОДХОД: РАЗЛИЧИЕ В РАССТАНОВКЕ И УБОРКЕ ИНВЕНТАРЯ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DCIM\100OLYMP\P7300081.JPG"/>
          <p:cNvPicPr/>
          <p:nvPr/>
        </p:nvPicPr>
        <p:blipFill>
          <a:blip r:embed="rId2" cstate="print">
            <a:lum bright="10000" contrast="10000"/>
          </a:blip>
          <a:srcRect l="5438"/>
          <a:stretch>
            <a:fillRect/>
          </a:stretch>
        </p:blipFill>
        <p:spPr bwMode="auto">
          <a:xfrm>
            <a:off x="785786" y="928670"/>
            <a:ext cx="7739099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357290" y="214290"/>
            <a:ext cx="6429420" cy="461665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ДИФФЕРЕНЦИРОВАННЫЙ ПОДХОД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27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детский сад № 117 «Электроник» комбинированного вида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городского округа город Буй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hidden">
          <a:xfrm>
            <a:off x="285720" y="2500306"/>
            <a:ext cx="8647968" cy="4357694"/>
          </a:xfrm>
          <a:noFill/>
          <a:ln>
            <a:noFill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Обобщение педагогического опыта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Тема: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EE328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«Индивидуальный подход  к физическому воспитанию детей дошкольного возраста»</a:t>
            </a:r>
            <a:r>
              <a:rPr lang="ru-RU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r">
              <a:spcBef>
                <a:spcPts val="0"/>
              </a:spcBef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1.jpg"/>
          <p:cNvPicPr/>
          <p:nvPr/>
        </p:nvPicPr>
        <p:blipFill>
          <a:blip r:embed="rId2" cstate="print">
            <a:lum bright="20000" contrast="10000"/>
          </a:blip>
          <a:srcRect t="29906" r="22926" b="44239"/>
          <a:stretch>
            <a:fillRect/>
          </a:stretch>
        </p:blipFill>
        <p:spPr bwMode="auto">
          <a:xfrm>
            <a:off x="2214546" y="285728"/>
            <a:ext cx="4786346" cy="928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C:\Documents and Settings\Я\Рабочий стол\фото\Оформление\Image0063 коп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85728"/>
            <a:ext cx="928694" cy="928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I:\БРЕНД\10006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285728"/>
            <a:ext cx="1000132" cy="928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142852"/>
            <a:ext cx="8215370" cy="646331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  <a:endParaRPr lang="ru-RU" sz="3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4" y="928671"/>
          <a:ext cx="8858312" cy="5715039"/>
        </p:xfrm>
        <a:graphic>
          <a:graphicData uri="http://schemas.openxmlformats.org/drawingml/2006/table">
            <a:tbl>
              <a:tblPr/>
              <a:tblGrid>
                <a:gridCol w="5214974"/>
                <a:gridCol w="3643338"/>
              </a:tblGrid>
              <a:tr h="5632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Инфраструктура предметно - развивающей среды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Способы использования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5151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 pitchFamily="18" charset="0"/>
                          <a:cs typeface="Times New Roman" pitchFamily="18" charset="0"/>
                        </a:rPr>
                        <a:t>1.Физкультурный зал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177800" lvl="0" indent="-177800" algn="l" defTabSz="18288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Проведение утренней корригирующей гимнастики;</a:t>
                      </a:r>
                    </a:p>
                    <a:p>
                      <a:pPr marL="177800" lvl="0" indent="-177800" algn="l" defTabSz="18288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Физкультурные занятия;</a:t>
                      </a:r>
                    </a:p>
                    <a:p>
                      <a:pPr marL="177800" lvl="0" indent="-177800" algn="l" defTabSz="18288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Спортивные праздники и развлечения;</a:t>
                      </a:r>
                    </a:p>
                    <a:p>
                      <a:pPr marL="177800" lvl="0" indent="-177800" algn="l" defTabSz="18288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Подвижные игры, эстафеты;</a:t>
                      </a:r>
                    </a:p>
                    <a:p>
                      <a:pPr marL="177800" lvl="0" indent="-177800" algn="l" defTabSz="18288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Самомассаж</a:t>
                      </a: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177800" lvl="0" indent="-177800" algn="l" defTabSz="18288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Диагностика уровней физической подготовленности детей;</a:t>
                      </a:r>
                    </a:p>
                    <a:p>
                      <a:pPr marL="177800" lvl="0" indent="-177800" algn="l" defTabSz="18288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Занятия кружка «</a:t>
                      </a: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Растем</a:t>
                      </a:r>
                      <a:endParaRPr lang="ru-RU" sz="1800" b="1" baseline="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77800" lvl="0" indent="-177800" algn="l" defTabSz="18288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здоровыми</a:t>
                      </a: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»;</a:t>
                      </a:r>
                    </a:p>
                    <a:p>
                      <a:pPr marL="177800" lvl="0" indent="-177800" algn="l" defTabSz="18288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Открытые занятия для родителей;</a:t>
                      </a:r>
                    </a:p>
                    <a:p>
                      <a:pPr marL="177800" lvl="0" indent="-177800" algn="l" defTabSz="18288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Совместная деятельность с родителями;</a:t>
                      </a:r>
                    </a:p>
                    <a:p>
                      <a:pPr marL="177800" lvl="0" indent="-177800" algn="just" defTabSz="18288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Дни открытых дверей;</a:t>
                      </a:r>
                    </a:p>
                    <a:p>
                      <a:pPr marL="177800" lvl="0" indent="-177800" algn="just" defTabSz="18288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Индивидуальные занятия.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1026" name="Picture 2" descr="C:\Users\Алекс\Desktop\DSC04719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85720" y="2071678"/>
            <a:ext cx="5050792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214290"/>
          <a:ext cx="8643998" cy="6215106"/>
        </p:xfrm>
        <a:graphic>
          <a:graphicData uri="http://schemas.openxmlformats.org/drawingml/2006/table">
            <a:tbl>
              <a:tblPr/>
              <a:tblGrid>
                <a:gridCol w="5357850"/>
                <a:gridCol w="3286148"/>
              </a:tblGrid>
              <a:tr h="62151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200" b="1" dirty="0" smtClean="0"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latin typeface="Times New Roman"/>
                        </a:rPr>
                        <a:t>2.Тренажерны</a:t>
                      </a:r>
                      <a:r>
                        <a:rPr lang="ru-RU" sz="2000" b="1" dirty="0" smtClean="0">
                          <a:latin typeface="Times New Roman"/>
                        </a:rPr>
                        <a:t>й </a:t>
                      </a:r>
                      <a:r>
                        <a:rPr lang="ru-RU" sz="2000" b="1" dirty="0">
                          <a:latin typeface="Times New Roman"/>
                        </a:rPr>
                        <a:t>зал</a:t>
                      </a:r>
                      <a:endParaRPr lang="ru-RU" sz="2000" b="1" dirty="0"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Физкультурные занятия;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Коррекционно-профилактические занятия;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Индивидуальные занятия;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2000" b="1" dirty="0">
                          <a:latin typeface="Times New Roman"/>
                        </a:rPr>
                        <a:t>Самостоятельная двигательная деятельность;</a:t>
                      </a:r>
                      <a:endParaRPr lang="ru-RU" sz="2000" b="1" dirty="0">
                        <a:latin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2000" b="1" dirty="0">
                          <a:latin typeface="Times New Roman"/>
                        </a:rPr>
                        <a:t>Релаксация, мышечное расслабление;</a:t>
                      </a:r>
                      <a:endParaRPr lang="ru-RU" sz="2000" b="1" dirty="0">
                        <a:latin typeface="Calibri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2000" b="1" dirty="0">
                          <a:latin typeface="Times New Roman"/>
                        </a:rPr>
                        <a:t>Свободная деятельность.</a:t>
                      </a:r>
                      <a:endParaRPr lang="ru-RU" sz="2000" b="1" dirty="0"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43009" name="Рисунок 2" descr="DSC01580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285720" y="1071546"/>
            <a:ext cx="5214974" cy="409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142852"/>
          <a:ext cx="8929718" cy="6715148"/>
        </p:xfrm>
        <a:graphic>
          <a:graphicData uri="http://schemas.openxmlformats.org/drawingml/2006/table">
            <a:tbl>
              <a:tblPr/>
              <a:tblGrid>
                <a:gridCol w="4757636"/>
                <a:gridCol w="4172082"/>
              </a:tblGrid>
              <a:tr h="30360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</a:rPr>
                        <a:t>3.Спортивная площадка</a:t>
                      </a:r>
                      <a:endParaRPr lang="ru-RU" sz="1800" b="1" dirty="0">
                        <a:latin typeface="Calibri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95250" lvl="0" indent="-952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Утренняя 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гимнастика;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95250" lvl="0" indent="-952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Физкультурные занятия на воздухе;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95250" lvl="0" indent="-952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Спортивные праздники и развлечения;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95250" lvl="0" indent="-952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Индивидуальная работа;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95250" lvl="0" indent="-952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Оздоровительный бег;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95250" lvl="0" indent="-952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</a:rPr>
                        <a:t>Диагностика физической подготовленности детей;</a:t>
                      </a:r>
                      <a:endParaRPr lang="ru-RU" sz="1800" b="1" dirty="0">
                        <a:latin typeface="Calibri"/>
                      </a:endParaRPr>
                    </a:p>
                    <a:p>
                      <a:pPr marL="95250" lvl="0" indent="-952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</a:rPr>
                        <a:t>Подвижные и спортивные игры;</a:t>
                      </a:r>
                      <a:endParaRPr lang="ru-RU" sz="1800" b="1" dirty="0">
                        <a:latin typeface="Calibri"/>
                      </a:endParaRPr>
                    </a:p>
                    <a:p>
                      <a:pPr marL="95250" lvl="0" indent="-952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</a:rPr>
                        <a:t>Самостоятельная двигательная деятельность.</a:t>
                      </a:r>
                      <a:endParaRPr lang="ru-RU" sz="1800" b="1" dirty="0">
                        <a:latin typeface="Calibri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791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</a:rPr>
                        <a:t>4.     Спортивно-оздоровительная </a:t>
                      </a:r>
                      <a:r>
                        <a:rPr lang="ru-RU" sz="1800" b="1" dirty="0">
                          <a:latin typeface="Times New Roman"/>
                        </a:rPr>
                        <a:t>зона в </a:t>
                      </a:r>
                      <a:r>
                        <a:rPr lang="ru-RU" sz="1800" b="1" dirty="0" smtClean="0">
                          <a:latin typeface="Times New Roman"/>
                        </a:rPr>
                        <a:t>  групповых </a:t>
                      </a:r>
                      <a:r>
                        <a:rPr lang="ru-RU" sz="1800" b="1" dirty="0">
                          <a:latin typeface="Times New Roman"/>
                        </a:rPr>
                        <a:t>комнатах. </a:t>
                      </a:r>
                      <a:endParaRPr lang="ru-RU" sz="1800" b="1" dirty="0">
                        <a:latin typeface="Calibri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Самостоятельная 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двигательная деятельность детей;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Двигательное творчество;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Коррекция плоскостопия;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Закаливание;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Упражнения для глаз по Аветисову;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Аромотерапия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  с фитонцидами;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Самомассаж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Полоскание полости рта;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Босохождение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«Рижский метод</a:t>
                      </a: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»;</a:t>
                      </a:r>
                      <a:r>
                        <a:rPr lang="ru-RU" sz="1800" b="1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Дорожка здоровья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Пальчиковая гимнастика;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"/>
                      </a:pPr>
                      <a:r>
                        <a:rPr lang="ru-RU" sz="1800" b="1" dirty="0">
                          <a:latin typeface="Times New Roman"/>
                        </a:rPr>
                        <a:t>Физкультминутки.</a:t>
                      </a:r>
                      <a:endParaRPr lang="ru-RU" sz="1800" b="1" dirty="0">
                        <a:latin typeface="Calibri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24AC9">
                            <a:tint val="66000"/>
                            <a:satMod val="160000"/>
                          </a:srgbClr>
                        </a:gs>
                        <a:gs pos="50000">
                          <a:srgbClr val="E24AC9">
                            <a:tint val="44500"/>
                            <a:satMod val="160000"/>
                          </a:srgbClr>
                        </a:gs>
                        <a:gs pos="100000">
                          <a:srgbClr val="E24AC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44034" name="Рисунок 5" descr="P71001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431646"/>
            <a:ext cx="3714776" cy="270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3" name="Рисунок 8" descr="IMG_30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714752"/>
            <a:ext cx="391866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43998" cy="571504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ЗАНЯТИЯ СЕМЕЙНОГО КЛУБА «МЫ ВМЕСТЕ»</a:t>
            </a:r>
            <a:endParaRPr lang="ru-RU" sz="2800" dirty="0"/>
          </a:p>
        </p:txBody>
      </p:sp>
      <p:pic>
        <p:nvPicPr>
          <p:cNvPr id="3" name="Picture 1" descr="K:\ФОТО спорт+Семья\DSC04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3929090" cy="294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2844" y="3357562"/>
            <a:ext cx="2012539" cy="369332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«Вместе веселей»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J:\фото спорт. праздник 2009\11111\DSC01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85794"/>
            <a:ext cx="4000528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6216" y="3357562"/>
            <a:ext cx="4857784" cy="369332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«Профилактика и коррекция плоскостопия»</a:t>
            </a:r>
            <a:endParaRPr lang="ru-RU" dirty="0"/>
          </a:p>
        </p:txBody>
      </p:sp>
      <p:pic>
        <p:nvPicPr>
          <p:cNvPr id="1026" name="Picture 2" descr="K:\фото семейный клуб\P4270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0503"/>
            <a:ext cx="3929090" cy="2947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42844" y="6357958"/>
            <a:ext cx="4286280" cy="369332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«Мячи-прыгуны, для чего они нужны»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K:\фото семейный клуб\P1010002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4643438" y="3786190"/>
            <a:ext cx="4000528" cy="292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929190" y="6357958"/>
            <a:ext cx="2564805" cy="369332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«Играйте на здоровье»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СПЕЦИАЛИСТОВ ДОУ</a:t>
            </a:r>
            <a:endParaRPr lang="ru-RU" sz="2400" dirty="0"/>
          </a:p>
        </p:txBody>
      </p:sp>
      <p:sp>
        <p:nvSpPr>
          <p:cNvPr id="3144" name="Rectangle 72"/>
          <p:cNvSpPr>
            <a:spLocks noChangeArrowheads="1"/>
          </p:cNvSpPr>
          <p:nvPr/>
        </p:nvSpPr>
        <p:spPr bwMode="auto">
          <a:xfrm>
            <a:off x="3428992" y="857232"/>
            <a:ext cx="2214578" cy="428628"/>
          </a:xfrm>
          <a:prstGeom prst="rect">
            <a:avLst/>
          </a:prstGeom>
          <a:gradFill flip="none" rotWithShape="1">
            <a:gsLst>
              <a:gs pos="0">
                <a:srgbClr val="9933FF">
                  <a:tint val="66000"/>
                  <a:satMod val="160000"/>
                </a:srgbClr>
              </a:gs>
              <a:gs pos="50000">
                <a:srgbClr val="9933FF">
                  <a:tint val="44500"/>
                  <a:satMod val="160000"/>
                </a:srgbClr>
              </a:gs>
              <a:gs pos="100000">
                <a:srgbClr val="9933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- ДЦП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38" name="Rectangle 66"/>
          <p:cNvSpPr>
            <a:spLocks noChangeArrowheads="1"/>
          </p:cNvSpPr>
          <p:nvPr/>
        </p:nvSpPr>
        <p:spPr bwMode="auto">
          <a:xfrm>
            <a:off x="428596" y="1428736"/>
            <a:ext cx="1571636" cy="571504"/>
          </a:xfrm>
          <a:prstGeom prst="rect">
            <a:avLst/>
          </a:prstGeom>
          <a:gradFill flip="none" rotWithShape="1">
            <a:gsLst>
              <a:gs pos="0">
                <a:srgbClr val="9933FF">
                  <a:tint val="66000"/>
                  <a:satMod val="160000"/>
                </a:srgbClr>
              </a:gs>
              <a:gs pos="50000">
                <a:srgbClr val="9933FF">
                  <a:tint val="44500"/>
                  <a:satMod val="160000"/>
                </a:srgbClr>
              </a:gs>
              <a:gs pos="100000">
                <a:srgbClr val="9933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Инструктор по физкультуре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37" name="Rectangle 65"/>
          <p:cNvSpPr>
            <a:spLocks noChangeArrowheads="1"/>
          </p:cNvSpPr>
          <p:nvPr/>
        </p:nvSpPr>
        <p:spPr bwMode="auto">
          <a:xfrm>
            <a:off x="2285984" y="1428736"/>
            <a:ext cx="1490665" cy="500066"/>
          </a:xfrm>
          <a:prstGeom prst="rect">
            <a:avLst/>
          </a:prstGeom>
          <a:gradFill flip="none" rotWithShape="1">
            <a:gsLst>
              <a:gs pos="0">
                <a:srgbClr val="9933FF">
                  <a:tint val="66000"/>
                  <a:satMod val="160000"/>
                </a:srgbClr>
              </a:gs>
              <a:gs pos="50000">
                <a:srgbClr val="9933FF">
                  <a:tint val="44500"/>
                  <a:satMod val="160000"/>
                </a:srgbClr>
              </a:gs>
              <a:gs pos="100000">
                <a:srgbClr val="9933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Мед.персонал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35" name="Rectangle 63"/>
          <p:cNvSpPr>
            <a:spLocks noChangeArrowheads="1"/>
          </p:cNvSpPr>
          <p:nvPr/>
        </p:nvSpPr>
        <p:spPr bwMode="auto">
          <a:xfrm>
            <a:off x="5429256" y="1428736"/>
            <a:ext cx="1500198" cy="500066"/>
          </a:xfrm>
          <a:prstGeom prst="rect">
            <a:avLst/>
          </a:prstGeom>
          <a:gradFill flip="none" rotWithShape="1">
            <a:gsLst>
              <a:gs pos="0">
                <a:srgbClr val="9933FF">
                  <a:tint val="66000"/>
                  <a:satMod val="160000"/>
                </a:srgbClr>
              </a:gs>
              <a:gs pos="50000">
                <a:srgbClr val="9933FF">
                  <a:tint val="44500"/>
                  <a:satMod val="160000"/>
                </a:srgbClr>
              </a:gs>
              <a:gs pos="100000">
                <a:srgbClr val="9933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36" name="Rectangle 64"/>
          <p:cNvSpPr>
            <a:spLocks noChangeArrowheads="1"/>
          </p:cNvSpPr>
          <p:nvPr/>
        </p:nvSpPr>
        <p:spPr bwMode="auto">
          <a:xfrm>
            <a:off x="7215206" y="1428736"/>
            <a:ext cx="1428760" cy="500066"/>
          </a:xfrm>
          <a:prstGeom prst="rect">
            <a:avLst/>
          </a:prstGeom>
          <a:gradFill flip="none" rotWithShape="1">
            <a:gsLst>
              <a:gs pos="0">
                <a:srgbClr val="9933FF">
                  <a:tint val="66000"/>
                  <a:satMod val="160000"/>
                </a:srgbClr>
              </a:gs>
              <a:gs pos="50000">
                <a:srgbClr val="9933FF">
                  <a:tint val="44500"/>
                  <a:satMod val="160000"/>
                </a:srgbClr>
              </a:gs>
              <a:gs pos="100000">
                <a:srgbClr val="9933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41" name="AutoShape 69"/>
          <p:cNvSpPr>
            <a:spLocks noChangeShapeType="1"/>
          </p:cNvSpPr>
          <p:nvPr/>
        </p:nvSpPr>
        <p:spPr bwMode="auto">
          <a:xfrm flipH="1">
            <a:off x="3571868" y="1285860"/>
            <a:ext cx="238125" cy="180975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3" name="AutoShape 71"/>
          <p:cNvSpPr>
            <a:spLocks noChangeShapeType="1"/>
          </p:cNvSpPr>
          <p:nvPr/>
        </p:nvSpPr>
        <p:spPr bwMode="auto">
          <a:xfrm flipH="1">
            <a:off x="2000231" y="1285860"/>
            <a:ext cx="1428760" cy="142876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0" name="AutoShape 68"/>
          <p:cNvSpPr>
            <a:spLocks noChangeShapeType="1"/>
          </p:cNvSpPr>
          <p:nvPr/>
        </p:nvSpPr>
        <p:spPr bwMode="auto">
          <a:xfrm>
            <a:off x="5214943" y="1285860"/>
            <a:ext cx="214314" cy="142876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2" name="AutoShape 70"/>
          <p:cNvSpPr>
            <a:spLocks noChangeShapeType="1"/>
          </p:cNvSpPr>
          <p:nvPr/>
        </p:nvSpPr>
        <p:spPr bwMode="auto">
          <a:xfrm>
            <a:off x="5572132" y="1285860"/>
            <a:ext cx="1643074" cy="142876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25" name="Rectangle 53"/>
          <p:cNvSpPr>
            <a:spLocks noChangeArrowheads="1"/>
          </p:cNvSpPr>
          <p:nvPr/>
        </p:nvSpPr>
        <p:spPr bwMode="auto">
          <a:xfrm>
            <a:off x="642910" y="2714620"/>
            <a:ext cx="1357322" cy="714379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Совместные занятия с родителями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20" name="Rectangle 48"/>
          <p:cNvSpPr>
            <a:spLocks noChangeArrowheads="1"/>
          </p:cNvSpPr>
          <p:nvPr/>
        </p:nvSpPr>
        <p:spPr bwMode="auto">
          <a:xfrm>
            <a:off x="642910" y="3571876"/>
            <a:ext cx="1357322" cy="469900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Утренняя гимнастика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22" name="Rectangle 50"/>
          <p:cNvSpPr>
            <a:spLocks noChangeArrowheads="1"/>
          </p:cNvSpPr>
          <p:nvPr/>
        </p:nvSpPr>
        <p:spPr bwMode="auto">
          <a:xfrm>
            <a:off x="642910" y="4143380"/>
            <a:ext cx="1357322" cy="495300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Индивид. занятия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3" name="AutoShape 61"/>
          <p:cNvSpPr>
            <a:spLocks noChangeShapeType="1"/>
          </p:cNvSpPr>
          <p:nvPr/>
        </p:nvSpPr>
        <p:spPr bwMode="auto">
          <a:xfrm>
            <a:off x="428596" y="2000240"/>
            <a:ext cx="0" cy="3783013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2910" y="2071678"/>
            <a:ext cx="1357322" cy="487363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Занятия на тренажёрах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auto">
          <a:xfrm>
            <a:off x="642910" y="4786322"/>
            <a:ext cx="1357322" cy="714380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Кружок «Растём здоровыми»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42910" y="5572140"/>
            <a:ext cx="1357322" cy="928694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Игры в «сухом </a:t>
            </a:r>
            <a:r>
              <a:rPr kumimoji="0" lang="ru-RU" sz="1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бассей-не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», расслабление</a:t>
            </a:r>
            <a:endParaRPr kumimoji="0" lang="ru-RU" sz="14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28" name="Rectangle 56"/>
          <p:cNvSpPr>
            <a:spLocks noChangeArrowheads="1"/>
          </p:cNvSpPr>
          <p:nvPr/>
        </p:nvSpPr>
        <p:spPr bwMode="auto">
          <a:xfrm>
            <a:off x="2357422" y="2071678"/>
            <a:ext cx="1500198" cy="1143008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Осмотр врачами-специалистами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ортопед, хирург, невропатолог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18" name="Rectangle 46"/>
          <p:cNvSpPr>
            <a:spLocks noChangeArrowheads="1"/>
          </p:cNvSpPr>
          <p:nvPr/>
        </p:nvSpPr>
        <p:spPr bwMode="auto">
          <a:xfrm>
            <a:off x="2428860" y="4286256"/>
            <a:ext cx="1357322" cy="479425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Санаторное лечение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2428860" y="3429000"/>
            <a:ext cx="1357322" cy="714380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ЛФК,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комплексная терапия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2428860" y="4929198"/>
            <a:ext cx="1357322" cy="768350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Наблюдения,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рекомендации врача, м/с.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428860" y="5857892"/>
            <a:ext cx="1357322" cy="307975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Массаж.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26" name="Rectangle 54"/>
          <p:cNvSpPr>
            <a:spLocks noChangeArrowheads="1"/>
          </p:cNvSpPr>
          <p:nvPr/>
        </p:nvSpPr>
        <p:spPr bwMode="auto">
          <a:xfrm>
            <a:off x="5572132" y="2000240"/>
            <a:ext cx="1357322" cy="714380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работа на прогулке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14" name="Rectangle 42"/>
          <p:cNvSpPr>
            <a:spLocks noChangeArrowheads="1"/>
          </p:cNvSpPr>
          <p:nvPr/>
        </p:nvSpPr>
        <p:spPr bwMode="auto">
          <a:xfrm>
            <a:off x="5572132" y="3429000"/>
            <a:ext cx="1357322" cy="500065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Гимнастика после сна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5572132" y="4643446"/>
            <a:ext cx="1357322" cy="495300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Динамичес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кие паузы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572132" y="2786058"/>
            <a:ext cx="1357322" cy="500063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Подвижные игры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5572132" y="4071942"/>
            <a:ext cx="1357322" cy="500066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Дорожки здоровья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572132" y="5214950"/>
            <a:ext cx="1357322" cy="1357298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Создание условий для двигательной активности в групповой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комнате</a:t>
            </a:r>
            <a:endParaRPr kumimoji="0" lang="ru-RU" sz="14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27" name="Rectangle 55"/>
          <p:cNvSpPr>
            <a:spLocks noChangeArrowheads="1"/>
          </p:cNvSpPr>
          <p:nvPr/>
        </p:nvSpPr>
        <p:spPr bwMode="auto">
          <a:xfrm>
            <a:off x="7429520" y="5000636"/>
            <a:ext cx="1285884" cy="500066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Наглядная информация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12" name="Rectangle 40"/>
          <p:cNvSpPr>
            <a:spLocks noChangeArrowheads="1"/>
          </p:cNvSpPr>
          <p:nvPr/>
        </p:nvSpPr>
        <p:spPr bwMode="auto">
          <a:xfrm>
            <a:off x="7358082" y="2714620"/>
            <a:ext cx="1357322" cy="500066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Совместные занятия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10" name="Rectangle 38"/>
          <p:cNvSpPr>
            <a:spLocks noChangeArrowheads="1"/>
          </p:cNvSpPr>
          <p:nvPr/>
        </p:nvSpPr>
        <p:spPr bwMode="auto">
          <a:xfrm>
            <a:off x="7429520" y="4357694"/>
            <a:ext cx="1285884" cy="473075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Домашние задания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7358082" y="2071678"/>
            <a:ext cx="1357322" cy="500066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Индивидуаль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ные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беседы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auto">
          <a:xfrm>
            <a:off x="3929058" y="1428736"/>
            <a:ext cx="1357322" cy="500066"/>
          </a:xfrm>
          <a:prstGeom prst="rect">
            <a:avLst/>
          </a:prstGeom>
          <a:gradFill flip="none" rotWithShape="1">
            <a:gsLst>
              <a:gs pos="0">
                <a:srgbClr val="9933FF">
                  <a:tint val="66000"/>
                  <a:satMod val="160000"/>
                </a:srgbClr>
              </a:gs>
              <a:gs pos="50000">
                <a:srgbClr val="9933FF">
                  <a:tint val="44500"/>
                  <a:satMod val="160000"/>
                </a:srgbClr>
              </a:gs>
              <a:gs pos="100000">
                <a:srgbClr val="9933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23" name="Rectangle 51"/>
          <p:cNvSpPr>
            <a:spLocks noChangeArrowheads="1"/>
          </p:cNvSpPr>
          <p:nvPr/>
        </p:nvSpPr>
        <p:spPr bwMode="auto">
          <a:xfrm>
            <a:off x="4071934" y="5929330"/>
            <a:ext cx="1214446" cy="285750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Тренинг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4071934" y="3143248"/>
            <a:ext cx="1214446" cy="306387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Релаксация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16" name="Rectangle 44"/>
          <p:cNvSpPr>
            <a:spLocks noChangeArrowheads="1"/>
          </p:cNvSpPr>
          <p:nvPr/>
        </p:nvSpPr>
        <p:spPr bwMode="auto">
          <a:xfrm>
            <a:off x="4071934" y="3571876"/>
            <a:ext cx="1214446" cy="500066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Психогимнастика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21" name="Rectangle 49"/>
          <p:cNvSpPr>
            <a:spLocks noChangeArrowheads="1"/>
          </p:cNvSpPr>
          <p:nvPr/>
        </p:nvSpPr>
        <p:spPr bwMode="auto">
          <a:xfrm>
            <a:off x="4071934" y="4143380"/>
            <a:ext cx="1214446" cy="928694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Психокоррекционные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игры и упражнения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39" name="AutoShape 67"/>
          <p:cNvSpPr>
            <a:spLocks noChangeShapeType="1"/>
          </p:cNvSpPr>
          <p:nvPr/>
        </p:nvSpPr>
        <p:spPr bwMode="auto">
          <a:xfrm>
            <a:off x="4643438" y="1285860"/>
            <a:ext cx="0" cy="180975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7358082" y="3286124"/>
            <a:ext cx="1357322" cy="928694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Приобретение необходимого спортивного инвентаря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071934" y="2071678"/>
            <a:ext cx="1214446" cy="928694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Телесноориентирован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ные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упражнения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071934" y="5143512"/>
            <a:ext cx="1214446" cy="669925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Психомышечная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тренировк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03" name="AutoShape 31"/>
          <p:cNvSpPr>
            <a:spLocks noChangeShapeType="1"/>
          </p:cNvSpPr>
          <p:nvPr/>
        </p:nvSpPr>
        <p:spPr bwMode="auto">
          <a:xfrm>
            <a:off x="428596" y="3071810"/>
            <a:ext cx="1397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19" name="AutoShape 47"/>
          <p:cNvSpPr>
            <a:spLocks noChangeShapeType="1"/>
          </p:cNvSpPr>
          <p:nvPr/>
        </p:nvSpPr>
        <p:spPr bwMode="auto">
          <a:xfrm>
            <a:off x="428596" y="4429132"/>
            <a:ext cx="1397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01" name="AutoShape 29"/>
          <p:cNvSpPr>
            <a:spLocks noChangeShapeType="1"/>
          </p:cNvSpPr>
          <p:nvPr/>
        </p:nvSpPr>
        <p:spPr bwMode="auto">
          <a:xfrm>
            <a:off x="428596" y="2357430"/>
            <a:ext cx="1397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" name="AutoShape 1"/>
          <p:cNvSpPr>
            <a:spLocks noChangeShapeType="1"/>
          </p:cNvSpPr>
          <p:nvPr/>
        </p:nvSpPr>
        <p:spPr bwMode="auto">
          <a:xfrm>
            <a:off x="428596" y="3786190"/>
            <a:ext cx="1397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99" name="AutoShape 27"/>
          <p:cNvSpPr>
            <a:spLocks noChangeShapeType="1"/>
          </p:cNvSpPr>
          <p:nvPr/>
        </p:nvSpPr>
        <p:spPr bwMode="auto">
          <a:xfrm>
            <a:off x="428596" y="5000636"/>
            <a:ext cx="1397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5" name="AutoShape 3"/>
          <p:cNvSpPr>
            <a:spLocks noChangeShapeType="1"/>
          </p:cNvSpPr>
          <p:nvPr/>
        </p:nvSpPr>
        <p:spPr bwMode="auto">
          <a:xfrm>
            <a:off x="428596" y="5786454"/>
            <a:ext cx="1397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04" name="AutoShape 32"/>
          <p:cNvSpPr>
            <a:spLocks noChangeShapeType="1"/>
          </p:cNvSpPr>
          <p:nvPr/>
        </p:nvSpPr>
        <p:spPr bwMode="auto">
          <a:xfrm>
            <a:off x="2285984" y="2571744"/>
            <a:ext cx="111125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17" name="AutoShape 45"/>
          <p:cNvSpPr>
            <a:spLocks noChangeShapeType="1"/>
          </p:cNvSpPr>
          <p:nvPr/>
        </p:nvSpPr>
        <p:spPr bwMode="auto">
          <a:xfrm>
            <a:off x="2285984" y="4572008"/>
            <a:ext cx="111125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29" name="AutoShape 57"/>
          <p:cNvSpPr>
            <a:spLocks noChangeShapeType="1"/>
          </p:cNvSpPr>
          <p:nvPr/>
        </p:nvSpPr>
        <p:spPr bwMode="auto">
          <a:xfrm>
            <a:off x="2285982" y="1928802"/>
            <a:ext cx="45719" cy="4071966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2" name="AutoShape 60"/>
          <p:cNvSpPr>
            <a:spLocks noChangeShapeType="1"/>
          </p:cNvSpPr>
          <p:nvPr/>
        </p:nvSpPr>
        <p:spPr bwMode="auto">
          <a:xfrm>
            <a:off x="3929056" y="1928802"/>
            <a:ext cx="45719" cy="4143404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0" name="AutoShape 58"/>
          <p:cNvSpPr>
            <a:spLocks noChangeShapeType="1"/>
          </p:cNvSpPr>
          <p:nvPr/>
        </p:nvSpPr>
        <p:spPr bwMode="auto">
          <a:xfrm>
            <a:off x="5429255" y="1928802"/>
            <a:ext cx="45719" cy="4071966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31" name="AutoShape 59"/>
          <p:cNvSpPr>
            <a:spLocks noChangeShapeType="1"/>
          </p:cNvSpPr>
          <p:nvPr/>
        </p:nvSpPr>
        <p:spPr bwMode="auto">
          <a:xfrm>
            <a:off x="7215205" y="1928802"/>
            <a:ext cx="45719" cy="3357586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96" name="AutoShape 24"/>
          <p:cNvSpPr>
            <a:spLocks noChangeShapeType="1"/>
          </p:cNvSpPr>
          <p:nvPr/>
        </p:nvSpPr>
        <p:spPr bwMode="auto">
          <a:xfrm>
            <a:off x="2285984" y="3857628"/>
            <a:ext cx="104775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95" name="AutoShape 23"/>
          <p:cNvSpPr>
            <a:spLocks noChangeShapeType="1"/>
          </p:cNvSpPr>
          <p:nvPr/>
        </p:nvSpPr>
        <p:spPr bwMode="auto">
          <a:xfrm>
            <a:off x="2357422" y="5286388"/>
            <a:ext cx="1206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7" name="AutoShape 5"/>
          <p:cNvSpPr>
            <a:spLocks noChangeShapeType="1"/>
          </p:cNvSpPr>
          <p:nvPr/>
        </p:nvSpPr>
        <p:spPr bwMode="auto">
          <a:xfrm>
            <a:off x="2357422" y="6000768"/>
            <a:ext cx="1270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24" name="AutoShape 52"/>
          <p:cNvSpPr>
            <a:spLocks noChangeShapeType="1"/>
          </p:cNvSpPr>
          <p:nvPr/>
        </p:nvSpPr>
        <p:spPr bwMode="auto">
          <a:xfrm>
            <a:off x="4000496" y="6072206"/>
            <a:ext cx="10795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05" name="AutoShape 33"/>
          <p:cNvSpPr>
            <a:spLocks noChangeShapeType="1"/>
          </p:cNvSpPr>
          <p:nvPr/>
        </p:nvSpPr>
        <p:spPr bwMode="auto">
          <a:xfrm>
            <a:off x="3929058" y="3357562"/>
            <a:ext cx="104775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15" name="AutoShape 43"/>
          <p:cNvSpPr>
            <a:spLocks noChangeShapeType="1"/>
          </p:cNvSpPr>
          <p:nvPr/>
        </p:nvSpPr>
        <p:spPr bwMode="auto">
          <a:xfrm>
            <a:off x="3929058" y="3857628"/>
            <a:ext cx="104775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94" name="AutoShape 22"/>
          <p:cNvSpPr>
            <a:spLocks noChangeShapeType="1"/>
          </p:cNvSpPr>
          <p:nvPr/>
        </p:nvSpPr>
        <p:spPr bwMode="auto">
          <a:xfrm>
            <a:off x="3929058" y="2571744"/>
            <a:ext cx="10795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/>
          <p:cNvSpPr>
            <a:spLocks noChangeShapeType="1"/>
          </p:cNvSpPr>
          <p:nvPr/>
        </p:nvSpPr>
        <p:spPr bwMode="auto">
          <a:xfrm>
            <a:off x="3929058" y="4572008"/>
            <a:ext cx="1143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/>
          <p:cNvSpPr>
            <a:spLocks noChangeShapeType="1"/>
          </p:cNvSpPr>
          <p:nvPr/>
        </p:nvSpPr>
        <p:spPr bwMode="auto">
          <a:xfrm>
            <a:off x="3929058" y="5500702"/>
            <a:ext cx="1143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07" name="AutoShape 35"/>
          <p:cNvSpPr>
            <a:spLocks noChangeShapeType="1"/>
          </p:cNvSpPr>
          <p:nvPr/>
        </p:nvSpPr>
        <p:spPr bwMode="auto">
          <a:xfrm>
            <a:off x="5429256" y="3000372"/>
            <a:ext cx="1143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13" name="AutoShape 41"/>
          <p:cNvSpPr>
            <a:spLocks noChangeShapeType="1"/>
          </p:cNvSpPr>
          <p:nvPr/>
        </p:nvSpPr>
        <p:spPr bwMode="auto">
          <a:xfrm>
            <a:off x="5429256" y="4357694"/>
            <a:ext cx="1143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93" name="AutoShape 21"/>
          <p:cNvSpPr>
            <a:spLocks noChangeShapeType="1"/>
          </p:cNvSpPr>
          <p:nvPr/>
        </p:nvSpPr>
        <p:spPr bwMode="auto">
          <a:xfrm>
            <a:off x="5429256" y="2428868"/>
            <a:ext cx="123825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3" name="AutoShape 11"/>
          <p:cNvSpPr>
            <a:spLocks noChangeShapeType="1"/>
          </p:cNvSpPr>
          <p:nvPr/>
        </p:nvSpPr>
        <p:spPr bwMode="auto">
          <a:xfrm>
            <a:off x="5429256" y="3643314"/>
            <a:ext cx="123825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91" name="AutoShape 19"/>
          <p:cNvSpPr>
            <a:spLocks noChangeShapeType="1"/>
          </p:cNvSpPr>
          <p:nvPr/>
        </p:nvSpPr>
        <p:spPr bwMode="auto">
          <a:xfrm>
            <a:off x="5500694" y="4929198"/>
            <a:ext cx="1143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5" name="AutoShape 13"/>
          <p:cNvSpPr>
            <a:spLocks noChangeShapeType="1"/>
          </p:cNvSpPr>
          <p:nvPr/>
        </p:nvSpPr>
        <p:spPr bwMode="auto">
          <a:xfrm>
            <a:off x="5500694" y="6000768"/>
            <a:ext cx="1143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08" name="AutoShape 36"/>
          <p:cNvSpPr>
            <a:spLocks noChangeShapeType="1"/>
          </p:cNvSpPr>
          <p:nvPr/>
        </p:nvSpPr>
        <p:spPr bwMode="auto">
          <a:xfrm>
            <a:off x="7215206" y="2285992"/>
            <a:ext cx="1143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11" name="AutoShape 39"/>
          <p:cNvSpPr>
            <a:spLocks noChangeShapeType="1"/>
          </p:cNvSpPr>
          <p:nvPr/>
        </p:nvSpPr>
        <p:spPr bwMode="auto">
          <a:xfrm>
            <a:off x="7215206" y="3714752"/>
            <a:ext cx="104775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09" name="AutoShape 37"/>
          <p:cNvSpPr>
            <a:spLocks noChangeShapeType="1"/>
          </p:cNvSpPr>
          <p:nvPr/>
        </p:nvSpPr>
        <p:spPr bwMode="auto">
          <a:xfrm>
            <a:off x="7286644" y="4572008"/>
            <a:ext cx="104775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9" name="AutoShape 17"/>
          <p:cNvSpPr>
            <a:spLocks noChangeShapeType="1"/>
          </p:cNvSpPr>
          <p:nvPr/>
        </p:nvSpPr>
        <p:spPr bwMode="auto">
          <a:xfrm>
            <a:off x="7215206" y="3000372"/>
            <a:ext cx="104775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7" name="AutoShape 15"/>
          <p:cNvSpPr>
            <a:spLocks noChangeShapeType="1"/>
          </p:cNvSpPr>
          <p:nvPr/>
        </p:nvSpPr>
        <p:spPr bwMode="auto">
          <a:xfrm>
            <a:off x="7286644" y="5286388"/>
            <a:ext cx="114300" cy="0"/>
          </a:xfrm>
          <a:prstGeom prst="straightConnector1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49" name="Rectangle 77"/>
          <p:cNvSpPr>
            <a:spLocks noChangeArrowheads="1"/>
          </p:cNvSpPr>
          <p:nvPr/>
        </p:nvSpPr>
        <p:spPr bwMode="auto">
          <a:xfrm>
            <a:off x="0" y="1739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50" name="Rectangle 78"/>
          <p:cNvSpPr>
            <a:spLocks noChangeArrowheads="1"/>
          </p:cNvSpPr>
          <p:nvPr/>
        </p:nvSpPr>
        <p:spPr bwMode="auto">
          <a:xfrm>
            <a:off x="0" y="178592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56" name="Rectangle 84"/>
          <p:cNvSpPr>
            <a:spLocks noChangeArrowheads="1"/>
          </p:cNvSpPr>
          <p:nvPr/>
        </p:nvSpPr>
        <p:spPr bwMode="auto">
          <a:xfrm>
            <a:off x="0" y="2197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58" name="Rectangle 86"/>
          <p:cNvSpPr>
            <a:spLocks noChangeArrowheads="1"/>
          </p:cNvSpPr>
          <p:nvPr/>
        </p:nvSpPr>
        <p:spPr bwMode="auto">
          <a:xfrm>
            <a:off x="0" y="2654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67" name="Rectangle 95"/>
          <p:cNvSpPr>
            <a:spLocks noChangeArrowheads="1"/>
          </p:cNvSpPr>
          <p:nvPr/>
        </p:nvSpPr>
        <p:spPr bwMode="auto">
          <a:xfrm>
            <a:off x="0" y="3111500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81" name="Rectangle 109"/>
          <p:cNvSpPr>
            <a:spLocks noChangeArrowheads="1"/>
          </p:cNvSpPr>
          <p:nvPr/>
        </p:nvSpPr>
        <p:spPr bwMode="auto">
          <a:xfrm>
            <a:off x="0" y="3111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071570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осуществления индивидуального подхода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образователь-ной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области «Физическая культура» при тесном взаимодействии педагогов ДОУ и родителей: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-Осуществление индивидуального подхода к диагностированию физической подготовленности детей;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-Организация индивидуальных занятий;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-Отбор детей для посещения кружка;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-Подбор специальных, корригирующих упражнений;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-Закрепление звукопроизношения;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-Положительная динамика в развитии мелкой и крупной        моторики;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-Укрепление дыхательной системы;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-Улучшение психоэмоционального состояния;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-Повышение самооценки;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-Адаптация в детском коллективе;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-Повышение двигательной активности особенных детей;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-Укрепление мышечного корсета и свода стопы;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-Снижение двигательной расторможенности;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-Повышение устойчивого внимания;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-Воспитание привычки к здоровому образу жизни.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3116"/>
            <a:ext cx="9144000" cy="4500594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В современных условиях реформирования 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системы дошкольного образования 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основой преобразований стал переход на 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личностно-ориентированное взаимодействие педагога с детьми, а поддержка индивидуальности признаётся одним из основополагающих моментов дошкольного образования.</a:t>
            </a:r>
            <a:r>
              <a:rPr lang="ru-RU" sz="2200" cap="none" dirty="0" smtClean="0"/>
              <a:t> </a:t>
            </a: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Индивидуальный подход нацелен на укрепление положительных качеств и устранения недостатков. 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Одним из важнейших индивидуальных отличий ребенка являются особенности его здоровья (Н.Н. Ермак, В.Н. </a:t>
            </a:r>
            <a:r>
              <a:rPr lang="ru-RU" sz="2200" cap="none" dirty="0" err="1" smtClean="0">
                <a:latin typeface="Times New Roman" pitchFamily="18" charset="0"/>
                <a:cs typeface="Times New Roman" pitchFamily="18" charset="0"/>
              </a:rPr>
              <a:t>Шебеко</a:t>
            </a: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, В.А. Шишкина и др.).</a:t>
            </a:r>
            <a:r>
              <a:rPr lang="ru-RU" sz="2200" dirty="0" smtClean="0"/>
              <a:t> </a:t>
            </a: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Поэтому индивидуальный подход должен пронизывать все звенья </a:t>
            </a:r>
            <a:r>
              <a:rPr lang="ru-RU" sz="2200" cap="none" dirty="0" err="1" smtClean="0">
                <a:latin typeface="Times New Roman" pitchFamily="18" charset="0"/>
                <a:cs typeface="Times New Roman" pitchFamily="18" charset="0"/>
              </a:rPr>
              <a:t>воспи-тательной</a:t>
            </a: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 и учебной работы с детьми всех возрастов.  Индивидуальный подход требует от педагога большого терпения, профессионализма, умения разобраться в сложных проявлениях поведения, вовлекая  детей в активную деятельность по овладению программным  материалом.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cap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7000924" cy="1857388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spcBef>
                <a:spcPts val="0"/>
              </a:spcBef>
            </a:pPr>
            <a:endParaRPr lang="ru-RU" sz="2400" b="1" dirty="0" smtClean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b="1" dirty="0" smtClean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b="1" dirty="0" smtClean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b="1" dirty="0" smtClean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b="1" dirty="0" smtClean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b="1" dirty="0" smtClean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b="1" dirty="0" smtClean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b="1" dirty="0" smtClean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b="1" dirty="0" smtClean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b="1" dirty="0" smtClean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  <a:cs typeface="Times New Roman" pitchFamily="18" charset="0"/>
              </a:rPr>
              <a:t>«Ученье есть индивидуальная деятель-</a:t>
            </a:r>
          </a:p>
          <a:p>
            <a:pPr>
              <a:spcBef>
                <a:spcPts val="0"/>
              </a:spcBef>
            </a:pPr>
            <a:r>
              <a:rPr lang="ru-RU" sz="24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  <a:cs typeface="Times New Roman" pitchFamily="18" charset="0"/>
              </a:rPr>
              <a:t>ность</a:t>
            </a:r>
            <a:r>
              <a:rPr lang="ru-RU" sz="24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  <a:cs typeface="Times New Roman" pitchFamily="18" charset="0"/>
              </a:rPr>
              <a:t> детей. Здесь каждый ребёнок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проделывает определённую умственную и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  <a:cs typeface="Times New Roman" pitchFamily="18" charset="0"/>
              </a:rPr>
              <a:t> физическую работу индивидуально.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  <a:cs typeface="Times New Roman" pitchFamily="18" charset="0"/>
              </a:rPr>
              <a:t>                                                    А.П. Усова.</a:t>
            </a:r>
            <a:endParaRPr lang="ru-RU" sz="2400" b="1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" name="Picture 2" descr="F:\Фото День здоровья 2012г\P8250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782" y="0"/>
            <a:ext cx="3952218" cy="2964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571612"/>
            <a:ext cx="8643998" cy="5143536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- Выстроить мониторинг развития ребёнка;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- Создать развивающую среду;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- Создать условия для реализации индивидуального подхода в области  физической    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  культуры.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Удовлетворённая 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потребность организма в 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движении  - важнейшее 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условие нормального </a:t>
            </a:r>
            <a:b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развития ребёнка. </a:t>
            </a:r>
            <a:r>
              <a:rPr lang="ru-RU" sz="20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214290"/>
            <a:ext cx="8501090" cy="1143008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ПУТИ РЕАЛИЗАЦИИ</a:t>
            </a:r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ИНДИВИДУАЛЬНОГО ПОДХОДА К ФИЗИЧЕСКОМУ ВОСПИТАНИЮ ДЕТЕЙ:</a:t>
            </a:r>
          </a:p>
        </p:txBody>
      </p:sp>
      <p:pic>
        <p:nvPicPr>
          <p:cNvPr id="4" name="Picture 2" descr="J:\кружок, День здоровья 2010 фото\DSC01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643182"/>
            <a:ext cx="5167348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3"/>
            <a:ext cx="7772400" cy="642942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темы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000108"/>
            <a:ext cx="8715436" cy="5715040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Ъ</a:t>
            </a: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Пренебрежение особенностями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анатомофизиологического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развития 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приводит к тому, что дети с недостаточным уровнем моторной зрелости не стремятся к дальнейшему совершенствованию, а дети с опережающим развитием утрачивают интерес к нему. Стандартный подход к занятиям физической культурой, необоснованное применение нагрузок, либо их отсутствие, снижает эффективность педагогического процесса и может нанести ущерб здоровью ребенка. 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Данный опыт поможет 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педагогам построить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физкультурную и 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коррекционно-оздоровительную  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работу с детьми, учитывая их 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возможности, потребности и 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желания, а так же найти новые 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подходы для привлечения детей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 занятиям физкультурой и 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спортом.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:\Фото День здоровья 2012г\P8250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7980" y="3071811"/>
            <a:ext cx="4761737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1928802"/>
            <a:ext cx="8286808" cy="4524315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 smtClean="0">
              <a:ln w="28575">
                <a:solidFill>
                  <a:srgbClr val="000000"/>
                </a:solidFill>
              </a:ln>
            </a:endParaRPr>
          </a:p>
          <a:p>
            <a:endParaRPr lang="ru-RU" dirty="0">
              <a:ln w="28575">
                <a:solidFill>
                  <a:srgbClr val="000000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58204" cy="1357322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здоровья детей, используя  индивидуальный подход к каждому ребёнку.</a:t>
            </a:r>
            <a:r>
              <a:rPr lang="ru-RU" sz="2700" dirty="0" smtClean="0">
                <a:solidFill>
                  <a:srgbClr val="F52BB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F52BB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ЗАДАЧИ: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создать необходимые условия для применения индивидуального подхода в образовательных областях «Физическая культура» и «Здоровье»;</a:t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разработать систему комплексных мероприятий для детей с разными потребностями, возможностями и интересами совместно с педагогами </a:t>
            </a:r>
            <a:r>
              <a:rPr lang="ru-RU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ДОУ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осуществлять комплексную оценку и мониторинг     физического состояния и уровня физической     подготовленности детей;</a:t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создать фундамент здоровья, совершенствовать физический и психический потенциал ребёнка.</a:t>
            </a:r>
            <a:r>
              <a:rPr lang="ru-RU" sz="2700" b="1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EE3287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rgbClr val="EE328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ПРИНЦИПЫ: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429288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  <a:prstDash val="solid"/>
          </a:ln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Последовательности и систематичности;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доступности и индивидуальности;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научности 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компетентности;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сознательности и активности;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оздоровительной направленности;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непрерывности и преемственности;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самостоятельности и активности;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интеграции программных областей знаний;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всесторонности (направленности на общую физическую подготовку).</a:t>
            </a:r>
          </a:p>
          <a:p>
            <a:pPr>
              <a:buFont typeface="Wingdings" pitchFamily="2" charset="2"/>
              <a:buChar char="§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857364"/>
            <a:ext cx="8229600" cy="500066"/>
          </a:xfr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МЕТОДЫ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14282" y="2571744"/>
            <a:ext cx="2000264" cy="714380"/>
          </a:xfrm>
          <a:prstGeom prst="wedgeRoundRectCallout">
            <a:avLst/>
          </a:prstGeom>
          <a:gradFill flip="none" rotWithShape="1">
            <a:gsLst>
              <a:gs pos="0">
                <a:srgbClr val="F52BB6">
                  <a:tint val="66000"/>
                  <a:satMod val="160000"/>
                </a:srgbClr>
              </a:gs>
              <a:gs pos="50000">
                <a:srgbClr val="F52BB6">
                  <a:tint val="44500"/>
                  <a:satMod val="160000"/>
                </a:srgbClr>
              </a:gs>
              <a:gs pos="100000">
                <a:srgbClr val="F52BB6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Наглядные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357422" y="2571744"/>
            <a:ext cx="2000264" cy="714380"/>
          </a:xfrm>
          <a:prstGeom prst="wedgeRoundRectCallou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Словесные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572000" y="2571744"/>
            <a:ext cx="1928826" cy="714380"/>
          </a:xfrm>
          <a:prstGeom prst="wedgeRoundRectCallou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Практические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715140" y="2571744"/>
            <a:ext cx="2214578" cy="714380"/>
          </a:xfrm>
          <a:prstGeom prst="wedgeRoundRectCallou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и соревновательный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00034" y="5000636"/>
            <a:ext cx="8215370" cy="538609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9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ПРИЁМЫ:</a:t>
            </a:r>
            <a:r>
              <a:rPr lang="ru-RU" sz="29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99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900" b="1" dirty="0">
              <a:solidFill>
                <a:srgbClr val="99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857488" y="4714885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Скругленная прямоугольная выноска 48"/>
          <p:cNvSpPr/>
          <p:nvPr/>
        </p:nvSpPr>
        <p:spPr>
          <a:xfrm>
            <a:off x="357158" y="5786454"/>
            <a:ext cx="2000264" cy="785818"/>
          </a:xfrm>
          <a:prstGeom prst="wedgeRoundRectCallout">
            <a:avLst/>
          </a:prstGeom>
          <a:gradFill flip="none" rotWithShape="1">
            <a:gsLst>
              <a:gs pos="0">
                <a:srgbClr val="F52BB6">
                  <a:tint val="66000"/>
                  <a:satMod val="160000"/>
                </a:srgbClr>
              </a:gs>
              <a:gs pos="50000">
                <a:srgbClr val="F52BB6">
                  <a:tint val="44500"/>
                  <a:satMod val="160000"/>
                </a:srgbClr>
              </a:gs>
              <a:gs pos="100000">
                <a:srgbClr val="F52BB6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Наглядно-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зрительные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кругленная прямоугольная выноска 49"/>
          <p:cNvSpPr/>
          <p:nvPr/>
        </p:nvSpPr>
        <p:spPr>
          <a:xfrm>
            <a:off x="2500298" y="5715016"/>
            <a:ext cx="2000264" cy="785818"/>
          </a:xfrm>
          <a:prstGeom prst="wedgeRoundRectCallout">
            <a:avLst/>
          </a:prstGeom>
          <a:gradFill flip="none" rotWithShape="1">
            <a:gsLst>
              <a:gs pos="0">
                <a:srgbClr val="F52BB6">
                  <a:tint val="66000"/>
                  <a:satMod val="160000"/>
                </a:srgbClr>
              </a:gs>
              <a:gs pos="50000">
                <a:srgbClr val="F52BB6">
                  <a:tint val="44500"/>
                  <a:satMod val="160000"/>
                </a:srgbClr>
              </a:gs>
              <a:gs pos="100000">
                <a:srgbClr val="F52BB6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Наглядно-слуховые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ая прямоугольная выноска 50"/>
          <p:cNvSpPr/>
          <p:nvPr/>
        </p:nvSpPr>
        <p:spPr>
          <a:xfrm>
            <a:off x="4643438" y="5786454"/>
            <a:ext cx="2143140" cy="785818"/>
          </a:xfrm>
          <a:prstGeom prst="wedgeRoundRectCallout">
            <a:avLst/>
          </a:prstGeom>
          <a:gradFill flip="none" rotWithShape="1">
            <a:gsLst>
              <a:gs pos="0">
                <a:srgbClr val="F52BB6">
                  <a:tint val="66000"/>
                  <a:satMod val="160000"/>
                </a:srgbClr>
              </a:gs>
              <a:gs pos="50000">
                <a:srgbClr val="F52BB6">
                  <a:tint val="44500"/>
                  <a:satMod val="160000"/>
                </a:srgbClr>
              </a:gs>
              <a:gs pos="100000">
                <a:srgbClr val="F52BB6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Приёмы словесного метода 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Скругленная прямоугольная выноска 51"/>
          <p:cNvSpPr/>
          <p:nvPr/>
        </p:nvSpPr>
        <p:spPr>
          <a:xfrm>
            <a:off x="6858016" y="5786454"/>
            <a:ext cx="2000264" cy="785818"/>
          </a:xfrm>
          <a:prstGeom prst="wedgeRoundRectCallout">
            <a:avLst/>
          </a:prstGeom>
          <a:gradFill flip="none" rotWithShape="1">
            <a:gsLst>
              <a:gs pos="0">
                <a:srgbClr val="F52BB6">
                  <a:tint val="66000"/>
                  <a:satMod val="160000"/>
                </a:srgbClr>
              </a:gs>
              <a:gs pos="50000">
                <a:srgbClr val="F52BB6">
                  <a:tint val="44500"/>
                  <a:satMod val="160000"/>
                </a:srgbClr>
              </a:gs>
              <a:gs pos="100000">
                <a:srgbClr val="F52BB6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Приёмы практического метода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трелка вниз 52"/>
          <p:cNvSpPr/>
          <p:nvPr/>
        </p:nvSpPr>
        <p:spPr>
          <a:xfrm>
            <a:off x="1142976" y="2357430"/>
            <a:ext cx="142876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57158" y="214290"/>
            <a:ext cx="8429684" cy="1446550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физической культуре понятие "</a:t>
            </a: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индивидуальный подход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" характеризуется как широкий комплекс действий,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направлен-ный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на выбор методов, приёмов,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способов и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средств обучения детей  в соответствии с уровнем подготовленности и развития. 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1285852" y="5572140"/>
            <a:ext cx="142876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3286116" y="2357430"/>
            <a:ext cx="142876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5429256" y="2357430"/>
            <a:ext cx="142876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7715272" y="2357430"/>
            <a:ext cx="142876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3428992" y="5572140"/>
            <a:ext cx="142876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5643570" y="5572140"/>
            <a:ext cx="142876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7786710" y="5572140"/>
            <a:ext cx="142876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14282" y="3500438"/>
            <a:ext cx="8715436" cy="1323439"/>
          </a:xfrm>
          <a:prstGeom prst="rect">
            <a:avLst/>
          </a:prstGeom>
          <a:gradFill flip="none" rotWithShape="1">
            <a:gsLst>
              <a:gs pos="0">
                <a:srgbClr val="E24AC9">
                  <a:tint val="66000"/>
                  <a:satMod val="160000"/>
                </a:srgbClr>
              </a:gs>
              <a:gs pos="50000">
                <a:srgbClr val="E24AC9">
                  <a:tint val="44500"/>
                  <a:satMod val="160000"/>
                </a:srgbClr>
              </a:gs>
              <a:gs pos="100000">
                <a:srgbClr val="E24AC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Все методы взаимосвязаны и каждый из них включает в себя систему приёмов,  направленных на оптимизацию усвоения движений, осознание двигательной задачи и играют важную роль при осуществлении индивидуального подхода в формировании двигательных навыков.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_dlc_DocId xmlns="6434c500-c195-4837-b047-5e71706d4cb2">S5QAU4VNKZPS-318-7</_dlc_DocId>
    <_dlc_DocIdUrl xmlns="6434c500-c195-4837-b047-5e71706d4cb2">
      <Url>http://www.eduportal44.ru/Buy/Elektron/_layouts/15/DocIdRedir.aspx?ID=S5QAU4VNKZPS-318-7</Url>
      <Description>S5QAU4VNKZPS-318-7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87C9DE164495642809588440CDEC16B" ma:contentTypeVersion="1" ma:contentTypeDescription="Создание документа." ma:contentTypeScope="" ma:versionID="04264301e25d963146a0a9c86a56c488">
  <xsd:schema xmlns:xsd="http://www.w3.org/2001/XMLSchema" xmlns:xs="http://www.w3.org/2001/XMLSchema" xmlns:p="http://schemas.microsoft.com/office/2006/metadata/properties" xmlns:ns2="6434c500-c195-4837-b047-5e71706d4cb2" targetNamespace="http://schemas.microsoft.com/office/2006/metadata/properties" ma:root="true" ma:fieldsID="499b5db816f3e0543885560e27e22f27" ns2:_="">
    <xsd:import namespace="6434c500-c195-4837-b047-5e71706d4cb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34c500-c195-4837-b047-5e71706d4cb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08A8B66-7FA1-46EE-A990-3FC08C2F71E0}"/>
</file>

<file path=customXml/itemProps2.xml><?xml version="1.0" encoding="utf-8"?>
<ds:datastoreItem xmlns:ds="http://schemas.openxmlformats.org/officeDocument/2006/customXml" ds:itemID="{39F9DB19-09DA-4202-A2CC-C78B4F06DC5D}"/>
</file>

<file path=customXml/itemProps3.xml><?xml version="1.0" encoding="utf-8"?>
<ds:datastoreItem xmlns:ds="http://schemas.openxmlformats.org/officeDocument/2006/customXml" ds:itemID="{495BE8B3-8B2D-4307-8D99-E6C87F196F1E}"/>
</file>

<file path=customXml/itemProps4.xml><?xml version="1.0" encoding="utf-8"?>
<ds:datastoreItem xmlns:ds="http://schemas.openxmlformats.org/officeDocument/2006/customXml" ds:itemID="{4AE940F8-F042-4B17-BF52-7D548C19D11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2408</TotalTime>
  <Words>1758</Words>
  <Application>Microsoft Office PowerPoint</Application>
  <PresentationFormat>Экран (4:3)</PresentationFormat>
  <Paragraphs>798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   ОБОБЩЕНИЕ  ПЕДАГОГИЧЕСКОГО ОПЫТА  Кокошниковой  Наталии  николаевны </vt:lpstr>
      <vt:lpstr> ДАТА РОЖДЕНИЯ – 30.08.1968 год;   ДОЛЖНОСТЬ –  инструктор по физической культуре;    ОБРАЗОВАНИЕ – среднее специальное,  закончила Шарьинское педагогическое училище;   ПЕДАГОГИЧЕСКИЙ СТАЖ РАБОТЫ – 25 лет;  КАТЕГОРИЯ –высшая категория;   НАГРАДЫ – грамота Министерства образования и науки Российской Федерации. </vt:lpstr>
      <vt:lpstr>    Муниципальное дошкольное образовательное учреждение  детский сад № 117 «Электроник» комбинированного вида  городского округа город Буй  </vt:lpstr>
      <vt:lpstr>В современных условиях реформирования  системы дошкольного образования  основой преобразований стал переход на  личностно-ориентированное взаимодействие педагога с детьми, а поддержка индивидуальности признаётся одним из основополагающих моментов дошкольного образования. Индивидуальный подход нацелен на укрепление положительных качеств и устранения недостатков.  Одним из важнейших индивидуальных отличий ребенка являются особенности его здоровья (Н.Н. Ермак, В.Н. Шебеко, В.А. Шишкина и др.). Поэтому индивидуальный подход должен пронизывать все звенья воспи-тательной и учебной работы с детьми всех возрастов.  Индивидуальный подход требует от педагога большого терпения, профессионализма, умения разобраться в сложных проявлениях поведения, вовлекая  детей в активную деятельность по овладению программным  материалом. </vt:lpstr>
      <vt:lpstr>- Выстроить мониторинг развития ребёнка; - Создать развивающую среду; - Создать условия для реализации индивидуального подхода в области  физической       культуры.   Удовлетворённая  потребность организма в  движении  - важнейшее  условие нормального  развития ребёнка.  </vt:lpstr>
      <vt:lpstr>Актуальность темы</vt:lpstr>
      <vt:lpstr>                 ЦЕЛЬ: - сохранение и укрепление здоровья детей, используя  индивидуальный подход к каждому ребёнку.   ЗАДАЧИ:  -  создать необходимые условия для применения индивидуального подхода в образовательных областях «Физическая культура» и «Здоровье»; - разработать систему комплексных мероприятий для детей с разными потребностями, возможностями и интересами совместно с педагогами ДОУ; - осуществлять комплексную оценку и мониторинг     физического состояния и уровня физической     подготовленности детей; - создать фундамент здоровья, совершенствовать физический и психический потенциал ребёнка. </vt:lpstr>
      <vt:lpstr>ПРИНЦИПЫ:</vt:lpstr>
      <vt:lpstr>МЕТОДЫ :</vt:lpstr>
      <vt:lpstr>         ИНДИВИДУАЛЬНЫЙ ПОДХОД В ОБРАЗОВАТЕЛЬНОЙ                  ОБЛАСТИ «ФИЗИЧЕСКАЯ КУЛЬТУРА»  - это такое построение всего процесса физического воспитания и такое использование средств, методов и форм образовательной деятельности, при которых осуществляется индивидуальный подход к воспитанникам и создаются условия для наибольшего развития их способностей,  удовлетворения их потребностей. </vt:lpstr>
      <vt:lpstr>ЦЕЛЬ МОНИТОРИНГА : - выявление особенностей дошкольников для последующего учёта при планировании индивидуализации педагогического процесса.</vt:lpstr>
      <vt:lpstr>         ТЕХНОЛОГИЯ ГРУППОВОЙ ДЕЯТЕЛЬНОСТИ:   - ПО СОСТОЯНИЮ ЗДОРОВЬЯ;  - ПО УРОВНЮ ФИЗИЧЕСКОЙ ПОДГОТОВЛЕННОСТИ;  - ПО УРОВНЮ ДВИГАТЕЛЬНОЙ АКТИВНОСТИ;  - ГЕНДЕРНЫЙ ПОДХОД;  - ДИФФЕРЕНЦИРОВАННЫЙ ПОДХОД.     </vt:lpstr>
      <vt:lpstr>  СОСТОЯНИЕ ЗДОРОВЬЯ - уровень функционирования всех органов и систем организма; отсутствие заболеваний; способность адаптироваться в необычных  условиях окружающей среды; высокая трудоспособность.  </vt:lpstr>
      <vt:lpstr>Слайд 14</vt:lpstr>
      <vt:lpstr>ЗАНЯТИЕ КРУЖКА «РАСТЁМ ЗДОРОВЫМИ»</vt:lpstr>
      <vt:lpstr>                 ПОКАЗАТЕЛИ ДИНАМИКИ ЗДОРОВЬЯ ПО ПРОГРАММЕ ИНДИВИДУАЛЬНОГО СОПРОВОЖДЕНИЯ ДЕТЕЙ С ОТКЛОНЕНИЯМИ  В ФИЗИЧЕСКОМ РАЗВИТИИ                   </vt:lpstr>
      <vt:lpstr>СПОРТИВНЫЕ СОРЕВНОВАНИЯ  СРЕДИ ДОУ ГОРОДА</vt:lpstr>
      <vt:lpstr>Слайд 18</vt:lpstr>
      <vt:lpstr>ФИЗИЧЕСКАЯ ПОДГОТОВЛЕННОСТЬ ДЕТЕЙ - ХАРАКТЕРИЗУЕТСЯ СОВОКУПНОСТЬЮ СФОРМИРОВАННЫХ ДВИГАТЕЛЬНЫХ НАВЫКОВ И ОСНОВНЫХ ФИЗИЧЕСКИХ КАЧЕСТВ.</vt:lpstr>
      <vt:lpstr>Слайд 20</vt:lpstr>
      <vt:lpstr>ДИАГНОСТИЧЕСКАЯ КАРТА    СРЕДНЯЯ ГРУППА</vt:lpstr>
      <vt:lpstr>ДИАГНОСТИКА ФИЗИЧЕСКОЙ ПОДГОТОВЛЕННОСТИ </vt:lpstr>
      <vt:lpstr> РЕЗУЛЬТАТЫ ТЕМПОВ ПРИРОСТА ФИЗИЧЕСКОЙ ПОДГОТОВЛЕННОСТИ ДЕТЕЙ  ПОДГОТОВИТЕЛЬНАЯ ГРУППА «КОЛОБОК» ПРЫЖКИ В ВЫСОТУ С РАЗБЕГА  </vt:lpstr>
      <vt:lpstr>       ДИНАМИКА ФИЗИЧЕСКОЙ ПОДГОТОВЛЕННОСТИ ДЕТЕЙ 2011 – 2012 У.Г.        </vt:lpstr>
      <vt:lpstr>ЗАНЯТИЕ С ИСПОЛЬЗОВАНИЕМ ТЕХНОЛОГИИ ГРУППОВОЙ ДЕЯТЕЛЬНОСТИ ПО УРОВНЮ ДВИГАТЕЛЬНОЙ АКТИВНОСТИ</vt:lpstr>
      <vt:lpstr> ЗАНЯТИЕ С ИСПОЛЬЗОВАНИЕМ ГЕНДЕРНОГО ПОДХОДА  </vt:lpstr>
      <vt:lpstr>РАЗЛИЧИЕ В ПОДБОРЕ УПРАЖНЕНИЙ  ДЛЯ МАЛЬЧИКОВ И ДЛЯ ДЕВОЧЕК</vt:lpstr>
      <vt:lpstr>Слайд 28</vt:lpstr>
      <vt:lpstr>Слайд 29</vt:lpstr>
      <vt:lpstr>Слайд 30</vt:lpstr>
      <vt:lpstr>Слайд 31</vt:lpstr>
      <vt:lpstr>Слайд 32</vt:lpstr>
      <vt:lpstr>ЗАНЯТИЯ СЕМЕЙНОГО КЛУБА «МЫ ВМЕСТЕ»</vt:lpstr>
      <vt:lpstr>ВЗАИМОДЕЙСТВИЕ СПЕЦИАЛИСТОВ ДОУ</vt:lpstr>
      <vt:lpstr>                  Результат осуществления индивидуального подхода в образователь-ной области «Физическая культура» при тесном взаимодействии педагогов ДОУ и родителей:  -Осуществление индивидуального подхода к диагностированию физической подготовленности детей; -Организация индивидуальных занятий; -Отбор детей для посещения кружка; -Подбор специальных, корригирующих упражнений; -Закрепление звукопроизношения; -Положительная динамика в развитии мелкой и крупной        моторики; -Укрепление дыхательной системы; -Улучшение психоэмоционального состояния; -Повышение самооценки; -Адаптация в детском коллективе; -Повышение двигательной активности особенных детей; -Укрепление мышечного корсета и свода стопы; -Снижение двигательной расторможенности; -Повышение устойчивого внимания; -Воспитание привычки к здоровому образу жизни.   </vt:lpstr>
    </vt:vector>
  </TitlesOfParts>
  <Company>Работа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Алекс</cp:lastModifiedBy>
  <cp:revision>258</cp:revision>
  <dcterms:created xsi:type="dcterms:W3CDTF">2011-11-10T09:25:34Z</dcterms:created>
  <dcterms:modified xsi:type="dcterms:W3CDTF">2012-10-16T11:12:34Z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0x010100687C9DE164495642809588440CDEC16B</vt:lpwstr>
  </property>
  <property fmtid="{D5CDD505-2E9C-101B-9397-08002B2CF9AE}" pid="3" name="_dlc_DocIdItemGuid">
    <vt:lpwstr>d1c5f64a-e0cd-4dc4-8e78-e9ef5877d953</vt:lpwstr>
  </property>
</Properties>
</file>