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57" r:id="rId4"/>
    <p:sldId id="258" r:id="rId5"/>
    <p:sldId id="259" r:id="rId6"/>
    <p:sldId id="260" r:id="rId7"/>
    <p:sldId id="262" r:id="rId8"/>
    <p:sldId id="264" r:id="rId9"/>
    <p:sldId id="266" r:id="rId10"/>
    <p:sldId id="292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281" r:id="rId25"/>
    <p:sldId id="282" r:id="rId26"/>
    <p:sldId id="283" r:id="rId27"/>
    <p:sldId id="285" r:id="rId28"/>
    <p:sldId id="289" r:id="rId29"/>
    <p:sldId id="290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9.8779484704858755E-2"/>
          <c:y val="5.3472394983222878E-2"/>
          <c:w val="0.60580535592533125"/>
          <c:h val="0.5352867293258168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подготовительный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0.18000000000000024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средницй уровень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подготовительный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0.25</c:v>
                </c:pt>
                <c:pt idx="1">
                  <c:v>0.59000000000000064</c:v>
                </c:pt>
                <c:pt idx="2">
                  <c:v>0.630000000000003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подготовительный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0.25</c:v>
                </c:pt>
                <c:pt idx="1">
                  <c:v>0.23</c:v>
                </c:pt>
                <c:pt idx="2">
                  <c:v>0.27</c:v>
                </c:pt>
              </c:numCache>
            </c:numRef>
          </c:val>
        </c:ser>
        <c:gapWidth val="55"/>
        <c:gapDepth val="55"/>
        <c:shape val="cylinder"/>
        <c:axId val="84490496"/>
        <c:axId val="84508672"/>
        <c:axId val="0"/>
      </c:bar3DChart>
      <c:catAx>
        <c:axId val="844904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508672"/>
        <c:crosses val="autoZero"/>
        <c:auto val="1"/>
        <c:lblAlgn val="ctr"/>
        <c:lblOffset val="100"/>
      </c:catAx>
      <c:valAx>
        <c:axId val="8450867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844904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1782976586410506E-2"/>
          <c:y val="3.3075987452787912E-2"/>
          <c:w val="0.64946966466736789"/>
          <c:h val="0.5919527014140514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подготовителтный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подготовителтный 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0.71000000000000063</c:v>
                </c:pt>
                <c:pt idx="1">
                  <c:v>0.54</c:v>
                </c:pt>
                <c:pt idx="2">
                  <c:v>0.46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cat>
            <c:strRef>
              <c:f>Лист1!$A$2:$A$4</c:f>
              <c:strCache>
                <c:ptCount val="3"/>
                <c:pt idx="0">
                  <c:v>средний </c:v>
                </c:pt>
                <c:pt idx="1">
                  <c:v>старший</c:v>
                </c:pt>
                <c:pt idx="2">
                  <c:v>подготовителтный 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0.29000000000000031</c:v>
                </c:pt>
                <c:pt idx="1">
                  <c:v>0.46</c:v>
                </c:pt>
                <c:pt idx="2">
                  <c:v>0.83000000000000063</c:v>
                </c:pt>
              </c:numCache>
            </c:numRef>
          </c:val>
        </c:ser>
        <c:gapWidth val="55"/>
        <c:gapDepth val="55"/>
        <c:shape val="cylinder"/>
        <c:axId val="89693184"/>
        <c:axId val="89699072"/>
        <c:axId val="0"/>
      </c:bar3DChart>
      <c:catAx>
        <c:axId val="8969318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699072"/>
        <c:crosses val="autoZero"/>
        <c:auto val="1"/>
        <c:lblAlgn val="ctr"/>
        <c:lblOffset val="100"/>
      </c:catAx>
      <c:valAx>
        <c:axId val="8969907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896931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29337-A3E2-4800-B9F9-6B8BF7F83590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BD5D8-CB3D-4C24-8B3B-E3183741A5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D5D8-CB3D-4C24-8B3B-E3183741A54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BD5D8-CB3D-4C24-8B3B-E3183741A54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56323-84D6-407F-A70C-CEAD94CE0BC7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BB3E-516E-4DC2-8ABF-67EF7AD75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psihdocs.ru/sovremennie-v2.html?page=5" TargetMode="External"/><Relationship Id="rId3" Type="http://schemas.openxmlformats.org/officeDocument/2006/relationships/hyperlink" Target="https://kopilkaurokov.ru/nachalniyeKlassi/prochee/iz-opyta-raboty-po-ispol-zovaniiu-tiekhnologhii-probliemno-dialoghichieskogho-obuchieniia" TargetMode="External"/><Relationship Id="rId7" Type="http://schemas.openxmlformats.org/officeDocument/2006/relationships/hyperlink" Target="http://doshkolnik.ru/musika/12639-formirovanie-poznavatelnyh-sposobnosteiy-deteiy-doshkolnogo-vozrasta-sredstvami-muzyki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tehnologiya-problemnogo-obucheniya-v-dou-2902646.html" TargetMode="External"/><Relationship Id="rId5" Type="http://schemas.openxmlformats.org/officeDocument/2006/relationships/hyperlink" Target="https://www.maam.ru/detskijsad/problemnoe-obuchenie-v-dou.html" TargetMode="External"/><Relationship Id="rId4" Type="http://schemas.openxmlformats.org/officeDocument/2006/relationships/hyperlink" Target="https://www.maam.ru/detskijsad/priemy-i-metody-problemnogo-obuchenija-v-detskom-sadu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7376864" cy="2497832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элементов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технологии проблемно – диалогического обучения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музыкальной деятельности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699792" y="5703837"/>
            <a:ext cx="62646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Музыкальный руководитель   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Пшеницына Лариса Юрьевна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5615" y="188640"/>
          <a:ext cx="7488833" cy="1631048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304719"/>
                <a:gridCol w="4880960"/>
                <a:gridCol w="1303154"/>
              </a:tblGrid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rgbClr val="76923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 детский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сад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№117 «Электроник»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комбинированного вида городского округа город Буй</a:t>
                      </a:r>
                      <a:endParaRPr lang="ru-RU" sz="1100" b="1" dirty="0">
                        <a:solidFill>
                          <a:srgbClr val="76923C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/>
          <p:nvPr/>
        </p:nvPicPr>
        <p:blipFill>
          <a:blip r:embed="rId3" cstate="print">
            <a:lum bright="20000" contrast="-10000"/>
          </a:blip>
          <a:srcRect t="29906" r="22926" b="44239"/>
          <a:stretch>
            <a:fillRect/>
          </a:stretch>
        </p:blipFill>
        <p:spPr bwMode="auto">
          <a:xfrm>
            <a:off x="2699792" y="332656"/>
            <a:ext cx="4176464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32656"/>
            <a:ext cx="784225" cy="784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60648"/>
            <a:ext cx="795020" cy="785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ПРОБЛЕМНОЕ ОБУЧЕНИЕ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628800"/>
            <a:ext cx="5256584" cy="36724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Спросил</a:t>
            </a:r>
          </a:p>
          <a:p>
            <a:pPr>
              <a:buFontTx/>
              <a:buNone/>
            </a:pPr>
            <a:endParaRPr lang="ru-RU" dirty="0" smtClean="0">
              <a:solidFill>
                <a:srgbClr val="80000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                 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Открыл</a:t>
            </a:r>
          </a:p>
          <a:p>
            <a:pPr>
              <a:buFontTx/>
              <a:buNone/>
            </a:pPr>
            <a:endParaRPr lang="ru-RU" dirty="0" smtClean="0">
              <a:solidFill>
                <a:srgbClr val="800000"/>
              </a:solidFill>
              <a:latin typeface="Monotype Corsiva" pitchFamily="66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                                       Создал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 rot="1829320">
            <a:off x="4615413" y="2167311"/>
            <a:ext cx="1116953" cy="4755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1829320">
            <a:off x="6199589" y="3175422"/>
            <a:ext cx="1116953" cy="4755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4" descr="j042811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3356992"/>
            <a:ext cx="3419872" cy="369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396536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ТЕХНОЛОГИЯ ПРОБЛЕМНО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ДИАЛОГИЧЕСКОГО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424936" cy="2736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871"/>
                <a:gridCol w="5839065"/>
              </a:tblGrid>
              <a:tr h="3124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Предназначение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33404"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всех и каждого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 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 «открытия» знаний обучающимися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3351"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педагога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ключ к успеху и творчеству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2273"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обучающегося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интересный и понятный вид деятельности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6474"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образования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реализация развивающего обучения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8383">
                <a:tc>
                  <a:txBody>
                    <a:bodyPr/>
                    <a:lstStyle/>
                    <a:p>
                      <a:pPr marR="1905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методиста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905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-универсальная</a:t>
                      </a:r>
                      <a:r>
                        <a:rPr lang="ru-RU" sz="2000" i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педагогическая </a:t>
                      </a:r>
                      <a:r>
                        <a:rPr lang="ru-RU" sz="20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технология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 descr="D:\МАМА\1 ФОТО  ГМО\МО 2014 - 15\4 МО 2015\DSCN6753.JPG"/>
          <p:cNvPicPr>
            <a:picLocks noChangeAspect="1" noChangeArrowheads="1"/>
          </p:cNvPicPr>
          <p:nvPr/>
        </p:nvPicPr>
        <p:blipFill>
          <a:blip r:embed="rId3" cstate="print"/>
          <a:srcRect l="10778" t="14640" r="9624" b="13068"/>
          <a:stretch>
            <a:fillRect/>
          </a:stretch>
        </p:blipFill>
        <p:spPr bwMode="auto">
          <a:xfrm>
            <a:off x="0" y="4149080"/>
            <a:ext cx="2959988" cy="2016224"/>
          </a:xfrm>
          <a:prstGeom prst="rect">
            <a:avLst/>
          </a:prstGeom>
          <a:noFill/>
        </p:spPr>
      </p:pic>
      <p:pic>
        <p:nvPicPr>
          <p:cNvPr id="4099" name="Picture 3" descr="D:\МАМА\1 ФОТО  ГМО\МО 2014 - 15\4 МО 2015\DSCN6762.JPG"/>
          <p:cNvPicPr>
            <a:picLocks noChangeAspect="1" noChangeArrowheads="1"/>
          </p:cNvPicPr>
          <p:nvPr/>
        </p:nvPicPr>
        <p:blipFill>
          <a:blip r:embed="rId4" cstate="print"/>
          <a:srcRect l="9624" t="23869" r="30389" b="19220"/>
          <a:stretch>
            <a:fillRect/>
          </a:stretch>
        </p:blipFill>
        <p:spPr bwMode="auto">
          <a:xfrm>
            <a:off x="6107986" y="4149080"/>
            <a:ext cx="3036014" cy="2160240"/>
          </a:xfrm>
          <a:prstGeom prst="rect">
            <a:avLst/>
          </a:prstGeom>
          <a:noFill/>
        </p:spPr>
      </p:pic>
      <p:pic>
        <p:nvPicPr>
          <p:cNvPr id="4100" name="Picture 4" descr="D:\МАМА\1 ФОТО  ГМО\МО 2015 - 16\3 МО 28.01.2016\DSCN8058.JPG"/>
          <p:cNvPicPr>
            <a:picLocks noChangeAspect="1" noChangeArrowheads="1"/>
          </p:cNvPicPr>
          <p:nvPr/>
        </p:nvPicPr>
        <p:blipFill>
          <a:blip r:embed="rId5" cstate="print"/>
          <a:srcRect l="8471" t="10026" r="25774"/>
          <a:stretch>
            <a:fillRect/>
          </a:stretch>
        </p:blipFill>
        <p:spPr bwMode="auto">
          <a:xfrm>
            <a:off x="3131840" y="3975980"/>
            <a:ext cx="2808312" cy="2882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СРАВНИТЕЛЬНАЯ ТАБЛИЦА </a:t>
            </a:r>
            <a:r>
              <a:rPr kumimoji="0" lang="ru-RU" sz="2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9512" y="836712"/>
          <a:ext cx="8712968" cy="30243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60440"/>
                <a:gridCol w="4752528"/>
              </a:tblGrid>
              <a:tr h="693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Традиционное обучение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Технологии проблемно – диалогического обучения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6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Материал даётся в готовом виде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Учить самостоятельно, добывать и уметь применять  свои знания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3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Учебная деятельность - репродуктивна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Учебная деятельность - развивающая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02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Основная нагрузка на память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На память и мышление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4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Огромный вклад педагога, низкая отдача со стороны обучающегося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Активная учебная деятельность, педагог – помощник.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22" name="Picture 2" descr="D:\МАМА\1 ФОТО  ГМО\МО 2017 - 2018\ЛЁН конкурс (4.12.17-пн)\DSCN1381.JPG"/>
          <p:cNvPicPr>
            <a:picLocks noChangeAspect="1" noChangeArrowheads="1"/>
          </p:cNvPicPr>
          <p:nvPr/>
        </p:nvPicPr>
        <p:blipFill>
          <a:blip r:embed="rId3" cstate="print"/>
          <a:srcRect t="20715"/>
          <a:stretch>
            <a:fillRect/>
          </a:stretch>
        </p:blipFill>
        <p:spPr bwMode="auto">
          <a:xfrm>
            <a:off x="4450905" y="4005064"/>
            <a:ext cx="4480527" cy="2664296"/>
          </a:xfrm>
          <a:prstGeom prst="rect">
            <a:avLst/>
          </a:prstGeom>
          <a:noFill/>
        </p:spPr>
      </p:pic>
      <p:pic>
        <p:nvPicPr>
          <p:cNvPr id="7" name="Рисунок 6" descr="D:\МАМА\1 ФОТО  ГМО\МО 2017 - 2018\ЛЁН конкурс (4.12.17-пн)\с дет сада фотики\SAM_8428.JPG"/>
          <p:cNvPicPr/>
          <p:nvPr/>
        </p:nvPicPr>
        <p:blipFill>
          <a:blip r:embed="rId4" cstate="print"/>
          <a:srcRect r="12133" b="6838"/>
          <a:stretch>
            <a:fillRect/>
          </a:stretch>
        </p:blipFill>
        <p:spPr bwMode="auto">
          <a:xfrm>
            <a:off x="251520" y="4005064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МЕТОДЫ ПРОБЛЕМНО-ДИАЛОГИЧЕСКОГО ОБУЧЕНИЯ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836712"/>
            <a:ext cx="6912768" cy="12241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Выдвижение и проверка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Побуждающий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диалог;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Подводящий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диалог.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2060848"/>
          <a:ext cx="9144001" cy="3733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115"/>
                <a:gridCol w="3294894"/>
                <a:gridCol w="4499992"/>
              </a:tblGrid>
              <a:tr h="438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Побуждающий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Подводящий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475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Структур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Отдельные вопросы и побудительные предложения, подталкивающие мысль ребёнка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Система посильных вопросов и заданий, подводящих ребёнка к открытию мысли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596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Признаки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- мысль ребёнка делает скачок к неизвестному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-переживание ребёнком чувства риска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-возможны неожиданные ответы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600" u="none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прекращается </a:t>
                      </a:r>
                      <a:r>
                        <a:rPr lang="ru-RU" sz="16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 появлением нужной </a:t>
                      </a: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мысли</a:t>
                      </a:r>
                      <a:endParaRPr lang="ru-RU" sz="1600" u="none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-пошаговое, жёсткое ведение мысли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-переживание ребёнком удивления от открытия в конце диалога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-почти невозможны неожиданные ответы учеников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-не может быть прекращён. Идёт до последнего вопроса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376">
                <a:tc>
                  <a:txBody>
                    <a:bodyPr/>
                    <a:lstStyle/>
                    <a:p>
                      <a:pPr marR="2032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 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1112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творческих способностей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логического мышления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324528" cy="64807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ПРИЁМЫ ДЛЯ СОЗДАНИЯ ПРОБЛЕМНЫХ СИТУАЦИЙ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028384" cy="33123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Подведение детей к противоречию и предложение самостоятельно найти способ его разрешения;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Изложение различных точек зрения на один и то же вопрос;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Предложение детям рассмотреть явление с различных позиций;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Побуждение детей к сравнению, обобщению, выводам из ситуации, сопоставлению фактов;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конкретных вопросов на обобщение, обоснование, конкретизацию, логику, рассуждение;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Постановка проблемных задач;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«Яркое пятно»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МАМА\1 ФОТО  ГМО\МО 2017 - 2018\ЛЁН конкурс (4.12.17-пн)\с дет сада фотики\SAM_84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F:\2018 фото со дня открытых дверей\P3270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528392" cy="2646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БИНАРНЫЕ МЕТОДЫ ОБУЧЕНИЯ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304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1954"/>
                <a:gridCol w="4382046"/>
              </a:tblGrid>
              <a:tr h="559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Методы преподавания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Преподавание — управление учебно-познавательной деятельностью обучаемых.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Методы учения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Учение – это деятельность по освоению, закреплению и применению полученных знаний, умений и навыков.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754">
                <a:tc>
                  <a:txBody>
                    <a:bodyPr/>
                    <a:lstStyle/>
                    <a:p>
                      <a:pPr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а) сообщающий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62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а) исполнительный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309">
                <a:tc>
                  <a:txBody>
                    <a:bodyPr/>
                    <a:lstStyle/>
                    <a:p>
                      <a:pPr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б) объяснительный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62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б) репродуктивный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309">
                <a:tc>
                  <a:txBody>
                    <a:bodyPr/>
                    <a:lstStyle/>
                    <a:p>
                      <a:pPr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в) инструктивный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62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в) практический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1091">
                <a:tc>
                  <a:txBody>
                    <a:bodyPr/>
                    <a:lstStyle/>
                    <a:p>
                      <a:pPr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г)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объяснительно-  побуждающий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62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г) частично-поисковый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9309">
                <a:tc>
                  <a:txBody>
                    <a:bodyPr/>
                    <a:lstStyle/>
                    <a:p>
                      <a:pPr indent="901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) побуждающий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5621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) поисковый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 descr="F:\2018 фото со дня открытых дверей\P3270178.JPG"/>
          <p:cNvPicPr>
            <a:picLocks noChangeAspect="1" noChangeArrowheads="1"/>
          </p:cNvPicPr>
          <p:nvPr/>
        </p:nvPicPr>
        <p:blipFill>
          <a:blip r:embed="rId3" cstate="print"/>
          <a:srcRect t="4659"/>
          <a:stretch>
            <a:fillRect/>
          </a:stretch>
        </p:blipFill>
        <p:spPr bwMode="auto">
          <a:xfrm>
            <a:off x="179511" y="3933055"/>
            <a:ext cx="4089803" cy="2924945"/>
          </a:xfrm>
          <a:prstGeom prst="rect">
            <a:avLst/>
          </a:prstGeom>
          <a:noFill/>
        </p:spPr>
      </p:pic>
      <p:pic>
        <p:nvPicPr>
          <p:cNvPr id="8195" name="Picture 3" descr="F:\фотки  все\27 сентября молодые пед\DSCN0670.jpg"/>
          <p:cNvPicPr>
            <a:picLocks noChangeAspect="1" noChangeArrowheads="1"/>
          </p:cNvPicPr>
          <p:nvPr/>
        </p:nvPicPr>
        <p:blipFill>
          <a:blip r:embed="rId4" cstate="print"/>
          <a:srcRect r="16674" b="27491"/>
          <a:stretch>
            <a:fillRect/>
          </a:stretch>
        </p:blipFill>
        <p:spPr bwMode="auto">
          <a:xfrm>
            <a:off x="4860032" y="4005064"/>
            <a:ext cx="4163229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48072"/>
            <a:ext cx="8229600" cy="20608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ОРГАНИЗАЦИИ ПРОЦЕССА ПОЗНАНИЯ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08720"/>
            <a:ext cx="9036496" cy="61206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Побуждение ребёнка к активности;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Поиск смысла происходящих изменений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открытие нового знания;  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Виды рефлексии: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Физическая: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(успел – не успел, легко – тяжело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>
              <a:spcBef>
                <a:spcPts val="0"/>
              </a:spcBef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Сенсорная: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(самочувствие: комфортно – дискомфортно, интересно – скучно);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Интеллектуальная: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(Что  вы поняли?  Что не поняли? Какие затруднения испытывали? Что  вы сегодня узнали?  Что было трудно выполнять? Чему вы  научились?  Что у вас  получилось?  Что вы  смогли сделать? Где вам это пригодиться?   Для  чего вам это нужно?).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2018 фото со дня открытых дверей\P3270172.JPG"/>
          <p:cNvPicPr/>
          <p:nvPr/>
        </p:nvPicPr>
        <p:blipFill>
          <a:blip r:embed="rId3" cstate="print"/>
          <a:srcRect l="18600" t="17773" r="12293" b="11135"/>
          <a:stretch>
            <a:fillRect/>
          </a:stretch>
        </p:blipFill>
        <p:spPr bwMode="auto">
          <a:xfrm>
            <a:off x="5796136" y="4221088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2018 фото со дня открытых дверей\P3270161.JPG"/>
          <p:cNvPicPr/>
          <p:nvPr/>
        </p:nvPicPr>
        <p:blipFill>
          <a:blip r:embed="rId4" cstate="print"/>
          <a:srcRect l="4005" t="22912" r="21018"/>
          <a:stretch>
            <a:fillRect/>
          </a:stretch>
        </p:blipFill>
        <p:spPr bwMode="auto">
          <a:xfrm>
            <a:off x="2483768" y="4365104"/>
            <a:ext cx="309634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УСЛОВИЯ И СРЕДСТВА ОБУЧЕНИЯ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36004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квалификаци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–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прошла курсы по данной теме;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Методическая составляющая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(изучала,  и продолжаю, изучать  технологию, методическую  литературу, передовой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педагогический опыт,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Для родителей проводила НОД  то теме:  «Музыка весны» в средней группе.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Участвовала  в муниципальном конкурсе  методических разработок : «От нитки до одежды  и «Как рубашка в поле выросла» - 1 место, в региональном конкурсе.</a:t>
            </a:r>
          </a:p>
          <a:p>
            <a:pPr>
              <a:spcBef>
                <a:spcPts val="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Приняла участие в межмуниципальном конкурсе музейных уроков  «За страницами учебниками» - 2 место.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2 МО 5.12.2018\DSCN3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648" y="4409728"/>
            <a:ext cx="3168352" cy="2448272"/>
          </a:xfrm>
          <a:prstGeom prst="rect">
            <a:avLst/>
          </a:prstGeom>
          <a:noFill/>
        </p:spPr>
      </p:pic>
      <p:pic>
        <p:nvPicPr>
          <p:cNvPr id="7" name="Рисунок 6" descr="F:\2018 фото единого метод дня ПШЕНИЦЫНА ПАВЛОВА\SAM_8719.JPG"/>
          <p:cNvPicPr/>
          <p:nvPr/>
        </p:nvPicPr>
        <p:blipFill>
          <a:blip r:embed="rId4" cstate="print"/>
          <a:srcRect l="23250" t="22009"/>
          <a:stretch>
            <a:fillRect/>
          </a:stretch>
        </p:blipFill>
        <p:spPr bwMode="auto">
          <a:xfrm>
            <a:off x="0" y="4409728"/>
            <a:ext cx="32038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фотки  все\Для ларисы вологда\DSCN29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409728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СРЕДСТВА ОБУЧЕНИЯ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628800"/>
            <a:ext cx="280831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идеальными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628800"/>
            <a:ext cx="31683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материальными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2636912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слово педагога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005064"/>
            <a:ext cx="38164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символ, схема,  карточка, таблица,  пособия, опорные слова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23728" y="2636912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опорные сигналы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43412" y="74711"/>
            <a:ext cx="457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2843808" y="908720"/>
            <a:ext cx="1008112" cy="72008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5868144" y="908720"/>
            <a:ext cx="1008112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27784" y="2204864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259632" y="2204864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915816" y="3573016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499992" y="2636912"/>
            <a:ext cx="158417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учебные пособия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271792" y="2636912"/>
            <a:ext cx="187220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наглядные средства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48264" y="3933056"/>
            <a:ext cx="21957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технические средства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40152" y="5301208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интернет ресурсы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60032" y="3933056"/>
            <a:ext cx="17281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оборудование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724128" y="2204864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460432" y="2204864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228184" y="2204864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164288" y="2204864"/>
            <a:ext cx="0" cy="1728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732240" y="2204864"/>
            <a:ext cx="0" cy="3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УСЛОВИЯ  РЕАЛИЗАЦИИ ПРОБЛЕМНО – ДИАЛОГИЧЕСКОГО 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604448" cy="316835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мотивации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обучающихся, способной вызвать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интерес к содержанию проблемы;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значимост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обучающихся, получаемой при решении проблемы;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посильной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обучающихся с возникающими на каждом этапе проблемами;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необходимость диалогического,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доброжелательного общения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обучающимися,  когда с вниманием и поощрением относятся к различным точкам зрения, гипотезам, предложениям, высказываемым детьми.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емья\Desktop\P322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77072"/>
            <a:ext cx="3491880" cy="261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692696"/>
            <a:ext cx="6912768" cy="6165304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Хоть выйди ты не в белый свет,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А в поле за околицей,-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Пока идёшь за кем-то вслед,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Дорога не запомнится.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Зато, куда б ты ни попал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И по какой распутице,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Дорога та, что сам искал,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Вовек не позабудется.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Н.Рыленков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ОБУЧЕНИЯ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892480" cy="2304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Дискуссия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это способ обсуждения, какого либо вопроса или проблемы.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Мозговой штур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оперативный метод решения проблемы на, при котором участникам обсуждения предлагают высказывать как можно большее количество вариантов решения, в том числе самых фантастичных. </a:t>
            </a:r>
          </a:p>
          <a:p>
            <a:pPr>
              <a:spcBef>
                <a:spcPts val="0"/>
              </a:spcBef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Эвристическая беседа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 наводящим вопросам педагога, дети самостоятельно приходят к верному решению вопроса.</a:t>
            </a:r>
          </a:p>
          <a:p>
            <a:pPr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МАМА\фото кружок РАСИНКА 14.03.2017\SAM_7447.JPG"/>
          <p:cNvPicPr/>
          <p:nvPr/>
        </p:nvPicPr>
        <p:blipFill>
          <a:blip r:embed="rId3" cstate="print"/>
          <a:srcRect l="5291"/>
          <a:stretch>
            <a:fillRect/>
          </a:stretch>
        </p:blipFill>
        <p:spPr bwMode="auto">
          <a:xfrm>
            <a:off x="5148064" y="3501008"/>
            <a:ext cx="3694038" cy="316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МА\фото кружок РАСИНКА 14.03.2017\SAM_7456.JPG"/>
          <p:cNvPicPr/>
          <p:nvPr/>
        </p:nvPicPr>
        <p:blipFill>
          <a:blip r:embed="rId4" cstate="print"/>
          <a:srcRect l="7376"/>
          <a:stretch>
            <a:fillRect/>
          </a:stretch>
        </p:blipFill>
        <p:spPr bwMode="auto">
          <a:xfrm>
            <a:off x="539552" y="3429000"/>
            <a:ext cx="3528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ВЗАИМОДЕЙСТВИЯ  С ПЕДАГОГПМИ  И РОДИТЕЛЯМИ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052736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052736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060848"/>
            <a:ext cx="2232248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2852936"/>
            <a:ext cx="180020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1712" y="3645024"/>
            <a:ext cx="2592288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ИНДИВИДУАЛЬНЫЕ БЕСЕДЫ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204864"/>
            <a:ext cx="2088232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ПАПКИ- ПЕРЕДВИЖКИ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67736" y="2060848"/>
            <a:ext cx="2376264" cy="7920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3645024"/>
            <a:ext cx="2232248" cy="648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ДНИ ОТКРЫТЫХ ДВЕРЕЙ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115616" y="1556792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71800" y="1484784"/>
            <a:ext cx="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796136" y="1556792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668344" y="1556792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2"/>
          </p:cNvCxnSpPr>
          <p:nvPr/>
        </p:nvCxnSpPr>
        <p:spPr>
          <a:xfrm>
            <a:off x="6696236" y="1556792"/>
            <a:ext cx="36004" cy="2088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56176" y="1556792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971600" y="3645024"/>
            <a:ext cx="2952328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ВЗАИМОДЕЙСТВИЕ СО СПЕЦИАЛИСТАМИ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547664" y="1556792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47664" y="2780928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156176" y="2996952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:\6-ФОТО-ВИДЕО\1 ФОТО  ГМО\МО 2018 - 2019\2 МО 5.12.2018\DSCN3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29132"/>
            <a:ext cx="3192431" cy="2394324"/>
          </a:xfrm>
          <a:prstGeom prst="rect">
            <a:avLst/>
          </a:prstGeom>
          <a:noFill/>
        </p:spPr>
      </p:pic>
      <p:pic>
        <p:nvPicPr>
          <p:cNvPr id="25" name="Рисунок 24" descr="C:\Users\Электроник\Desktop\фото пшеницыной для аттестации\SAM_99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429132"/>
            <a:ext cx="285752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Электроник\Desktop\фото пшеницыной для аттестации\DSC0107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429132"/>
            <a:ext cx="314324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ДИАГНОСТИЧЕСКОЕ ОБСЛЕДОВАНИЕ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836712"/>
          <a:ext cx="8712968" cy="84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586"/>
                <a:gridCol w="2863759"/>
                <a:gridCol w="1762313"/>
                <a:gridCol w="1321735"/>
                <a:gridCol w="1174875"/>
                <a:gridCol w="635700"/>
              </a:tblGrid>
              <a:tr h="530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Ф.И.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ребёнка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Эмоциональное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отношение к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музыкальной 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Познавательный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интерес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Творческая активность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Рефлексия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720818"/>
            <a:ext cx="9144000" cy="5509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развития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отношение к музыкальной  деятельности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Ребёнок не проявляет  эмоций.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уровень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отношение к деятельности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скудное.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уровень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Позитивное отношение к деятельности  (речь, мимика, жестикуляция).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развития познавательного интереса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Отсутствие у ребенка интереса.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Исключение составляют позитивные реакции на образный 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интересный материал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уровень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 Устойчивый познавательный интерес. Позитивные реакции возникают на новый материал. Ребенок задаёт вопросы, включается в разговор.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уровень 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Обобщённый познавательный интерес.  Познавательный интерес выходит за рамки изучаемого материала.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развития творческой активности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Ребенок очень слабо проявляет творческую активность, не  задаёт вопросы о новом материале; выполняет задания, связанные с ним при помощи педагога.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уров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самостоятельно пытается найти способ решения заданий, задаёт вопросы.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Высокий уровень</a:t>
            </a: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проявляет выраженное творческое отношение к способу решения заданий, стремится получить дополнительные сведения.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Уровни развития рефлексии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принимает участие в подведении итога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Средний уровень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Отвечает на вопросы при помощи педагога.</a:t>
            </a:r>
            <a:r>
              <a:rPr lang="ru-RU" sz="1600" i="1" dirty="0" smtClean="0"/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Высокий уровень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Самостоятельно отвечает на поставленные вопросы,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делает выводы.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ОБСЛЕДОВАНИЯ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Мониторинг развития  обучающихся группы «Земляничка»  в  соответствии с использованием элементов технологии проблемно – диалогического  обучения  за 2016 – 2019 учебных годов.</a:t>
            </a:r>
            <a:endParaRPr lang="ru-RU" sz="2000" dirty="0" smtClean="0"/>
          </a:p>
          <a:p>
            <a:pPr algn="ctr">
              <a:buNone/>
            </a:pPr>
            <a:r>
              <a:rPr lang="ru-RU" sz="2000" b="1" i="1" u="sng" dirty="0" smtClean="0"/>
              <a:t>Начало учебного  года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2132856"/>
          <a:ext cx="8640960" cy="178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741"/>
                <a:gridCol w="2282518"/>
                <a:gridCol w="2364035"/>
                <a:gridCol w="2934666"/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 –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 –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Старшая группа22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24 ребёнка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3563888" y="4077072"/>
          <a:ext cx="4903093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836712"/>
            <a:ext cx="6912768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u="sng" dirty="0" smtClean="0"/>
              <a:t>Конец учебного года</a:t>
            </a:r>
            <a:endParaRPr lang="ru-RU" sz="2000" dirty="0" smtClean="0"/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ОБСЛЕДОВАНИЯ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268760"/>
          <a:ext cx="8352929" cy="1887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417"/>
                <a:gridCol w="2206434"/>
                <a:gridCol w="2285235"/>
                <a:gridCol w="2836843"/>
              </a:tblGrid>
              <a:tr h="765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2016 –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r>
                        <a:rPr lang="ru-RU" sz="11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24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 –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11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Старшая группа22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24 ребёнка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3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83%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419872" y="3284984"/>
          <a:ext cx="54726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ОБСЛЕДОВАНИЯ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эмоциональное отношение к музыкальной  деятельности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340768"/>
          <a:ext cx="8568952" cy="1852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  <a:gridCol w="1080122"/>
                <a:gridCol w="1368150"/>
                <a:gridCol w="1224136"/>
              </a:tblGrid>
              <a:tr h="34563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2016 – 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2017 – 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5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5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31640" y="3356992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познавательного интереса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3861048"/>
          <a:ext cx="8748467" cy="2149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781"/>
                <a:gridCol w="1249781"/>
                <a:gridCol w="1249781"/>
                <a:gridCol w="1249781"/>
                <a:gridCol w="1249781"/>
                <a:gridCol w="1249781"/>
                <a:gridCol w="1249781"/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2016 – 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 –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ОБСЛЕДОВАНИЯ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Развитие творческой активности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340768"/>
          <a:ext cx="8712963" cy="193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709"/>
                <a:gridCol w="1244709"/>
                <a:gridCol w="1244709"/>
                <a:gridCol w="1244709"/>
                <a:gridCol w="1141841"/>
                <a:gridCol w="1347577"/>
                <a:gridCol w="1244709"/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2016 – 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 –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491880" y="3429000"/>
            <a:ext cx="1606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3861048"/>
          <a:ext cx="8640960" cy="1939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/>
                <a:gridCol w="1234423"/>
                <a:gridCol w="1234423"/>
                <a:gridCol w="1234423"/>
                <a:gridCol w="1044513"/>
                <a:gridCol w="1424332"/>
                <a:gridCol w="1234423"/>
              </a:tblGrid>
              <a:tr h="4556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Уровень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2016 – 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Средняя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2017 – 2018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Старшая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2018 – 2019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Подготовительная к школе группа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Начало года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Конец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548DD4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13%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 ПЕРСПЕКТИВЕ СВОЕЙ ДЕЯТЕЛЬНОСТИ  СЧИТАЮ НЕОБХОДИМЫМ: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776864" cy="5257800"/>
          </a:xfrm>
        </p:spPr>
        <p:txBody>
          <a:bodyPr>
            <a:normAutofit/>
          </a:bodyPr>
          <a:lstStyle/>
          <a:p>
            <a:pPr marL="17303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Совершенствовать  знания по  данной технологии. </a:t>
            </a:r>
          </a:p>
          <a:p>
            <a:pPr marL="17303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Продолжать взаимодействовать  с детьми, используя элементы проблемно – диалогического обучения.</a:t>
            </a:r>
          </a:p>
          <a:p>
            <a:pPr marL="17303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Распространять педагогический опыт  в сообществе педагогов города и области.</a:t>
            </a:r>
          </a:p>
          <a:p>
            <a:pPr marL="173038" indent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Семья\Desktop\P3290060.JPG"/>
          <p:cNvPicPr>
            <a:picLocks noChangeAspect="1" noChangeArrowheads="1"/>
          </p:cNvPicPr>
          <p:nvPr/>
        </p:nvPicPr>
        <p:blipFill>
          <a:blip r:embed="rId3" cstate="print"/>
          <a:srcRect t="3809" r="17150" b="8595"/>
          <a:stretch>
            <a:fillRect/>
          </a:stretch>
        </p:blipFill>
        <p:spPr bwMode="auto">
          <a:xfrm>
            <a:off x="6206458" y="4528226"/>
            <a:ext cx="2937542" cy="2329774"/>
          </a:xfrm>
          <a:prstGeom prst="rect">
            <a:avLst/>
          </a:prstGeom>
          <a:noFill/>
        </p:spPr>
      </p:pic>
      <p:pic>
        <p:nvPicPr>
          <p:cNvPr id="7" name="Рисунок 6" descr="C:\Users\Электроник\Desktop\фото пшеницыной для аттестации\DSC013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6-ФОТО-ВИДЕО\1 ФОТО  ГМО\МО 2018 - 2019\2 МО 5.12.2018\DSCN37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786190"/>
            <a:ext cx="3311526" cy="2483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08720"/>
            <a:ext cx="7632848" cy="5445224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Самостоятельность музыкального мышления  обучающихся, которые включаются в процесс активного познания музыкального искусства.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Открытие неизвестного, нового. 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Доступность в выполнении проблемного музыкального задания.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Усвоение конкретных знаний, и умение  применять их в аналогичных и изменённых условиях.</a:t>
            </a:r>
          </a:p>
          <a:p>
            <a:pPr marL="266700" indent="-266700">
              <a:spcBef>
                <a:spcPts val="0"/>
              </a:spcBef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Проблемные задания составляются  с учетом всех видов музыкальных деятельности</a:t>
            </a:r>
          </a:p>
          <a:p>
            <a:pPr marL="266700" indent="-266700">
              <a:buFont typeface="+mj-lt"/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6-ФОТО-ВИДЕО\2018 масленица\SAM_86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786190"/>
            <a:ext cx="3336930" cy="282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8028384" cy="5877272"/>
          </a:xfrm>
        </p:spPr>
        <p:txBody>
          <a:bodyPr>
            <a:noAutofit/>
          </a:bodyPr>
          <a:lstStyle/>
          <a:p>
            <a:pPr indent="-169863" algn="ctr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Элементы технологии проблемно-диалогического обучения являются: </a:t>
            </a:r>
          </a:p>
          <a:p>
            <a:pPr indent="-169863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результативными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т.к.  могут  обеспечить  высокое качество усвоения знаний, эффективное развитие интеллекта и творческие  способности детей, воспитать активную  личность;</a:t>
            </a:r>
          </a:p>
          <a:p>
            <a:pPr indent="-169863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i="1" u="sng" dirty="0" err="1" smtClean="0">
                <a:latin typeface="Times New Roman" pitchFamily="18" charset="0"/>
                <a:cs typeface="Times New Roman" pitchFamily="18" charset="0"/>
              </a:rPr>
              <a:t>здоровьесберегающими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т.к. позволяют снизить нервно-психические нагрузки обучающихся за счёт стимуляции познавательной мотивации и «открытия» знаний (не испытывать стресс в момент осознания того, что он чего-то не знает);</a:t>
            </a:r>
          </a:p>
          <a:p>
            <a:pPr indent="-169863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-169863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общепедагогическими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т.к. используются в любом виде детской деятельности и в любой образовательной ступени (возрастной группе), в том числе и музыкальной.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ИСТОРИЧЕСКИЕ АСПЕКТЫ  ПРОБЛЕМНОГО ОБУЧЕНИЯ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600200"/>
            <a:ext cx="597666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Этап зарождения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Сократ, Ж.Ж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Руссо,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Дистерверг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Н.И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Пирогов,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К.Д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Ушинский,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Л.Н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Толстой.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Л.А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Коменский,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Песталоцци,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Д.Дьюи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Этап развития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Л.С.Выготский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А. Н.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Леонтьев,  С.Л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Рубинштейн, 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А.В. Запорожец.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Современный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Мельникова Елена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Леонидовна.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315416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120680"/>
          </a:xfrm>
        </p:spPr>
        <p:txBody>
          <a:bodyPr>
            <a:noAutofit/>
          </a:bodyPr>
          <a:lstStyle/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Алиев Ю.Б. Настольная книга школьного учителя-музыканта. М., 2000.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2.Брушлинский А.В. Психология мышления и проблемноеобучение.М.,1983.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Бунеев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Р.Н.,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Бунеева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Е. В., Вахрушев А.А..Мельникова 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Школа 2100. Детский сад 2100».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4.Вахрушева Л. Н. Методы проблемного обучения детей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предшкольного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возраста //Начальная школа. - 2010 - № 1 - С. 18-21.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5.Костина Э.Программа  «Камертон»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Мельникова, Е.Л. Проблемно-диалогическое обучение: понятие, технология, методика. Монография / Е.Л. Мельникова. – М.: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2015. – 272 с.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Мельникова Е.Л. Технология проб­лемного диалога и пути ее освоения  учителем // Актуальные проблемы развития системы повышения квалификации. На­чальное и дошкольное образование: Сб. научных ст. - М., 2003.</a:t>
            </a:r>
          </a:p>
          <a:p>
            <a:pPr marL="173038" indent="-173038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marL="92075" indent="-92075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https://kopilkaurokov.ru/nachalniyeKlassi/prochee/iz-opyta-raboty-po-ispol-zovaniiu-tiekhnologhii-probliemno-dialoghichieskogho-obuchieniia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https://www.maam.ru/detskijsad/priemy-i-metody-problemnogo-obuchenija-v-detskom-sadu.html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https://www.maam.ru/detskijsad/problemnoe-obuchenie-v-dou.html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https://infourok.ru/tehnologiya-problemnogo-obucheniya-v-dou-2902646.html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http://doshkolnik.ru/musika/12639-formirovanie-poznavatelnyh-sposobnosteiy-deteiy-doshkolnogo-vozrasta-sredstvami-muzyki.html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http://psihdocs.ru/sovremennie-v2.html?page=5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1285860"/>
            <a:ext cx="7320876" cy="53835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Пшеницына  Лариса Юрьевна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Высшая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квалификационная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Электроник\Desktop\фото пшеницыной для аттестации\DSC01071.JPG"/>
          <p:cNvPicPr/>
          <p:nvPr/>
        </p:nvPicPr>
        <p:blipFill>
          <a:blip r:embed="rId3" cstate="print"/>
          <a:srcRect l="13629" r="12659"/>
          <a:stretch>
            <a:fillRect/>
          </a:stretch>
        </p:blipFill>
        <p:spPr bwMode="auto">
          <a:xfrm>
            <a:off x="5143504" y="2428868"/>
            <a:ext cx="37861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556792"/>
            <a:ext cx="5770984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Применение элементов   технологии проблемно – диалогического обучения  в  области «Музыка», для активизации познавательной мыслительной и творческой деятельности обучающихся. </a:t>
            </a:r>
          </a:p>
          <a:p>
            <a:pPr>
              <a:spcBef>
                <a:spcPts val="0"/>
              </a:spcBef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ОБОСНОВАНИЕ ВЫБОРА  ТЕМЫ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11760" y="1196752"/>
            <a:ext cx="5580112" cy="4853136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Программа «Школа 2100»: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-проблемно-диалогическая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технология,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технология формирования типа правильной читательской деятельности (технология продуктивного чтения),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технология оценивания образовательных достижений  (учебных успехов).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МА\1 ФОТО  ГМО\МО 2014 - 15\1 мо 2014\P9080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887757" cy="291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7555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ЦЕЛЬ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980728"/>
            <a:ext cx="6300192" cy="5145435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обучающихся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музыкальной  деятельности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активизация  их  познавательных интересов.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воображения и творческую  активность.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 кругозор детей.</a:t>
            </a:r>
          </a:p>
          <a:p>
            <a:pPr lvl="0" fontAlgn="base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музыкальное мышление детей 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Проявлять эмоциональную отзывчивости детей к окружающему.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 их способности,  используя  накопленный  опыт.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положительную  самооценку  обучающихся.</a:t>
            </a:r>
          </a:p>
          <a:p>
            <a:pPr>
              <a:spcBef>
                <a:spcPts val="0"/>
              </a:spcBef>
              <a:buNone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052736"/>
            <a:ext cx="6876256" cy="55892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Главный принцип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внимание к каждому ребёнку: учёт его возрастных, речевых, индивидуальных музыкальных особенностей и потребностей.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целепологание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развивающего обучения;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проблемности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индивидуальной  образовательной траектории;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продуктивности и надежности обучения;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 ситуативности обучения;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Принцип образовательной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рефлексии.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 – равноправный партнёр.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Свобода и самостоятельность в выборе детьми знаний, умений и навыков. </a:t>
            </a:r>
          </a:p>
          <a:p>
            <a:pPr lvl="0"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Ориентация на индивидуальные открытия.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836712"/>
            <a:ext cx="7956376" cy="602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это искусство, мастерство, умение,  учение, наука.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1. Совокупность приемов и способов получения, обработки или переработки (изменения состояния, свойств, формы) сырья, материалов, полуфабрикатов или изделий в различных отраслях промышленности, строительстве и т. п.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2. Научная дисциплина, разрабатывающая и совершенствующая эти приемы и способы.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3. Описание производственных процессов, инструкции по их выполнению, технологические карты и т. п.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Специальный набор форм, методов, способов, приёмов обучения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и воспитательных средств, системно используемых в образовательном процессе на основе декларируемых психолого-педагогических установок, приводящий всегда к достижению прогнозируемого образовательного результата с допустимой нормой отклонения.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ce5education.com/wp-content/uploads/2018/03/music-powerpoint-templates-elegant-musical-thoughts-powerpoint-templates-black-blue-music-free-of-music-powerpoint-templates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  <a:tabLst>
                <a:tab pos="354013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ЭТАПЫ ПРОБЛЕМНОЕ ОБУЧЕНИЕ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358246" cy="542926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Постановка  проблемной ситуации; </a:t>
            </a:r>
          </a:p>
          <a:p>
            <a:pPr lvl="0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 проблемной ситуации, формулировка конкретной проблемы;</a:t>
            </a:r>
          </a:p>
          <a:p>
            <a:pPr lvl="0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Решение проблемы (выдвижение, обоснование гипотез, последовательная их проверка);</a:t>
            </a:r>
          </a:p>
          <a:p>
            <a:pPr lvl="0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Проверка правильности решения проблемы;</a:t>
            </a:r>
          </a:p>
          <a:p>
            <a:pPr lvl="0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Рефлексия способов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действий.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МАМА\1 ФОТО  ГМО\МО 2014 - 15\2 мо 2014\DSCN6488.JPG"/>
          <p:cNvPicPr/>
          <p:nvPr/>
        </p:nvPicPr>
        <p:blipFill>
          <a:blip r:embed="rId3" cstate="print"/>
          <a:srcRect l="16996" t="10256"/>
          <a:stretch>
            <a:fillRect/>
          </a:stretch>
        </p:blipFill>
        <p:spPr bwMode="auto">
          <a:xfrm>
            <a:off x="179512" y="2924944"/>
            <a:ext cx="29876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D:\МАМА\1 ФОТО  ГМО\МО 2016-17\3 МО 26 янв 2017 (д-с №5)\DSCN0031.JPG"/>
          <p:cNvPicPr>
            <a:picLocks noChangeAspect="1" noChangeArrowheads="1"/>
          </p:cNvPicPr>
          <p:nvPr/>
        </p:nvPicPr>
        <p:blipFill>
          <a:blip r:embed="rId4" cstate="print"/>
          <a:srcRect t="8488" r="26928"/>
          <a:stretch>
            <a:fillRect/>
          </a:stretch>
        </p:blipFill>
        <p:spPr bwMode="auto">
          <a:xfrm>
            <a:off x="4283968" y="2780928"/>
            <a:ext cx="2376264" cy="2231957"/>
          </a:xfrm>
          <a:prstGeom prst="rect">
            <a:avLst/>
          </a:prstGeom>
          <a:noFill/>
        </p:spPr>
      </p:pic>
      <p:pic>
        <p:nvPicPr>
          <p:cNvPr id="3077" name="Picture 5" descr="D:\МАМА\1 ФОТО  ГМО\МО 2014 - 15\2 мо 2014\DSCN6496.JPG"/>
          <p:cNvPicPr>
            <a:picLocks noChangeAspect="1" noChangeArrowheads="1"/>
          </p:cNvPicPr>
          <p:nvPr/>
        </p:nvPicPr>
        <p:blipFill>
          <a:blip r:embed="rId5" cstate="print"/>
          <a:srcRect l="35003" t="29098" r="16546" b="13068"/>
          <a:stretch>
            <a:fillRect/>
          </a:stretch>
        </p:blipFill>
        <p:spPr bwMode="auto">
          <a:xfrm>
            <a:off x="2411760" y="4601749"/>
            <a:ext cx="2520280" cy="2256251"/>
          </a:xfrm>
          <a:prstGeom prst="rect">
            <a:avLst/>
          </a:prstGeom>
          <a:noFill/>
        </p:spPr>
      </p:pic>
      <p:pic>
        <p:nvPicPr>
          <p:cNvPr id="3076" name="Picture 4" descr="D:\МАМА\1 ФОТО  ГМО\МО 2014 - 15\2 мо 2014\DSCN65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81128"/>
            <a:ext cx="2808312" cy="2106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DE3FCA3F4FE1944A0D2732112DB7957" ma:contentTypeVersion="1" ma:contentTypeDescription="Создание документа." ma:contentTypeScope="" ma:versionID="49d3cc47514bc61f28926cda7ec35d66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S5QAU4VNKZPS-319-51</_dlc_DocId>
    <_dlc_DocIdUrl xmlns="6434c500-c195-4837-b047-5e71706d4cb2">
      <Url>http://www.eduportal44.ru/Buy/Elektron/_layouts/15/DocIdRedir.aspx?ID=S5QAU4VNKZPS-319-51</Url>
      <Description>S5QAU4VNKZPS-319-51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63E46C-D4DF-449A-9824-80A8D94C156E}"/>
</file>

<file path=customXml/itemProps2.xml><?xml version="1.0" encoding="utf-8"?>
<ds:datastoreItem xmlns:ds="http://schemas.openxmlformats.org/officeDocument/2006/customXml" ds:itemID="{320D708C-A9DD-4A37-8C1E-F74958410FE2}"/>
</file>

<file path=customXml/itemProps3.xml><?xml version="1.0" encoding="utf-8"?>
<ds:datastoreItem xmlns:ds="http://schemas.openxmlformats.org/officeDocument/2006/customXml" ds:itemID="{9EE4E2DB-0205-4A9A-9FA5-2B4260FE84FB}"/>
</file>

<file path=customXml/itemProps4.xml><?xml version="1.0" encoding="utf-8"?>
<ds:datastoreItem xmlns:ds="http://schemas.openxmlformats.org/officeDocument/2006/customXml" ds:itemID="{D051F089-C538-47F5-88BF-375EA0F5DC8A}"/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1686</Words>
  <Application>Microsoft Office PowerPoint</Application>
  <PresentationFormat>Экран (4:3)</PresentationFormat>
  <Paragraphs>465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Опыт работы на тему:  </vt:lpstr>
      <vt:lpstr>Слайд 2</vt:lpstr>
      <vt:lpstr> ИСТОРИЧЕСКИЕ АСПЕКТЫ  ПРОБЛЕМНОГО ОБУЧЕНИЯ </vt:lpstr>
      <vt:lpstr> АКТУАЛЬНОСТЬ  </vt:lpstr>
      <vt:lpstr> ОБОСНОВАНИЕ ВЫБОРА  ТЕМЫ </vt:lpstr>
      <vt:lpstr>                      ЦЕЛЬ</vt:lpstr>
      <vt:lpstr>ПРИНЦИПЫ</vt:lpstr>
      <vt:lpstr>ТЕХНОЛОГИЯ </vt:lpstr>
      <vt:lpstr> ЭТАПЫ ПРОБЛЕМНОЕ ОБУЧЕНИЕ </vt:lpstr>
      <vt:lpstr>ЭТАПЫ ПРОБЛЕМНОЕ ОБУЧЕНИЕ </vt:lpstr>
      <vt:lpstr>ТЕХНОЛОГИЯ ПРОБЛЕМНО-ДИАЛОГИЧЕСКОГО ОБУЧЕНИЯ</vt:lpstr>
      <vt:lpstr> СРАВНИТЕЛЬНАЯ ТАБЛИЦА  ОБУЧЕНИЯ </vt:lpstr>
      <vt:lpstr> МЕТОДЫ ПРОБЛЕМНО-ДИАЛОГИЧЕСКОГО ОБУЧЕНИЯ </vt:lpstr>
      <vt:lpstr>  ПРИЁМЫ ДЛЯ СОЗДАНИЯ ПРОБЛЕМНЫХ СИТУАЦИЙ </vt:lpstr>
      <vt:lpstr>  БИНАРНЫЕ МЕТОДЫ ОБУЧЕНИЯ  </vt:lpstr>
      <vt:lpstr> ЭТАПЫ ОРГАНИЗАЦИИ ПРОЦЕССА ПОЗНАНИЯ</vt:lpstr>
      <vt:lpstr>УСЛОВИЯ И СРЕДСТВА ОБУЧЕНИЯ </vt:lpstr>
      <vt:lpstr>     СРЕДСТВА ОБУЧЕНИЯ </vt:lpstr>
      <vt:lpstr> УСЛОВИЯ  РЕАЛИЗАЦИИ ПРОБЛЕМНО – ДИАЛОГИЧЕСКОГО ОБУЧЕНИЯ </vt:lpstr>
      <vt:lpstr>ФОРМЫ ОБУЧЕНИЯ</vt:lpstr>
      <vt:lpstr>ВЗАИМОДЕЙСТВИЯ  С ПЕДАГОГПМИ  И РОДИТЕЛЯМИ</vt:lpstr>
      <vt:lpstr>ДИАГНОСТИЧЕСКОЕ ОБСЛЕДОВАНИЕ</vt:lpstr>
      <vt:lpstr>РЕЗУЛЬТАТЫ ОБСЛЕДОВАНИЯ</vt:lpstr>
      <vt:lpstr>РЕЗУЛЬТАТЫ ОБСЛЕДОВАНИЯ</vt:lpstr>
      <vt:lpstr>РЕЗУЛЬТАТЫ ОБСЛЕДОВАНИЯ</vt:lpstr>
      <vt:lpstr>РЕЗУЛЬТАТЫ ОБСЛЕДОВАНИЯ</vt:lpstr>
      <vt:lpstr> В ПЕРСПЕКТИВЕ СВОЕЙ ДЕЯТЕЛЬНОСТИ  СЧИТАЮ НЕОБХОДИМЫМ: </vt:lpstr>
      <vt:lpstr>ЗАКЛЮЧЕНИЕ</vt:lpstr>
      <vt:lpstr> ВЫВОДЫ </vt:lpstr>
      <vt:lpstr> ЛИТЕРАТУРА </vt:lpstr>
      <vt:lpstr>ПОДГОТОВИЛА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на тему:</dc:title>
  <dc:creator>Admin</dc:creator>
  <cp:lastModifiedBy>Admin</cp:lastModifiedBy>
  <cp:revision>64</cp:revision>
  <dcterms:created xsi:type="dcterms:W3CDTF">2018-12-04T16:35:34Z</dcterms:created>
  <dcterms:modified xsi:type="dcterms:W3CDTF">2018-12-19T18:14:55Z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0x0101000DE3FCA3F4FE1944A0D2732112DB7957</vt:lpwstr>
  </property>
  <property fmtid="{D5CDD505-2E9C-101B-9397-08002B2CF9AE}" pid="3" name="_dlc_DocIdItemGuid">
    <vt:lpwstr>a0d2e2fb-b009-4150-9476-1ef65daef7b3</vt:lpwstr>
  </property>
</Properties>
</file>