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2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1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92" r:id="rId5"/>
    <p:sldId id="293" r:id="rId6"/>
    <p:sldId id="296" r:id="rId7"/>
    <p:sldId id="294" r:id="rId8"/>
    <p:sldId id="297" r:id="rId9"/>
    <p:sldId id="299" r:id="rId10"/>
    <p:sldId id="298" r:id="rId11"/>
    <p:sldId id="300" r:id="rId12"/>
    <p:sldId id="285" r:id="rId13"/>
    <p:sldId id="290" r:id="rId14"/>
    <p:sldId id="287" r:id="rId15"/>
    <p:sldId id="288" r:id="rId16"/>
    <p:sldId id="289" r:id="rId17"/>
    <p:sldId id="284" r:id="rId18"/>
    <p:sldId id="269" r:id="rId19"/>
    <p:sldId id="283" r:id="rId20"/>
    <p:sldId id="270" r:id="rId21"/>
    <p:sldId id="271" r:id="rId22"/>
    <p:sldId id="274" r:id="rId23"/>
    <p:sldId id="276" r:id="rId24"/>
    <p:sldId id="277" r:id="rId25"/>
    <p:sldId id="278" r:id="rId26"/>
    <p:sldId id="279" r:id="rId27"/>
    <p:sldId id="281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66FF"/>
    <a:srgbClr val="510F4E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0543-0776-4D0D-BB5B-CF2B2E41A36E}" type="datetimeFigureOut">
              <a:rPr lang="ru-RU" smtClean="0"/>
              <a:pPr/>
              <a:t>10.10.2012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F8F6-FD1F-43BA-99CD-9DA3FF9B90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  <p:sndAc>
      <p:endSnd/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0543-0776-4D0D-BB5B-CF2B2E41A36E}" type="datetimeFigureOut">
              <a:rPr lang="ru-RU" smtClean="0"/>
              <a:pPr/>
              <a:t>10.10.2012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F8F6-FD1F-43BA-99CD-9DA3FF9B90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  <p:sndAc>
      <p:endSnd/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0543-0776-4D0D-BB5B-CF2B2E41A36E}" type="datetimeFigureOut">
              <a:rPr lang="ru-RU" smtClean="0"/>
              <a:pPr/>
              <a:t>10.10.2012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F8F6-FD1F-43BA-99CD-9DA3FF9B90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  <p:sndAc>
      <p:endSnd/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0543-0776-4D0D-BB5B-CF2B2E41A36E}" type="datetimeFigureOut">
              <a:rPr lang="ru-RU" smtClean="0"/>
              <a:pPr/>
              <a:t>10.10.2012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F8F6-FD1F-43BA-99CD-9DA3FF9B90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  <p:sndAc>
      <p:endSnd/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0543-0776-4D0D-BB5B-CF2B2E41A36E}" type="datetimeFigureOut">
              <a:rPr lang="ru-RU" smtClean="0"/>
              <a:pPr/>
              <a:t>10.10.2012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F8F6-FD1F-43BA-99CD-9DA3FF9B90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  <p:sndAc>
      <p:endSnd/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0543-0776-4D0D-BB5B-CF2B2E41A36E}" type="datetimeFigureOut">
              <a:rPr lang="ru-RU" smtClean="0"/>
              <a:pPr/>
              <a:t>10.10.2012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F8F6-FD1F-43BA-99CD-9DA3FF9B90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  <p:sndAc>
      <p:endSnd/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0543-0776-4D0D-BB5B-CF2B2E41A36E}" type="datetimeFigureOut">
              <a:rPr lang="ru-RU" smtClean="0"/>
              <a:pPr/>
              <a:t>10.10.2012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F8F6-FD1F-43BA-99CD-9DA3FF9B90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  <p:sndAc>
      <p:endSnd/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0543-0776-4D0D-BB5B-CF2B2E41A36E}" type="datetimeFigureOut">
              <a:rPr lang="ru-RU" smtClean="0"/>
              <a:pPr/>
              <a:t>10.10.2012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F8F6-FD1F-43BA-99CD-9DA3FF9B90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  <p:sndAc>
      <p:endSnd/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0543-0776-4D0D-BB5B-CF2B2E41A36E}" type="datetimeFigureOut">
              <a:rPr lang="ru-RU" smtClean="0"/>
              <a:pPr/>
              <a:t>10.10.2012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F8F6-FD1F-43BA-99CD-9DA3FF9B90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  <p:sndAc>
      <p:endSnd/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0543-0776-4D0D-BB5B-CF2B2E41A36E}" type="datetimeFigureOut">
              <a:rPr lang="ru-RU" smtClean="0"/>
              <a:pPr/>
              <a:t>10.10.2012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F8F6-FD1F-43BA-99CD-9DA3FF9B90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  <p:sndAc>
      <p:endSnd/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0543-0776-4D0D-BB5B-CF2B2E41A36E}" type="datetimeFigureOut">
              <a:rPr lang="ru-RU" smtClean="0"/>
              <a:pPr/>
              <a:t>10.10.2012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F8F6-FD1F-43BA-99CD-9DA3FF9B90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  <p:sndAc>
      <p:endSnd/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C0543-0776-4D0D-BB5B-CF2B2E41A36E}" type="datetimeFigureOut">
              <a:rPr lang="ru-RU" smtClean="0"/>
              <a:pPr/>
              <a:t>10.10.2012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6F8F6-FD1F-43BA-99CD-9DA3FF9B90E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1"/>
    <p:sndAc>
      <p:endSnd/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&#1071;&#1085;&#1072;%20&#1057;&#1072;&#1074;&#1080;&#1085;&#1072;\&#1052;&#1086;&#1080;%20&#1076;&#1086;&#1082;&#1091;&#1084;&#1077;&#1085;&#1090;&#1099;\&#1056;&#1072;&#1079;&#1074;&#1080;&#1090;&#1080;&#1077;\&#1052;&#1072;&#1090;&#1077;&#1088;&#1080;&#1072;&#1083;%20&#1076;&#1083;&#1103;%20&#1087;&#1088;&#1077;&#1079;&#1077;&#1085;&#1090;&#1072;&#1094;&#1080;&#1081;\&#1059;&#1088;&#1086;&#1082;%20&#1074;&#1077;&#1078;&#1083;&#1080;&#1074;&#1086;&#1089;&#1090;&#1080;\4.wav" TargetMode="Externa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&#1071;&#1085;&#1072;%20&#1057;&#1072;&#1074;&#1080;&#1085;&#1072;\&#1052;&#1086;&#1080;%20&#1076;&#1086;&#1082;&#1091;&#1084;&#1077;&#1085;&#1090;&#1099;\&#1056;&#1072;&#1079;&#1074;&#1080;&#1090;&#1080;&#1077;\&#1052;&#1072;&#1090;&#1077;&#1088;&#1080;&#1072;&#1083;%20&#1076;&#1083;&#1103;%20&#1087;&#1088;&#1077;&#1079;&#1077;&#1085;&#1090;&#1072;&#1094;&#1080;&#1081;\&#1059;&#1088;&#1086;&#1082;%20&#1074;&#1077;&#1078;&#1083;&#1080;&#1074;&#1086;&#1089;&#1090;&#1080;\20.wav" TargetMode="Externa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5" Type="http://schemas.openxmlformats.org/officeDocument/2006/relationships/image" Target="../media/image20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audio8.wav"/><Relationship Id="rId1" Type="http://schemas.openxmlformats.org/officeDocument/2006/relationships/audio" Target="../media/audio7.wav"/><Relationship Id="rId6" Type="http://schemas.openxmlformats.org/officeDocument/2006/relationships/image" Target="../media/image37.png"/><Relationship Id="rId5" Type="http://schemas.openxmlformats.org/officeDocument/2006/relationships/image" Target="../media/image20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audio10.wav"/><Relationship Id="rId1" Type="http://schemas.openxmlformats.org/officeDocument/2006/relationships/audio" Target="../media/audio9.wav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audio12.wav"/><Relationship Id="rId1" Type="http://schemas.openxmlformats.org/officeDocument/2006/relationships/audio" Target="../media/audio11.wav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audio14.wav"/><Relationship Id="rId1" Type="http://schemas.openxmlformats.org/officeDocument/2006/relationships/audio" Target="../media/audio13.wav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5" Type="http://schemas.openxmlformats.org/officeDocument/2006/relationships/image" Target="../media/image20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audio17.wav"/><Relationship Id="rId1" Type="http://schemas.openxmlformats.org/officeDocument/2006/relationships/audio" Target="../media/audio16.wav"/><Relationship Id="rId6" Type="http://schemas.openxmlformats.org/officeDocument/2006/relationships/image" Target="../media/image37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audio19.wav"/><Relationship Id="rId1" Type="http://schemas.openxmlformats.org/officeDocument/2006/relationships/audio" Target="../media/audio18.wav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audio21.wav"/><Relationship Id="rId1" Type="http://schemas.openxmlformats.org/officeDocument/2006/relationships/audio" Target="../media/audio20.wav"/><Relationship Id="rId6" Type="http://schemas.openxmlformats.org/officeDocument/2006/relationships/image" Target="../media/image60.png"/><Relationship Id="rId5" Type="http://schemas.openxmlformats.org/officeDocument/2006/relationships/image" Target="../media/image59.wmf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audio23.wav"/><Relationship Id="rId1" Type="http://schemas.openxmlformats.org/officeDocument/2006/relationships/audio" Target="../media/audio22.wav"/><Relationship Id="rId6" Type="http://schemas.openxmlformats.org/officeDocument/2006/relationships/image" Target="../media/image37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audio4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&#1071;&#1085;&#1072;%20&#1057;&#1072;&#1074;&#1080;&#1085;&#1072;\&#1052;&#1086;&#1080;%20&#1076;&#1086;&#1082;&#1091;&#1084;&#1077;&#1085;&#1090;&#1099;\&#1056;&#1072;&#1079;&#1074;&#1080;&#1090;&#1080;&#1077;\&#1052;&#1072;&#1090;&#1077;&#1088;&#1080;&#1072;&#1083;%20&#1076;&#1083;&#1103;%20&#1087;&#1088;&#1077;&#1079;&#1077;&#1085;&#1090;&#1072;&#1094;&#1080;&#1081;\&#1059;&#1088;&#1086;&#1082;%20&#1074;&#1077;&#1078;&#1083;&#1080;&#1074;&#1086;&#1089;&#1090;&#1080;\21.wav" TargetMode="Externa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&#1071;&#1085;&#1072;%20&#1057;&#1072;&#1074;&#1080;&#1085;&#1072;\&#1052;&#1086;&#1080;%20&#1076;&#1086;&#1082;&#1091;&#1084;&#1077;&#1085;&#1090;&#1099;\&#1056;&#1072;&#1079;&#1074;&#1080;&#1090;&#1080;&#1077;\&#1052;&#1072;&#1090;&#1077;&#1088;&#1080;&#1072;&#1083;%20&#1076;&#1083;&#1103;%20&#1087;&#1088;&#1077;&#1079;&#1077;&#1085;&#1090;&#1072;&#1094;&#1080;&#1081;\&#1059;&#1088;&#1086;&#1082;%20&#1074;&#1077;&#1078;&#1083;&#1080;&#1074;&#1086;&#1089;&#1090;&#1080;\19.wav" TargetMode="Externa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&#1071;&#1085;&#1072;%20&#1057;&#1072;&#1074;&#1080;&#1085;&#1072;\&#1052;&#1086;&#1080;%20&#1076;&#1086;&#1082;&#1091;&#1084;&#1077;&#1085;&#1090;&#1099;\&#1056;&#1072;&#1079;&#1074;&#1080;&#1090;&#1080;&#1077;\&#1052;&#1072;&#1090;&#1077;&#1088;&#1080;&#1072;&#1083;%20&#1076;&#1083;&#1103;%20&#1087;&#1088;&#1077;&#1079;&#1077;&#1085;&#1090;&#1072;&#1094;&#1080;&#1081;\&#1059;&#1088;&#1086;&#1082;%20&#1074;&#1077;&#1078;&#1083;&#1080;&#1074;&#1086;&#1089;&#1090;&#1080;\15.wav" TargetMode="Externa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&#1071;&#1085;&#1072;%20&#1057;&#1072;&#1074;&#1080;&#1085;&#1072;\&#1052;&#1086;&#1080;%20&#1076;&#1086;&#1082;&#1091;&#1084;&#1077;&#1085;&#1090;&#1099;\&#1056;&#1072;&#1079;&#1074;&#1080;&#1090;&#1080;&#1077;\&#1052;&#1072;&#1090;&#1077;&#1088;&#1080;&#1072;&#1083;%20&#1076;&#1083;&#1103;%20&#1087;&#1088;&#1077;&#1079;&#1077;&#1085;&#1090;&#1072;&#1094;&#1080;&#1081;\&#1059;&#1088;&#1086;&#1082;%20&#1074;&#1077;&#1078;&#1083;&#1080;&#1074;&#1086;&#1089;&#1090;&#1080;\9.wav" TargetMode="Externa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71934" y="1428736"/>
            <a:ext cx="4286280" cy="235745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Уроки </a:t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вежливости</a:t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для </a:t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детей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~PP3573.WAV">
            <a:hlinkClick r:id="" action="ppaction://media"/>
          </p:cNvPr>
          <p:cNvPicPr>
            <a:picLocks noRot="1" noChangeAspect="1"/>
          </p:cNvPicPr>
          <p:nvPr>
            <a:wavAudioFile r:embed="rId1" name="~PP3573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6396335"/>
            <a:ext cx="67865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Подготовила: Смирнова Тамара Владимировна</a:t>
            </a:r>
            <a:endParaRPr lang="ru-RU" sz="24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audio isNarration="1">
              <p:cMediaNode showWhenStopped="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981200" y="5143512"/>
            <a:ext cx="56197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66"/>
                </a:solidFill>
                <a:cs typeface="Times New Roman" pitchFamily="18" charset="0"/>
              </a:rPr>
              <a:t>Мальчик, вежливый и развитый,</a:t>
            </a:r>
            <a:r>
              <a:rPr lang="ru-RU" sz="2400" b="1" dirty="0">
                <a:cs typeface="Times New Roman" pitchFamily="18" charset="0"/>
              </a:rPr>
              <a:t> </a:t>
            </a:r>
            <a:br>
              <a:rPr lang="ru-RU" sz="2400" b="1" dirty="0">
                <a:cs typeface="Times New Roman" pitchFamily="18" charset="0"/>
              </a:rPr>
            </a:br>
            <a:r>
              <a:rPr lang="ru-RU" sz="2400" b="1" dirty="0">
                <a:solidFill>
                  <a:srgbClr val="000066"/>
                </a:solidFill>
                <a:cs typeface="Times New Roman" pitchFamily="18" charset="0"/>
              </a:rPr>
              <a:t>Говорит, встречаясь</a:t>
            </a:r>
            <a:r>
              <a:rPr lang="ru-RU" sz="2400" b="1" dirty="0" smtClean="0">
                <a:solidFill>
                  <a:srgbClr val="000066"/>
                </a:solidFill>
                <a:cs typeface="Times New Roman" pitchFamily="18" charset="0"/>
              </a:rPr>
              <a:t>:</a:t>
            </a:r>
            <a:endParaRPr lang="ru-RU" sz="2400" dirty="0"/>
          </a:p>
        </p:txBody>
      </p:sp>
      <p:pic>
        <p:nvPicPr>
          <p:cNvPr id="18437" name="4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610600" y="6324600"/>
            <a:ext cx="304800" cy="304800"/>
          </a:xfrm>
          <a:prstGeom prst="rect">
            <a:avLst/>
          </a:prstGeom>
          <a:noFill/>
        </p:spPr>
      </p:pic>
      <p:pic>
        <p:nvPicPr>
          <p:cNvPr id="18439" name="Picture 7" descr="C:\Documents and Settings\Яна Савина\Мои документы\Развитие\Материал для презентаций\Урок вежливости\good da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214290"/>
            <a:ext cx="3417888" cy="492922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14678" y="5780782"/>
            <a:ext cx="31101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cs typeface="Times New Roman" pitchFamily="18" charset="0"/>
              </a:rPr>
              <a:t>«Здравствуйте»</a:t>
            </a:r>
            <a:endParaRPr lang="ru-RU" sz="3200" dirty="0" smtClean="0"/>
          </a:p>
          <a:p>
            <a:r>
              <a:rPr lang="ru-RU" sz="3200" dirty="0" smtClean="0"/>
              <a:t> </a:t>
            </a:r>
            <a:endParaRPr lang="ru-RU" sz="3200" dirty="0"/>
          </a:p>
        </p:txBody>
      </p:sp>
    </p:spTree>
  </p:cSld>
  <p:clrMapOvr>
    <a:masterClrMapping/>
  </p:clrMapOvr>
  <p:transition spd="slow" advTm="7000">
    <p:wheel spokes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84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3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752600" y="4500570"/>
            <a:ext cx="5562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66"/>
                </a:solidFill>
                <a:cs typeface="Times New Roman" pitchFamily="18" charset="0"/>
              </a:rPr>
              <a:t>Когда нас </a:t>
            </a:r>
            <a:r>
              <a:rPr lang="ru-RU" sz="2800" b="1" dirty="0" err="1">
                <a:solidFill>
                  <a:srgbClr val="000066"/>
                </a:solidFill>
                <a:cs typeface="Times New Roman" pitchFamily="18" charset="0"/>
              </a:rPr>
              <a:t>бронят</a:t>
            </a:r>
            <a:r>
              <a:rPr lang="ru-RU" sz="2800" b="1" dirty="0">
                <a:solidFill>
                  <a:srgbClr val="000066"/>
                </a:solidFill>
                <a:cs typeface="Times New Roman" pitchFamily="18" charset="0"/>
              </a:rPr>
              <a:t> за шалости,</a:t>
            </a:r>
            <a:r>
              <a:rPr lang="ru-RU" sz="2800" b="1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br>
              <a:rPr lang="ru-RU" sz="2800" b="1" dirty="0">
                <a:solidFill>
                  <a:schemeClr val="accent1"/>
                </a:solidFill>
                <a:cs typeface="Times New Roman" pitchFamily="18" charset="0"/>
              </a:rPr>
            </a:br>
            <a:r>
              <a:rPr lang="ru-RU" sz="2800" b="1" dirty="0">
                <a:solidFill>
                  <a:srgbClr val="000066"/>
                </a:solidFill>
                <a:cs typeface="Times New Roman" pitchFamily="18" charset="0"/>
              </a:rPr>
              <a:t>Говорим</a:t>
            </a:r>
            <a:r>
              <a:rPr lang="ru-RU" sz="2800" b="1" dirty="0" smtClean="0">
                <a:solidFill>
                  <a:srgbClr val="000066"/>
                </a:solidFill>
                <a:cs typeface="Times New Roman" pitchFamily="18" charset="0"/>
              </a:rPr>
              <a:t>:</a:t>
            </a:r>
            <a:endParaRPr lang="ru-RU" sz="28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21508" name="20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28600" y="6400800"/>
            <a:ext cx="304800" cy="304800"/>
          </a:xfrm>
          <a:prstGeom prst="rect">
            <a:avLst/>
          </a:prstGeom>
          <a:noFill/>
        </p:spPr>
      </p:pic>
      <p:pic>
        <p:nvPicPr>
          <p:cNvPr id="21509" name="Picture 5" descr="C:\Documents and Settings\Яна Савина\Мои документы\Развитие\Материал для презентаций\Урок вежливости\sorr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838200"/>
            <a:ext cx="4676775" cy="35004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5984" y="5357826"/>
            <a:ext cx="44037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cs typeface="Times New Roman" pitchFamily="18" charset="0"/>
              </a:rPr>
              <a:t>«Прости, пожалуйста»</a:t>
            </a:r>
          </a:p>
          <a:p>
            <a:r>
              <a:rPr lang="ru-RU" sz="3200" dirty="0" smtClean="0"/>
              <a:t> </a:t>
            </a:r>
            <a:endParaRPr lang="ru-RU" sz="3200" dirty="0"/>
          </a:p>
        </p:txBody>
      </p:sp>
    </p:spTree>
  </p:cSld>
  <p:clrMapOvr>
    <a:masterClrMapping/>
  </p:clrMapOvr>
  <p:transition spd="slow" advTm="7000">
    <p:wheel spokes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0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Тамара\Desktop\здор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  <p:sndAc>
      <p:endSnd/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Тамара\Desktop\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0677" y="0"/>
            <a:ext cx="946535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  <p:sndAc>
      <p:endSnd/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Users\Тамара\Desktop\здо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934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  <p:sndAc>
      <p:endSnd/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Тамара\Desktop\s864652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90182" cy="682371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  <p:sndAc>
      <p:endSnd/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97" y="0"/>
            <a:ext cx="91116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heel spokes="1"/>
    <p:sndAc>
      <p:endSnd/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Тамара\Desktop\envelope_oscar_2011_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spect="1"/>
          </p:cNvSpPr>
          <p:nvPr/>
        </p:nvSpPr>
        <p:spPr>
          <a:xfrm rot="-540000">
            <a:off x="768023" y="1173711"/>
            <a:ext cx="3650871" cy="175432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5400" b="1" u="sng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Викторина</a:t>
            </a:r>
          </a:p>
          <a:p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rot="-540000">
            <a:off x="680183" y="2570348"/>
            <a:ext cx="4429156" cy="144655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«Ежели вы </a:t>
            </a:r>
          </a:p>
          <a:p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вежливы…»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Рисунок 5" descr="7321f3a4ae36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000100" y="4214818"/>
            <a:ext cx="1583668" cy="2304000"/>
          </a:xfrm>
          <a:prstGeom prst="rect">
            <a:avLst/>
          </a:prstGeom>
        </p:spPr>
      </p:pic>
      <p:pic>
        <p:nvPicPr>
          <p:cNvPr id="7" name="~PP2358.WAV">
            <a:hlinkClick r:id="" action="ppaction://media"/>
          </p:cNvPr>
          <p:cNvPicPr>
            <a:picLocks noRot="1" noChangeAspect="1"/>
          </p:cNvPicPr>
          <p:nvPr>
            <a:wavAudioFile r:embed="rId1" name="~PP2358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ко 1"/>
          <p:cNvSpPr/>
          <p:nvPr/>
        </p:nvSpPr>
        <p:spPr>
          <a:xfrm>
            <a:off x="0" y="0"/>
            <a:ext cx="4357718" cy="164305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Нужно ли здороваться со знакомыми ребятами, например, товарищами по двору?</a:t>
            </a:r>
          </a:p>
        </p:txBody>
      </p:sp>
      <p:sp>
        <p:nvSpPr>
          <p:cNvPr id="3" name="Солнце 2"/>
          <p:cNvSpPr>
            <a:spLocks noChangeAspect="1"/>
          </p:cNvSpPr>
          <p:nvPr/>
        </p:nvSpPr>
        <p:spPr>
          <a:xfrm>
            <a:off x="6429388" y="0"/>
            <a:ext cx="2592000" cy="259200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Ответ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4" name="Облако 3"/>
          <p:cNvSpPr/>
          <p:nvPr/>
        </p:nvSpPr>
        <p:spPr>
          <a:xfrm>
            <a:off x="0" y="-142900"/>
            <a:ext cx="4357718" cy="192880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 встрече со знакомыми не следует молчать.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весело и бодро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«Здравствуй, друг», - сказать.</a:t>
            </a:r>
          </a:p>
        </p:txBody>
      </p:sp>
      <p:pic>
        <p:nvPicPr>
          <p:cNvPr id="5" name="~PP102.WAV">
            <a:hlinkClick r:id="" action="ppaction://media"/>
          </p:cNvPr>
          <p:cNvPicPr>
            <a:picLocks noRot="1" noChangeAspect="1"/>
          </p:cNvPicPr>
          <p:nvPr>
            <a:wavAudioFile r:embed="rId1" name="~PP102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6" name="Рисунок 5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992000" y="5786454"/>
            <a:ext cx="1152000" cy="1152000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7" cstate="print"/>
          <a:stretch>
            <a:fillRect/>
          </a:stretch>
        </p:blipFill>
        <p:spPr>
          <a:xfrm>
            <a:off x="357158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500042"/>
            <a:ext cx="7858180" cy="90010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Вежливых слов не одно и не два,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Помни и знай эти чудо-слова: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57554" y="1643050"/>
            <a:ext cx="1876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Доброе утро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7554" y="2285992"/>
            <a:ext cx="2004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Добрый день</a:t>
            </a:r>
            <a:endParaRPr lang="ru-RU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57554" y="2928934"/>
            <a:ext cx="1939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свидания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7554" y="3500438"/>
            <a:ext cx="2052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Здравствуйте</a:t>
            </a:r>
            <a:endParaRPr lang="ru-RU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00430" y="4000504"/>
            <a:ext cx="1534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Извините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28992" y="4572008"/>
            <a:ext cx="1898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Пожалуйста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00364" y="5000636"/>
            <a:ext cx="3063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Приятного аппетита</a:t>
            </a:r>
            <a:endParaRPr lang="ru-RU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43306" y="5500702"/>
            <a:ext cx="1500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Простите</a:t>
            </a:r>
            <a:endParaRPr lang="ru-RU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14744" y="6000768"/>
            <a:ext cx="13572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картинки\детские картинки-блестяшки анимашки\7321f3a4ae36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00760" y="2428868"/>
            <a:ext cx="2857488" cy="4157346"/>
          </a:xfrm>
          <a:prstGeom prst="rect">
            <a:avLst/>
          </a:prstGeom>
          <a:noFill/>
        </p:spPr>
      </p:pic>
      <p:pic>
        <p:nvPicPr>
          <p:cNvPr id="2051" name="Picture 3" descr="D:\картинки\детские картинки-блестяшки анимашки\blpnbehbcsipdrwdzspfo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357158" y="3500438"/>
            <a:ext cx="2214578" cy="2952771"/>
          </a:xfrm>
          <a:prstGeom prst="rect">
            <a:avLst/>
          </a:prstGeom>
          <a:noFill/>
        </p:spPr>
      </p:pic>
      <p:pic>
        <p:nvPicPr>
          <p:cNvPr id="16" name="~PP3544.WAV">
            <a:hlinkClick r:id="" action="ppaction://media"/>
          </p:cNvPr>
          <p:cNvPicPr>
            <a:picLocks noRot="1" noChangeAspect="1"/>
          </p:cNvPicPr>
          <p:nvPr>
            <a:wavAudioFile r:embed="rId1" name="~PP3544.WAV"/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  <p:sndAc>
      <p:endSnd/>
    </p:sndAc>
  </p:transition>
  <p:timing>
    <p:tnLst>
      <p:par>
        <p:cTn id="1" dur="indefinite" restart="never" nodeType="tmRoot">
          <p:childTnLst>
            <p:audio isNarration="1">
              <p:cMediaNode showWhenStopped="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ost-53826-1224482375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2000232" y="2285992"/>
            <a:ext cx="2071702" cy="4392000"/>
          </a:xfrm>
          <a:prstGeom prst="rect">
            <a:avLst/>
          </a:prstGeom>
        </p:spPr>
      </p:pic>
      <p:sp>
        <p:nvSpPr>
          <p:cNvPr id="5" name="Облако 4"/>
          <p:cNvSpPr/>
          <p:nvPr/>
        </p:nvSpPr>
        <p:spPr>
          <a:xfrm>
            <a:off x="214282" y="214290"/>
            <a:ext cx="4357718" cy="184307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Кто при встрече должен поздороваться первым: мальчик или девочка?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Солнце 5"/>
          <p:cNvSpPr>
            <a:spLocks noChangeAspect="1"/>
          </p:cNvSpPr>
          <p:nvPr/>
        </p:nvSpPr>
        <p:spPr>
          <a:xfrm>
            <a:off x="6429388" y="0"/>
            <a:ext cx="2592000" cy="259200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Ответ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post-56918-1279544575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4786314" y="2786058"/>
            <a:ext cx="2713122" cy="3672000"/>
          </a:xfrm>
          <a:prstGeom prst="rect">
            <a:avLst/>
          </a:prstGeom>
        </p:spPr>
      </p:pic>
      <p:pic>
        <p:nvPicPr>
          <p:cNvPr id="8" name="Рисунок 7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992000" y="5786454"/>
            <a:ext cx="1152000" cy="1152000"/>
          </a:xfrm>
          <a:prstGeom prst="rect">
            <a:avLst/>
          </a:prstGeom>
        </p:spPr>
      </p:pic>
      <p:sp>
        <p:nvSpPr>
          <p:cNvPr id="9" name="Облако 8"/>
          <p:cNvSpPr/>
          <p:nvPr/>
        </p:nvSpPr>
        <p:spPr>
          <a:xfrm>
            <a:off x="214282" y="0"/>
            <a:ext cx="4357718" cy="235743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Должен быть вежливым мальчик всегда.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Девочке первым он скажет тогда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Слово волшебное, доброе слово «Здравствуй!» –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значит: «Всегда будь здорова!»</a:t>
            </a:r>
          </a:p>
          <a:p>
            <a:pPr algn="ctr"/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~PP1722.WAV">
            <a:hlinkClick r:id="" action="ppaction://media"/>
          </p:cNvPr>
          <p:cNvPicPr>
            <a:picLocks noRot="1" noChangeAspect="1"/>
          </p:cNvPicPr>
          <p:nvPr>
            <a:wavAudioFile r:embed="rId1" name="~PP1722.WAV"/>
          </p:nvPr>
        </p:nvPicPr>
        <p:blipFill>
          <a:blip r:embed="rId8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11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9" cstate="print"/>
          <a:stretch>
            <a:fillRect/>
          </a:stretch>
        </p:blipFill>
        <p:spPr>
          <a:xfrm>
            <a:off x="214282" y="2857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6f7dcbfc359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5357818" y="2357430"/>
            <a:ext cx="1902664" cy="3960000"/>
          </a:xfrm>
          <a:prstGeom prst="rect">
            <a:avLst/>
          </a:prstGeom>
        </p:spPr>
      </p:pic>
      <p:pic>
        <p:nvPicPr>
          <p:cNvPr id="3" name="Рисунок 2" descr="Девочка с косичками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500298" y="2714620"/>
            <a:ext cx="2844000" cy="2844000"/>
          </a:xfrm>
          <a:prstGeom prst="rect">
            <a:avLst/>
          </a:prstGeom>
        </p:spPr>
      </p:pic>
      <p:sp>
        <p:nvSpPr>
          <p:cNvPr id="4" name="Облако 3"/>
          <p:cNvSpPr/>
          <p:nvPr/>
        </p:nvSpPr>
        <p:spPr>
          <a:xfrm>
            <a:off x="214282" y="214290"/>
            <a:ext cx="4357718" cy="184307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Встречаются Маша и Денис, приветствуют друг друга, при этом у Дениса руки остаются в карманах брюк.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         В чем ошибка?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5" name="Солнце 4"/>
          <p:cNvSpPr>
            <a:spLocks noChangeAspect="1"/>
          </p:cNvSpPr>
          <p:nvPr/>
        </p:nvSpPr>
        <p:spPr>
          <a:xfrm>
            <a:off x="6480000" y="0"/>
            <a:ext cx="2664000" cy="266400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Ответ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992000" y="5786454"/>
            <a:ext cx="1152000" cy="1152000"/>
          </a:xfrm>
          <a:prstGeom prst="rect">
            <a:avLst/>
          </a:prstGeom>
        </p:spPr>
      </p:pic>
      <p:sp>
        <p:nvSpPr>
          <p:cNvPr id="7" name="Облако 6"/>
          <p:cNvSpPr/>
          <p:nvPr/>
        </p:nvSpPr>
        <p:spPr>
          <a:xfrm>
            <a:off x="214282" y="214290"/>
            <a:ext cx="4357718" cy="184307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Приветствуя даму,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юноша руки из карманов вынимает.</a:t>
            </a:r>
          </a:p>
        </p:txBody>
      </p:sp>
      <p:pic>
        <p:nvPicPr>
          <p:cNvPr id="8" name="~PP2356.WAV">
            <a:hlinkClick r:id="" action="ppaction://media"/>
          </p:cNvPr>
          <p:cNvPicPr>
            <a:picLocks noRot="1" noChangeAspect="1"/>
          </p:cNvPicPr>
          <p:nvPr>
            <a:wavAudioFile r:embed="rId1" name="~PP2356.WAV"/>
          </p:nvPr>
        </p:nvPicPr>
        <p:blipFill>
          <a:blip r:embed="rId8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9" cstate="print"/>
          <a:stretch>
            <a:fillRect/>
          </a:stretch>
        </p:blipFill>
        <p:spPr>
          <a:xfrm>
            <a:off x="214282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ко 1"/>
          <p:cNvSpPr/>
          <p:nvPr/>
        </p:nvSpPr>
        <p:spPr>
          <a:xfrm>
            <a:off x="0" y="0"/>
            <a:ext cx="3929058" cy="192880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В дверях сталкиваются два мальчика, причем одному 8 лет, другому 10 лет.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Кто должен кого пропустить?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" name="Солнце 2"/>
          <p:cNvSpPr>
            <a:spLocks noChangeAspect="1"/>
          </p:cNvSpPr>
          <p:nvPr/>
        </p:nvSpPr>
        <p:spPr>
          <a:xfrm>
            <a:off x="6804000" y="0"/>
            <a:ext cx="2340000" cy="234000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Ответ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мальчик копия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6072198" y="1357298"/>
            <a:ext cx="1554014" cy="5328000"/>
          </a:xfrm>
          <a:prstGeom prst="rect">
            <a:avLst/>
          </a:prstGeom>
        </p:spPr>
      </p:pic>
      <p:pic>
        <p:nvPicPr>
          <p:cNvPr id="6" name="Рисунок 5" descr="9e683f16eb8f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3214678" y="2143116"/>
            <a:ext cx="1939032" cy="4320000"/>
          </a:xfrm>
          <a:prstGeom prst="rect">
            <a:avLst/>
          </a:prstGeom>
        </p:spPr>
      </p:pic>
      <p:pic>
        <p:nvPicPr>
          <p:cNvPr id="7" name="Рисунок 6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992000" y="5786454"/>
            <a:ext cx="1152000" cy="1152000"/>
          </a:xfrm>
          <a:prstGeom prst="rect">
            <a:avLst/>
          </a:prstGeom>
        </p:spPr>
      </p:pic>
      <p:sp>
        <p:nvSpPr>
          <p:cNvPr id="8" name="Облако 7"/>
          <p:cNvSpPr/>
          <p:nvPr/>
        </p:nvSpPr>
        <p:spPr>
          <a:xfrm>
            <a:off x="0" y="0"/>
            <a:ext cx="3929058" cy="192880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Тот, кто окажется вежливее.</a:t>
            </a:r>
          </a:p>
        </p:txBody>
      </p:sp>
      <p:pic>
        <p:nvPicPr>
          <p:cNvPr id="9" name="~PP3789.WAV">
            <a:hlinkClick r:id="" action="ppaction://media"/>
          </p:cNvPr>
          <p:cNvPicPr>
            <a:picLocks noRot="1" noChangeAspect="1"/>
          </p:cNvPicPr>
          <p:nvPr>
            <a:wavAudioFile r:embed="rId1" name="~PP3789.WAV"/>
          </p:nvPr>
        </p:nvPicPr>
        <p:blipFill>
          <a:blip r:embed="rId8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1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9" cstate="print"/>
          <a:stretch>
            <a:fillRect/>
          </a:stretch>
        </p:blipFill>
        <p:spPr>
          <a:xfrm>
            <a:off x="142844" y="14285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321f3a4ae36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929190" y="571480"/>
            <a:ext cx="3959188" cy="5760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5720" y="1571612"/>
            <a:ext cx="6572280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Есть одна игра для вас. </a:t>
            </a:r>
          </a:p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 прочту стихи сейчас. </a:t>
            </a:r>
          </a:p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 начну, а вы кончайте, </a:t>
            </a:r>
          </a:p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Дружно хором отвечайте. </a:t>
            </a:r>
          </a:p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Где отгадка - там конец. </a:t>
            </a:r>
          </a:p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Кто подскажет - молодец! 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~PP3873.WAV">
            <a:hlinkClick r:id="" action="ppaction://media"/>
          </p:cNvPr>
          <p:cNvPicPr>
            <a:picLocks noRot="1" noChangeAspect="1"/>
          </p:cNvPicPr>
          <p:nvPr>
            <a:wavAudioFile r:embed="rId1" name="~PP3873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64c0e705a10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428728" y="2214554"/>
            <a:ext cx="4500000" cy="4500000"/>
          </a:xfrm>
          <a:prstGeom prst="rect">
            <a:avLst/>
          </a:prstGeom>
        </p:spPr>
      </p:pic>
      <p:sp>
        <p:nvSpPr>
          <p:cNvPr id="3" name="Табличка 2"/>
          <p:cNvSpPr/>
          <p:nvPr/>
        </p:nvSpPr>
        <p:spPr>
          <a:xfrm>
            <a:off x="0" y="0"/>
            <a:ext cx="3214678" cy="2500306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Маша знала слов немало,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Но одно из них пропало.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А оно-то, как на грех,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Говорится чаще всех.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Это слово ходит следом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За подарком, за обедом.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Это слово говорят,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Если вас благодарят.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Но молчит она как рыба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Вместо каждого…</a:t>
            </a:r>
          </a:p>
        </p:txBody>
      </p:sp>
      <p:sp>
        <p:nvSpPr>
          <p:cNvPr id="4" name="Солнце 3"/>
          <p:cNvSpPr>
            <a:spLocks noChangeAspect="1"/>
          </p:cNvSpPr>
          <p:nvPr/>
        </p:nvSpPr>
        <p:spPr>
          <a:xfrm>
            <a:off x="6804000" y="0"/>
            <a:ext cx="2340000" cy="234000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Ответ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43306" y="0"/>
            <a:ext cx="3429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Спасибо!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Рисунок 5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992000" y="5786454"/>
            <a:ext cx="1152000" cy="1152000"/>
          </a:xfrm>
          <a:prstGeom prst="rect">
            <a:avLst/>
          </a:prstGeom>
        </p:spPr>
      </p:pic>
      <p:pic>
        <p:nvPicPr>
          <p:cNvPr id="7" name="~PP2860.WAV">
            <a:hlinkClick r:id="" action="ppaction://media"/>
          </p:cNvPr>
          <p:cNvPicPr>
            <a:picLocks noRot="1" noChangeAspect="1"/>
          </p:cNvPicPr>
          <p:nvPr>
            <a:wavAudioFile r:embed="rId1" name="~PP2860.WAV"/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8" cstate="print"/>
          <a:stretch>
            <a:fillRect/>
          </a:stretch>
        </p:blipFill>
        <p:spPr>
          <a:xfrm>
            <a:off x="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АМА\клипарт\354e7d61dc69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214414" y="2786058"/>
            <a:ext cx="2750733" cy="3924000"/>
          </a:xfrm>
          <a:prstGeom prst="rect">
            <a:avLst/>
          </a:prstGeom>
          <a:noFill/>
        </p:spPr>
      </p:pic>
      <p:pic>
        <p:nvPicPr>
          <p:cNvPr id="3" name="Рисунок 2" descr="scool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000760" y="2786058"/>
            <a:ext cx="2434179" cy="3672000"/>
          </a:xfrm>
          <a:prstGeom prst="rect">
            <a:avLst/>
          </a:prstGeom>
        </p:spPr>
      </p:pic>
      <p:sp>
        <p:nvSpPr>
          <p:cNvPr id="4" name="Табличка 3"/>
          <p:cNvSpPr/>
          <p:nvPr/>
        </p:nvSpPr>
        <p:spPr>
          <a:xfrm>
            <a:off x="0" y="0"/>
            <a:ext cx="3428992" cy="2214554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Дядя Саша огорчён,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Рассказал он вот о чём: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«Видел Настю – ученицу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Я на улице сейчас.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Настя – славная девчонка,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Настя ходит в первый класс. Но давно уже от Насти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Я не слышал слова…»</a:t>
            </a:r>
          </a:p>
        </p:txBody>
      </p:sp>
      <p:sp>
        <p:nvSpPr>
          <p:cNvPr id="5" name="Солнце 4"/>
          <p:cNvSpPr>
            <a:spLocks noChangeAspect="1"/>
          </p:cNvSpPr>
          <p:nvPr/>
        </p:nvSpPr>
        <p:spPr>
          <a:xfrm>
            <a:off x="6804000" y="0"/>
            <a:ext cx="2340000" cy="234000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Ответ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6182" y="142852"/>
            <a:ext cx="3120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Здрасте</a:t>
            </a:r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!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Рисунок 6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992000" y="5786454"/>
            <a:ext cx="1152000" cy="1152000"/>
          </a:xfrm>
          <a:prstGeom prst="rect">
            <a:avLst/>
          </a:prstGeom>
        </p:spPr>
      </p:pic>
      <p:pic>
        <p:nvPicPr>
          <p:cNvPr id="8" name="~PP2630.WAV">
            <a:hlinkClick r:id="" action="ppaction://media"/>
          </p:cNvPr>
          <p:cNvPicPr>
            <a:picLocks noRot="1" noChangeAspect="1"/>
          </p:cNvPicPr>
          <p:nvPr>
            <a:wavAudioFile r:embed="rId1" name="~PP2630.WAV"/>
          </p:nvPr>
        </p:nvPicPr>
        <p:blipFill>
          <a:blip r:embed="rId8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9" cstate="print"/>
          <a:stretch>
            <a:fillRect/>
          </a:stretch>
        </p:blipFill>
        <p:spPr>
          <a:xfrm>
            <a:off x="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АМА\клипарт\full\EDUCATION\EDCATION1\ED0493.WM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357422" y="2428868"/>
            <a:ext cx="2150328" cy="4140000"/>
          </a:xfrm>
          <a:prstGeom prst="rect">
            <a:avLst/>
          </a:prstGeom>
          <a:noFill/>
        </p:spPr>
      </p:pic>
      <p:pic>
        <p:nvPicPr>
          <p:cNvPr id="3" name="Рисунок 2" descr="cda84c2009e0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4929190" y="2714620"/>
            <a:ext cx="2355917" cy="3786214"/>
          </a:xfrm>
          <a:prstGeom prst="rect">
            <a:avLst/>
          </a:prstGeom>
        </p:spPr>
      </p:pic>
      <p:sp>
        <p:nvSpPr>
          <p:cNvPr id="4" name="Табличка 3"/>
          <p:cNvSpPr/>
          <p:nvPr/>
        </p:nvSpPr>
        <p:spPr>
          <a:xfrm>
            <a:off x="0" y="0"/>
            <a:ext cx="3428992" cy="1857364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Встретил Витю я, соседа ... встреча грустная была: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На меня он, как торпеда, налетел из-за угла ...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Но - представьте! - зря от Вити ждал я слова …</a:t>
            </a:r>
          </a:p>
          <a:p>
            <a:pPr algn="ctr"/>
            <a:endParaRPr lang="ru-RU" sz="1600" b="1" dirty="0" smtClean="0">
              <a:solidFill>
                <a:srgbClr val="C00000"/>
              </a:solidFill>
            </a:endParaRPr>
          </a:p>
        </p:txBody>
      </p:sp>
      <p:sp>
        <p:nvSpPr>
          <p:cNvPr id="5" name="Солнце 4"/>
          <p:cNvSpPr>
            <a:spLocks noChangeAspect="1"/>
          </p:cNvSpPr>
          <p:nvPr/>
        </p:nvSpPr>
        <p:spPr>
          <a:xfrm>
            <a:off x="6804000" y="0"/>
            <a:ext cx="2340000" cy="234000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Ответ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0430" y="142852"/>
            <a:ext cx="4101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Извините!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Рисунок 6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992000" y="5786454"/>
            <a:ext cx="1152000" cy="1152000"/>
          </a:xfrm>
          <a:prstGeom prst="rect">
            <a:avLst/>
          </a:prstGeom>
        </p:spPr>
      </p:pic>
      <p:pic>
        <p:nvPicPr>
          <p:cNvPr id="8" name="~PP2355.WAV">
            <a:hlinkClick r:id="" action="ppaction://media"/>
          </p:cNvPr>
          <p:cNvPicPr>
            <a:picLocks noRot="1" noChangeAspect="1"/>
          </p:cNvPicPr>
          <p:nvPr>
            <a:wavAudioFile r:embed="rId1" name="~PP2355.WAV"/>
          </p:nvPr>
        </p:nvPicPr>
        <p:blipFill>
          <a:blip r:embed="rId8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9" cstate="print"/>
          <a:stretch>
            <a:fillRect/>
          </a:stretch>
        </p:blipFill>
        <p:spPr>
          <a:xfrm>
            <a:off x="0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d98fbad42d4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785918" y="1285860"/>
            <a:ext cx="5256000" cy="5256000"/>
          </a:xfrm>
          <a:prstGeom prst="rect">
            <a:avLst/>
          </a:prstGeom>
        </p:spPr>
      </p:pic>
      <p:sp>
        <p:nvSpPr>
          <p:cNvPr id="3" name="Табличка 2"/>
          <p:cNvSpPr/>
          <p:nvPr/>
        </p:nvSpPr>
        <p:spPr>
          <a:xfrm>
            <a:off x="214282" y="214290"/>
            <a:ext cx="3071802" cy="785818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И во Франции, и в Дании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На прощанье говорят…</a:t>
            </a:r>
          </a:p>
          <a:p>
            <a:pPr algn="ctr"/>
            <a:endParaRPr lang="ru-RU" sz="1600" b="1" dirty="0" smtClean="0">
              <a:solidFill>
                <a:srgbClr val="C00000"/>
              </a:solidFill>
            </a:endParaRPr>
          </a:p>
        </p:txBody>
      </p:sp>
      <p:sp>
        <p:nvSpPr>
          <p:cNvPr id="4" name="Солнце 3"/>
          <p:cNvSpPr>
            <a:spLocks noChangeAspect="1"/>
          </p:cNvSpPr>
          <p:nvPr/>
        </p:nvSpPr>
        <p:spPr>
          <a:xfrm>
            <a:off x="6804000" y="0"/>
            <a:ext cx="2340000" cy="234000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Ответ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868" y="285728"/>
            <a:ext cx="3276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До свидания!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992000" y="5786454"/>
            <a:ext cx="1152000" cy="1152000"/>
          </a:xfrm>
          <a:prstGeom prst="rect">
            <a:avLst/>
          </a:prstGeom>
        </p:spPr>
      </p:pic>
      <p:pic>
        <p:nvPicPr>
          <p:cNvPr id="7" name="~PP456.WAV">
            <a:hlinkClick r:id="" action="ppaction://media"/>
          </p:cNvPr>
          <p:cNvPicPr>
            <a:picLocks noRot="1" noChangeAspect="1"/>
          </p:cNvPicPr>
          <p:nvPr>
            <a:wavAudioFile r:embed="rId1" name="~PP456.WAV"/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2" name="Записанный звук"/>
          </p:nvPr>
        </p:nvPicPr>
        <p:blipFill>
          <a:blip r:embed="rId8" cstate="print"/>
          <a:stretch>
            <a:fillRect/>
          </a:stretch>
        </p:blipFill>
        <p:spPr>
          <a:xfrm>
            <a:off x="214282" y="14285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642918"/>
            <a:ext cx="8229600" cy="282893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Волшебники – гномы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Немало для нас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Чудесного сделать могли бы,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Но больше чудес совершает в сто раз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Волшебное слово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14612" y="3571876"/>
            <a:ext cx="36502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картинки\детские картинки-блестяшки анимашки\7321f3a4ae36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500826" y="3214686"/>
            <a:ext cx="2366470" cy="3442966"/>
          </a:xfrm>
          <a:prstGeom prst="rect">
            <a:avLst/>
          </a:prstGeom>
          <a:noFill/>
        </p:spPr>
      </p:pic>
      <p:pic>
        <p:nvPicPr>
          <p:cNvPr id="6" name="Picture 3" descr="D:\картинки\детские картинки-блестяшки анимашки\blpnbehbcsipdrwdzspfo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357158" y="3500438"/>
            <a:ext cx="2214578" cy="2952771"/>
          </a:xfrm>
          <a:prstGeom prst="rect">
            <a:avLst/>
          </a:prstGeom>
          <a:noFill/>
        </p:spPr>
      </p:pic>
      <p:pic>
        <p:nvPicPr>
          <p:cNvPr id="9" name="~PP2379.WAV">
            <a:hlinkClick r:id="" action="ppaction://media"/>
          </p:cNvPr>
          <p:cNvPicPr>
            <a:picLocks noRot="1" noChangeAspect="1"/>
          </p:cNvPicPr>
          <p:nvPr>
            <a:wavAudioFile r:embed="rId1" name="~PP2379.WAV"/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  <p:sndAc>
      <p:endSnd/>
    </p:sndAc>
  </p:transition>
  <p:timing>
    <p:tnLst>
      <p:par>
        <p:cTn id="1" dur="indefinite" restart="never" nodeType="tmRoot">
          <p:childTnLst>
            <p:audio isNarration="1">
              <p:cMediaNode showWhenStopped="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85728"/>
            <a:ext cx="3857652" cy="114300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Старшему,</a:t>
            </a:r>
          </a:p>
          <a:p>
            <a:pPr>
              <a:buNone/>
            </a:pPr>
            <a: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если встречаемся с ним,</a:t>
            </a:r>
          </a:p>
          <a:p>
            <a:pPr>
              <a:buNone/>
            </a:pPr>
            <a: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первыми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1500174"/>
            <a:ext cx="32239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«Здравствуйте!»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2357430"/>
            <a:ext cx="1944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говорим.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D:\картинки\детские картинки-блестяшки анимашки\7321f3a4ae36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0" y="4500570"/>
            <a:ext cx="1620343" cy="2357430"/>
          </a:xfrm>
          <a:prstGeom prst="rect">
            <a:avLst/>
          </a:prstGeom>
          <a:noFill/>
        </p:spPr>
      </p:pic>
      <p:pic>
        <p:nvPicPr>
          <p:cNvPr id="25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714744" y="285728"/>
            <a:ext cx="1928826" cy="2000264"/>
          </a:xfrm>
          <a:prstGeom prst="rect">
            <a:avLst/>
          </a:prstGeom>
          <a:noFill/>
        </p:spPr>
      </p:pic>
      <p:pic>
        <p:nvPicPr>
          <p:cNvPr id="26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6" cstate="email"/>
          <a:srcRect r="-4758"/>
          <a:stretch>
            <a:fillRect/>
          </a:stretch>
        </p:blipFill>
        <p:spPr bwMode="auto">
          <a:xfrm>
            <a:off x="4786314" y="0"/>
            <a:ext cx="2428892" cy="2914670"/>
          </a:xfrm>
          <a:prstGeom prst="rect">
            <a:avLst/>
          </a:prstGeom>
          <a:noFill/>
        </p:spPr>
      </p:pic>
      <p:pic>
        <p:nvPicPr>
          <p:cNvPr id="27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7" cstate="email"/>
          <a:srcRect l="-22416" b="-23951"/>
          <a:stretch>
            <a:fillRect/>
          </a:stretch>
        </p:blipFill>
        <p:spPr bwMode="auto">
          <a:xfrm>
            <a:off x="7000860" y="0"/>
            <a:ext cx="2143140" cy="2200290"/>
          </a:xfrm>
          <a:prstGeom prst="rect">
            <a:avLst/>
          </a:prstGeom>
          <a:noFill/>
        </p:spPr>
      </p:pic>
      <p:pic>
        <p:nvPicPr>
          <p:cNvPr id="30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8" cstate="email"/>
          <a:srcRect l="-21734"/>
          <a:stretch>
            <a:fillRect/>
          </a:stretch>
        </p:blipFill>
        <p:spPr bwMode="auto">
          <a:xfrm flipH="1">
            <a:off x="2928926" y="1500174"/>
            <a:ext cx="2794245" cy="1928826"/>
          </a:xfrm>
          <a:prstGeom prst="rect">
            <a:avLst/>
          </a:prstGeom>
          <a:noFill/>
        </p:spPr>
      </p:pic>
      <p:graphicFrame>
        <p:nvGraphicFramePr>
          <p:cNvPr id="1039" name="Object 15"/>
          <p:cNvGraphicFramePr>
            <a:graphicFrameLocks noChangeAspect="1"/>
          </p:cNvGraphicFramePr>
          <p:nvPr/>
        </p:nvGraphicFramePr>
        <p:xfrm>
          <a:off x="2928926" y="2643182"/>
          <a:ext cx="2397125" cy="3944937"/>
        </p:xfrm>
        <a:graphic>
          <a:graphicData uri="http://schemas.openxmlformats.org/presentationml/2006/ole">
            <p:oleObj spid="_x0000_s30722" name="CorelDRAW" r:id="rId9" imgW="2796120" imgH="4599360" progId="">
              <p:embed/>
            </p:oleObj>
          </a:graphicData>
        </a:graphic>
      </p:graphicFrame>
      <p:pic>
        <p:nvPicPr>
          <p:cNvPr id="32" name="Picture 2" descr="D:\картинки\детские картинки-блестяшки анимашки\d665ccbba395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643570" y="642918"/>
            <a:ext cx="3500430" cy="5849046"/>
          </a:xfrm>
          <a:prstGeom prst="rect">
            <a:avLst/>
          </a:prstGeom>
          <a:noFill/>
        </p:spPr>
      </p:pic>
      <p:pic>
        <p:nvPicPr>
          <p:cNvPr id="13" name="~PP3346.WAV">
            <a:hlinkClick r:id="" action="ppaction://media"/>
          </p:cNvPr>
          <p:cNvPicPr>
            <a:picLocks noRot="1" noChangeAspect="1"/>
          </p:cNvPicPr>
          <p:nvPr>
            <a:wavAudioFile r:embed="rId2" name="~PP3346.WAV"/>
          </p:nvPr>
        </p:nvPicPr>
        <p:blipFill>
          <a:blip r:embed="rId11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0000">
    <p:wheel spokes="1"/>
    <p:sndAc>
      <p:endSnd/>
    </p:sndAc>
  </p:transition>
  <p:timing>
    <p:tnLst>
      <p:par>
        <p:cTn id="1" dur="indefinite" restart="never" nodeType="tmRoot">
          <p:childTnLst>
            <p:audio isNarration="1">
              <p:cMediaNode showWhenStopped="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0" y="285728"/>
            <a:ext cx="3614734" cy="135732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Нам повторять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Весь день не лень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 каждой встрече: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D:\картинки\детские картинки-блестяшки анимашки\domik93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00232" y="285728"/>
            <a:ext cx="6677829" cy="4027504"/>
          </a:xfrm>
          <a:prstGeom prst="rect">
            <a:avLst/>
          </a:prstGeom>
          <a:noFill/>
        </p:spPr>
      </p:pic>
      <p:pic>
        <p:nvPicPr>
          <p:cNvPr id="2053" name="Picture 5" descr="D:\картинки\детские картинки-блестяшки анимашки\2cf92f282029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428992" y="3387654"/>
            <a:ext cx="1857388" cy="3177277"/>
          </a:xfrm>
          <a:prstGeom prst="rect">
            <a:avLst/>
          </a:prstGeom>
          <a:noFill/>
        </p:spPr>
      </p:pic>
      <p:pic>
        <p:nvPicPr>
          <p:cNvPr id="10" name="Picture 5" descr="D:\картинки\детские картинки-блестяшки анимашки\2cf92f282029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929322" y="2786058"/>
            <a:ext cx="1847396" cy="3643338"/>
          </a:xfrm>
          <a:prstGeom prst="rect">
            <a:avLst/>
          </a:prstGeom>
          <a:noFill/>
        </p:spPr>
      </p:pic>
      <p:pic>
        <p:nvPicPr>
          <p:cNvPr id="11" name="Picture 2" descr="D:\картинки\детские картинки-блестяшки анимашки\7321f3a4ae36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0" y="4500570"/>
            <a:ext cx="1620343" cy="235743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0" y="1857364"/>
            <a:ext cx="3156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«Добрый день!»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~PP3700.WAV">
            <a:hlinkClick r:id="" action="ppaction://media"/>
          </p:cNvPr>
          <p:cNvPicPr>
            <a:picLocks noRot="1" noChangeAspect="1"/>
          </p:cNvPicPr>
          <p:nvPr>
            <a:wavAudioFile r:embed="rId1" name="~PP3700.WAV"/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9000">
    <p:wheel spokes="1"/>
    <p:sndAc>
      <p:endSnd/>
    </p:sndAc>
  </p:transition>
  <p:timing>
    <p:tnLst>
      <p:par>
        <p:cTn id="1" dur="indefinite" restart="never" nodeType="tmRoot">
          <p:childTnLst>
            <p:audio isNarration="1">
              <p:cMediaNode showWhenStopped="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936750" y="5392738"/>
            <a:ext cx="517525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4800" b="1"/>
              <a:t>БУ</a:t>
            </a:r>
            <a:r>
              <a:rPr lang="ru-RU" sz="4800" b="1">
                <a:solidFill>
                  <a:schemeClr val="accent1"/>
                </a:solidFill>
              </a:rPr>
              <a:t>ДЬТЕ ДОБ</a:t>
            </a:r>
            <a:r>
              <a:rPr lang="ru-RU" sz="4800" b="1"/>
              <a:t>РЫ</a:t>
            </a:r>
          </a:p>
        </p:txBody>
      </p:sp>
      <p:pic>
        <p:nvPicPr>
          <p:cNvPr id="6151" name="21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4800" y="6324600"/>
            <a:ext cx="304800" cy="304800"/>
          </a:xfrm>
          <a:prstGeom prst="rect">
            <a:avLst/>
          </a:prstGeom>
          <a:noFill/>
        </p:spPr>
      </p:pic>
      <p:pic>
        <p:nvPicPr>
          <p:cNvPr id="6152" name="Picture 8" descr="C:\Documents and Settings\Яна Савина\Мои документы\Развитие\Материал для презентаций\Урок вежливости\Будте добры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762000"/>
            <a:ext cx="4495800" cy="413543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000">
    <p:wheel spokes="1"/>
    <p:sndAc>
      <p:endSnd/>
    </p:sndAc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752600" y="5334000"/>
            <a:ext cx="5562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5400" b="1">
                <a:solidFill>
                  <a:schemeClr val="accent1"/>
                </a:solidFill>
              </a:rPr>
              <a:t>ИЗВИ</a:t>
            </a:r>
            <a:r>
              <a:rPr lang="ru-RU" sz="5400" b="1"/>
              <a:t>НИ</a:t>
            </a:r>
            <a:endParaRPr lang="ru-RU" sz="5400" b="1">
              <a:solidFill>
                <a:schemeClr val="accent1"/>
              </a:solidFill>
            </a:endParaRPr>
          </a:p>
        </p:txBody>
      </p:sp>
      <p:pic>
        <p:nvPicPr>
          <p:cNvPr id="15367" name="19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" y="6324600"/>
            <a:ext cx="304800" cy="304800"/>
          </a:xfrm>
          <a:prstGeom prst="rect">
            <a:avLst/>
          </a:prstGeom>
          <a:noFill/>
        </p:spPr>
      </p:pic>
      <p:pic>
        <p:nvPicPr>
          <p:cNvPr id="15368" name="Picture 8" descr="C:\Documents and Settings\Яна Савина\Мои документы\Развитие\Материал для презентаций\Урок вежливости\извини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838200"/>
            <a:ext cx="3689350" cy="384968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000">
    <p:wheel spokes="1"/>
    <p:sndAc>
      <p:endSnd/>
    </p:sndAc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752600" y="5029200"/>
            <a:ext cx="610554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66"/>
                </a:solidFill>
                <a:cs typeface="Times New Roman" pitchFamily="18" charset="0"/>
              </a:rPr>
              <a:t>Растает даже ледяная глыба</a:t>
            </a:r>
            <a:r>
              <a:rPr lang="ru-RU" sz="2800" b="1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br>
              <a:rPr lang="ru-RU" sz="2800" b="1" dirty="0">
                <a:solidFill>
                  <a:schemeClr val="accent1"/>
                </a:solidFill>
                <a:cs typeface="Times New Roman" pitchFamily="18" charset="0"/>
              </a:rPr>
            </a:br>
            <a:r>
              <a:rPr lang="ru-RU" sz="2800" b="1" dirty="0">
                <a:solidFill>
                  <a:srgbClr val="000066"/>
                </a:solidFill>
                <a:cs typeface="Times New Roman" pitchFamily="18" charset="0"/>
              </a:rPr>
              <a:t>От слова </a:t>
            </a:r>
            <a:r>
              <a:rPr lang="ru-RU" sz="2800" b="1" dirty="0" smtClean="0">
                <a:solidFill>
                  <a:srgbClr val="000066"/>
                </a:solidFill>
                <a:cs typeface="Times New Roman" pitchFamily="18" charset="0"/>
              </a:rPr>
              <a:t>теплого</a:t>
            </a:r>
            <a:endParaRPr lang="ru-RU" sz="2800" b="1" dirty="0" smtClean="0">
              <a:solidFill>
                <a:schemeClr val="accent1"/>
              </a:solidFill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accent1"/>
              </a:solidFill>
              <a:cs typeface="Times New Roman" pitchFamily="18" charset="0"/>
            </a:endParaRPr>
          </a:p>
          <a:p>
            <a:pPr algn="ctr"/>
            <a:endParaRPr lang="ru-RU" sz="2800" b="1" dirty="0">
              <a:solidFill>
                <a:schemeClr val="accent1"/>
              </a:solidFill>
              <a:cs typeface="Times New Roman" pitchFamily="18" charset="0"/>
            </a:endParaRPr>
          </a:p>
        </p:txBody>
      </p:sp>
      <p:pic>
        <p:nvPicPr>
          <p:cNvPr id="19461" name="15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4800" y="6248400"/>
            <a:ext cx="304800" cy="304800"/>
          </a:xfrm>
          <a:prstGeom prst="rect">
            <a:avLst/>
          </a:prstGeom>
          <a:noFill/>
        </p:spPr>
      </p:pic>
      <p:pic>
        <p:nvPicPr>
          <p:cNvPr id="19463" name="Picture 7" descr="C:\Documents and Settings\Яна Савина\Мои документы\Развитие\Материал для презентаций\Урок вежливости\1landscape732-me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609600"/>
            <a:ext cx="5410200" cy="40481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14546" y="5929331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Спасибо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7000">
    <p:wheel spokes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1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752600" y="4500570"/>
            <a:ext cx="5562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66"/>
                </a:solidFill>
                <a:cs typeface="Times New Roman" pitchFamily="18" charset="0"/>
              </a:rPr>
              <a:t>Зазеленеет старый пень,</a:t>
            </a:r>
            <a:r>
              <a:rPr lang="ru-RU" sz="2800" b="1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br>
              <a:rPr lang="ru-RU" sz="2800" b="1" dirty="0">
                <a:solidFill>
                  <a:schemeClr val="accent1"/>
                </a:solidFill>
                <a:cs typeface="Times New Roman" pitchFamily="18" charset="0"/>
              </a:rPr>
            </a:br>
            <a:r>
              <a:rPr lang="ru-RU" sz="2800" b="1" dirty="0">
                <a:solidFill>
                  <a:srgbClr val="000066"/>
                </a:solidFill>
                <a:cs typeface="Times New Roman" pitchFamily="18" charset="0"/>
              </a:rPr>
              <a:t>Когда услышит</a:t>
            </a:r>
            <a:r>
              <a:rPr lang="ru-RU" sz="2800" b="1" dirty="0" smtClean="0">
                <a:solidFill>
                  <a:srgbClr val="000066"/>
                </a:solidFill>
                <a:cs typeface="Times New Roman" pitchFamily="18" charset="0"/>
              </a:rPr>
              <a:t>:</a:t>
            </a:r>
            <a:endParaRPr lang="ru-RU" sz="5400" b="1" dirty="0">
              <a:solidFill>
                <a:schemeClr val="accent1"/>
              </a:solidFill>
            </a:endParaRPr>
          </a:p>
        </p:txBody>
      </p:sp>
      <p:pic>
        <p:nvPicPr>
          <p:cNvPr id="13318" name="9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610600" y="6248400"/>
            <a:ext cx="304800" cy="304800"/>
          </a:xfrm>
          <a:prstGeom prst="rect">
            <a:avLst/>
          </a:prstGeom>
          <a:noFill/>
        </p:spPr>
      </p:pic>
      <p:pic>
        <p:nvPicPr>
          <p:cNvPr id="13320" name="Picture 8" descr="C:\Documents and Settings\Яна Савина\Мои документы\Развитие\Материал для презентаций\Урок вежливости\g19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00" y="285729"/>
            <a:ext cx="5105400" cy="400052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786050" y="5429264"/>
            <a:ext cx="31229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 </a:t>
            </a:r>
            <a:r>
              <a:rPr lang="ru-RU" sz="3200" b="1" dirty="0" smtClean="0">
                <a:solidFill>
                  <a:srgbClr val="000066"/>
                </a:solidFill>
              </a:rPr>
              <a:t>«</a:t>
            </a:r>
            <a:r>
              <a:rPr lang="ru-RU" sz="3200" b="1" dirty="0" smtClean="0">
                <a:solidFill>
                  <a:srgbClr val="FF0000"/>
                </a:solidFill>
                <a:cs typeface="Times New Roman" pitchFamily="18" charset="0"/>
              </a:rPr>
              <a:t>Добрый день</a:t>
            </a:r>
            <a:r>
              <a:rPr lang="ru-RU" sz="3200" b="1" dirty="0" smtClean="0">
                <a:solidFill>
                  <a:srgbClr val="000066"/>
                </a:solidFill>
              </a:rPr>
              <a:t>»</a:t>
            </a:r>
            <a:endParaRPr lang="ru-RU" sz="6000" b="1" dirty="0" smtClean="0">
              <a:solidFill>
                <a:schemeClr val="accent1"/>
              </a:solidFill>
            </a:endParaRPr>
          </a:p>
          <a:p>
            <a:pPr algn="ctr"/>
            <a:endParaRPr lang="ru-RU" sz="3200" dirty="0"/>
          </a:p>
        </p:txBody>
      </p:sp>
    </p:spTree>
  </p:cSld>
  <p:clrMapOvr>
    <a:masterClrMapping/>
  </p:clrMapOvr>
  <p:transition spd="slow" advTm="7000">
    <p:wheel spokes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8"/>
                </p:tgtEl>
              </p:cMediaNode>
            </p:audio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>
    <_dlc_DocId xmlns="6434c500-c195-4837-b047-5e71706d4cb2">S5QAU4VNKZPS-230-1</_dlc_DocId>
    <_dlc_DocIdUrl xmlns="6434c500-c195-4837-b047-5e71706d4cb2">
      <Url>http://www.eduportal44.ru/Buy/Elektron/_layouts/15/DocIdRedir.aspx?ID=S5QAU4VNKZPS-230-1</Url>
      <Description>S5QAU4VNKZPS-230-1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B2A261E63BEB9448B840C58A2F09203" ma:contentTypeVersion="1" ma:contentTypeDescription="Создание документа." ma:contentTypeScope="" ma:versionID="54cd7de345402c4410b45dd325966ecb">
  <xsd:schema xmlns:xsd="http://www.w3.org/2001/XMLSchema" xmlns:xs="http://www.w3.org/2001/XMLSchema" xmlns:p="http://schemas.microsoft.com/office/2006/metadata/properties" xmlns:ns2="6434c500-c195-4837-b047-5e71706d4cb2" targetNamespace="http://schemas.microsoft.com/office/2006/metadata/properties" ma:root="true" ma:fieldsID="499b5db816f3e0543885560e27e22f27" ns2:_="">
    <xsd:import namespace="6434c500-c195-4837-b047-5e71706d4cb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34c500-c195-4837-b047-5e71706d4cb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9B38A9DF-011C-4306-B6E5-BCA5928CACA0}"/>
</file>

<file path=customXml/itemProps2.xml><?xml version="1.0" encoding="utf-8"?>
<ds:datastoreItem xmlns:ds="http://schemas.openxmlformats.org/officeDocument/2006/customXml" ds:itemID="{06EBA096-6A3D-4F5D-88AF-F32A4453F0F6}"/>
</file>

<file path=customXml/itemProps3.xml><?xml version="1.0" encoding="utf-8"?>
<ds:datastoreItem xmlns:ds="http://schemas.openxmlformats.org/officeDocument/2006/customXml" ds:itemID="{B65463CD-2682-4D62-A288-B135CF2438FF}"/>
</file>

<file path=customXml/itemProps4.xml><?xml version="1.0" encoding="utf-8"?>
<ds:datastoreItem xmlns:ds="http://schemas.openxmlformats.org/officeDocument/2006/customXml" ds:itemID="{35124001-3A05-4471-BA04-7B8DA7C6FEB1}"/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443</Words>
  <Application>Microsoft Office PowerPoint</Application>
  <PresentationFormat>Экран (4:3)</PresentationFormat>
  <Paragraphs>102</Paragraphs>
  <Slides>27</Slides>
  <Notes>0</Notes>
  <HiddenSlides>0</HiddenSlides>
  <MMClips>29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Тема Office</vt:lpstr>
      <vt:lpstr>CorelDRAW</vt:lpstr>
      <vt:lpstr>Уроки  вежливости для  детей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Дом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Уроки  вежливости для самых умных малышей</dc:title>
  <dc:creator>Ольга</dc:creator>
  <cp:lastModifiedBy>Admin</cp:lastModifiedBy>
  <cp:revision>69</cp:revision>
  <dcterms:created xsi:type="dcterms:W3CDTF">2010-08-08T09:14:14Z</dcterms:created>
  <dcterms:modified xsi:type="dcterms:W3CDTF">2012-10-10T16:18:35Z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0x010100FB2A261E63BEB9448B840C58A2F09203</vt:lpwstr>
  </property>
  <property fmtid="{D5CDD505-2E9C-101B-9397-08002B2CF9AE}" pid="3" name="_dlc_DocIdItemGuid">
    <vt:lpwstr>c5254848-18b3-40ef-bc01-eb0584447dd5</vt:lpwstr>
  </property>
</Properties>
</file>