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8"/>
  </p:notesMasterIdLst>
  <p:sldIdLst>
    <p:sldId id="256" r:id="rId2"/>
    <p:sldId id="257" r:id="rId3"/>
    <p:sldId id="272" r:id="rId4"/>
    <p:sldId id="259" r:id="rId5"/>
    <p:sldId id="260" r:id="rId6"/>
    <p:sldId id="262" r:id="rId7"/>
    <p:sldId id="263" r:id="rId8"/>
    <p:sldId id="264" r:id="rId9"/>
    <p:sldId id="265" r:id="rId10"/>
    <p:sldId id="266" r:id="rId11"/>
    <p:sldId id="267" r:id="rId12"/>
    <p:sldId id="268" r:id="rId13"/>
    <p:sldId id="271" r:id="rId14"/>
    <p:sldId id="270" r:id="rId15"/>
    <p:sldId id="269" r:id="rId16"/>
    <p:sldId id="273" r:id="rId17"/>
    <p:sldId id="282" r:id="rId18"/>
    <p:sldId id="283" r:id="rId19"/>
    <p:sldId id="274" r:id="rId20"/>
    <p:sldId id="275" r:id="rId21"/>
    <p:sldId id="276" r:id="rId22"/>
    <p:sldId id="277" r:id="rId23"/>
    <p:sldId id="279" r:id="rId24"/>
    <p:sldId id="278"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252"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3312CC-A17E-4B07-B460-EF6A1D2EEA3E}" type="datetimeFigureOut">
              <a:rPr lang="ru-RU" smtClean="0"/>
              <a:pPr/>
              <a:t>05.11.2019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5D790-B476-496C-8B98-FA1B8D241E36}" type="slidenum">
              <a:rPr lang="ru-RU" smtClean="0"/>
              <a:pPr/>
              <a:t>‹#›</a:t>
            </a:fld>
            <a:endParaRPr lang="ru-RU"/>
          </a:p>
        </p:txBody>
      </p:sp>
    </p:spTree>
    <p:extLst>
      <p:ext uri="{BB962C8B-B14F-4D97-AF65-F5344CB8AC3E}">
        <p14:creationId xmlns="" xmlns:p14="http://schemas.microsoft.com/office/powerpoint/2010/main" val="387516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05739C9A-F430-4E60-A90C-194935777F7E}" type="datetime1">
              <a:rPr lang="ru-RU" smtClean="0"/>
              <a:pPr/>
              <a:t>05.11.2019</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3D0D026D-8FB9-4A55-BAC5-8C30A6C60C24}"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00491AF-A985-40C1-9ECA-D4C5E3A1B70F}" type="datetime1">
              <a:rPr lang="ru-RU" smtClean="0"/>
              <a:pPr/>
              <a:t>05.11.2019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D0D026D-8FB9-4A55-BAC5-8C30A6C60C2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84F9EB8-8114-455C-8435-C6B5DBC74541}" type="datetime1">
              <a:rPr lang="ru-RU" smtClean="0"/>
              <a:pPr/>
              <a:t>05.11.2019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D0D026D-8FB9-4A55-BAC5-8C30A6C60C2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3BB0DB9-73CF-4FC5-9793-502AE794420A}" type="datetime1">
              <a:rPr lang="ru-RU" smtClean="0"/>
              <a:pPr/>
              <a:t>05.11.2019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D0D026D-8FB9-4A55-BAC5-8C30A6C60C2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BA79B3B-6BAC-4E2B-AD13-C06EC4F07E9F}" type="datetime1">
              <a:rPr lang="ru-RU" smtClean="0"/>
              <a:pPr/>
              <a:t>05.11.2019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D0D026D-8FB9-4A55-BAC5-8C30A6C60C24}"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D92963D-D9C2-4405-A059-0680F49AB2AA}" type="datetime1">
              <a:rPr lang="ru-RU" smtClean="0"/>
              <a:pPr/>
              <a:t>05.11.2019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D0D026D-8FB9-4A55-BAC5-8C30A6C60C2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10C5CC7-7123-4A07-A28C-DC2D92773B7B}" type="datetime1">
              <a:rPr lang="ru-RU" smtClean="0"/>
              <a:pPr/>
              <a:t>05.11.2019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D0D026D-8FB9-4A55-BAC5-8C30A6C60C2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24EB87B-4AC3-4EF1-B8F1-F693945E1216}" type="datetime1">
              <a:rPr lang="ru-RU" smtClean="0"/>
              <a:pPr/>
              <a:t>05.11.2019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D0D026D-8FB9-4A55-BAC5-8C30A6C60C2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00616701-12D7-44F3-8C4F-33CC4BAFC729}" type="datetime1">
              <a:rPr lang="ru-RU" smtClean="0"/>
              <a:pPr/>
              <a:t>05.11.2019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D0D026D-8FB9-4A55-BAC5-8C30A6C60C24}"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0BB242C-8252-4B76-B4EB-CB7ABB8FB6D1}" type="datetime1">
              <a:rPr lang="ru-RU" smtClean="0"/>
              <a:pPr/>
              <a:t>05.11.2019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D0D026D-8FB9-4A55-BAC5-8C30A6C60C2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89B2ECDD-091F-4345-B8D6-096ADBE28674}" type="datetime1">
              <a:rPr lang="ru-RU" smtClean="0"/>
              <a:pPr/>
              <a:t>05.11.2019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D0D026D-8FB9-4A55-BAC5-8C30A6C60C24}"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E3FF078-FDD7-48C9-8660-16CFE1B4545F}" type="datetime1">
              <a:rPr lang="ru-RU" smtClean="0"/>
              <a:pPr/>
              <a:t>05.11.2019</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D0D026D-8FB9-4A55-BAC5-8C30A6C60C24}"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ru.wikipedia.org/wiki/%D0%AD%D0%BC%D0%BE%D1%86%D0%B8%D0%BE%D0%BD%D0%B0%D0%BB%D1%8C%D0%BD%D1%8B%D0%B9_%D0%BF%D1%80%D0%BE%D1%86%D0%B5%D1%81%D1%81" TargetMode="External"/><Relationship Id="rId2" Type="http://schemas.openxmlformats.org/officeDocument/2006/relationships/hyperlink" Target="http://ru.wikipedia.org/wiki/%D0%9B%D0%B0%D1%82%D0%B8%D0%BD%D1%81%D0%BA%D0%B8%D0%B9_%D1%8F%D0%B7%D1%8B%D0%BA" TargetMode="External"/><Relationship Id="rId1" Type="http://schemas.openxmlformats.org/officeDocument/2006/relationships/slideLayout" Target="../slideLayouts/slideLayout2.xml"/><Relationship Id="rId6" Type="http://schemas.openxmlformats.org/officeDocument/2006/relationships/hyperlink" Target="http://ru.wikipedia.org/wiki/%D0%9D%D0%B0%D1%81%D1%82%D1%80%D0%BE%D0%B5%D0%BD%D0%B8%D0%B5" TargetMode="External"/><Relationship Id="rId5" Type="http://schemas.openxmlformats.org/officeDocument/2006/relationships/hyperlink" Target="http://ru.wikipedia.org/wiki/%D0%A7%D1%83%D0%B2%D1%81%D1%82%D0%B2%D0%BE" TargetMode="External"/><Relationship Id="rId4" Type="http://schemas.openxmlformats.org/officeDocument/2006/relationships/hyperlink" Target="http://ru.wikipedia.org/wiki/%D0%90%D1%84%D1%84%D0%B5%D0%BA%D1%82_(%D0%BF%D1%81%D0%B8%D1%85%D0%BE%D0%BB%D0%BE%D0%B3%D0%B8%D1%8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836712"/>
            <a:ext cx="7406640" cy="1368152"/>
          </a:xfrm>
        </p:spPr>
        <p:txBody>
          <a:bodyPr>
            <a:noAutofit/>
          </a:bodyPr>
          <a:lstStyle/>
          <a:p>
            <a:pPr algn="ctr"/>
            <a:r>
              <a:rPr lang="ru-RU" sz="3200" dirty="0" smtClean="0">
                <a:solidFill>
                  <a:srgbClr val="7030A0"/>
                </a:solidFill>
                <a:latin typeface="Times New Roman" pitchFamily="18" charset="0"/>
                <a:cs typeface="Times New Roman" pitchFamily="18" charset="0"/>
              </a:rPr>
              <a:t>Создание условий для формирования эмоционально-волевой сферы у детей дошкольного </a:t>
            </a:r>
            <a:r>
              <a:rPr lang="ru-RU" sz="3200" dirty="0" smtClean="0">
                <a:solidFill>
                  <a:srgbClr val="7030A0"/>
                </a:solidFill>
                <a:latin typeface="Times New Roman" pitchFamily="18" charset="0"/>
                <a:cs typeface="Times New Roman" pitchFamily="18" charset="0"/>
              </a:rPr>
              <a:t>возраста</a:t>
            </a:r>
            <a:endParaRPr lang="ru-RU" sz="3200" dirty="0">
              <a:solidFill>
                <a:srgbClr val="7030A0"/>
              </a:solidFill>
              <a:latin typeface="Times New Roman" pitchFamily="18" charset="0"/>
              <a:cs typeface="Times New Roman" pitchFamily="18" charset="0"/>
            </a:endParaRPr>
          </a:p>
        </p:txBody>
      </p:sp>
      <p:pic>
        <p:nvPicPr>
          <p:cNvPr id="4" name="Рисунок 3" descr="2657679.jpg"/>
          <p:cNvPicPr>
            <a:picLocks noChangeAspect="1"/>
          </p:cNvPicPr>
          <p:nvPr/>
        </p:nvPicPr>
        <p:blipFill>
          <a:blip r:embed="rId2" cstate="print"/>
          <a:stretch>
            <a:fillRect/>
          </a:stretch>
        </p:blipFill>
        <p:spPr>
          <a:xfrm>
            <a:off x="2786050" y="2571744"/>
            <a:ext cx="4643470" cy="3643338"/>
          </a:xfrm>
          <a:prstGeom prst="rect">
            <a:avLst/>
          </a:prstGeom>
        </p:spPr>
      </p:pic>
      <p:sp>
        <p:nvSpPr>
          <p:cNvPr id="5" name="Номер слайда 4"/>
          <p:cNvSpPr>
            <a:spLocks noGrp="1"/>
          </p:cNvSpPr>
          <p:nvPr>
            <p:ph type="sldNum" sz="quarter" idx="12"/>
          </p:nvPr>
        </p:nvSpPr>
        <p:spPr/>
        <p:txBody>
          <a:bodyPr/>
          <a:lstStyle/>
          <a:p>
            <a:fld id="{3D0D026D-8FB9-4A55-BAC5-8C30A6C60C24}" type="slidenum">
              <a:rPr lang="ru-RU" smtClean="0"/>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7030A0"/>
                </a:solidFill>
              </a:rPr>
              <a:t>Виды эмоций:</a:t>
            </a:r>
            <a:endParaRPr lang="ru-RU" dirty="0">
              <a:solidFill>
                <a:srgbClr val="7030A0"/>
              </a:solidFill>
            </a:endParaRPr>
          </a:p>
        </p:txBody>
      </p:sp>
      <p:sp>
        <p:nvSpPr>
          <p:cNvPr id="3" name="Содержимое 2"/>
          <p:cNvSpPr>
            <a:spLocks noGrp="1"/>
          </p:cNvSpPr>
          <p:nvPr>
            <p:ph idx="1"/>
          </p:nvPr>
        </p:nvSpPr>
        <p:spPr/>
        <p:txBody>
          <a:bodyPr>
            <a:normAutofit/>
          </a:bodyPr>
          <a:lstStyle/>
          <a:p>
            <a:r>
              <a:rPr lang="ru-RU" i="1" dirty="0" smtClean="0">
                <a:solidFill>
                  <a:schemeClr val="accent1"/>
                </a:solidFill>
                <a:latin typeface="Times New Roman" pitchFamily="18" charset="0"/>
                <a:cs typeface="Times New Roman" pitchFamily="18" charset="0"/>
              </a:rPr>
              <a:t>презрение</a:t>
            </a:r>
            <a:r>
              <a:rPr lang="ru-RU" dirty="0" smtClean="0">
                <a:solidFill>
                  <a:schemeClr val="accent1"/>
                </a:solidFill>
                <a:latin typeface="Times New Roman" pitchFamily="18" charset="0"/>
                <a:cs typeface="Times New Roman" pitchFamily="18" charset="0"/>
              </a:rPr>
              <a:t> </a:t>
            </a:r>
            <a:r>
              <a:rPr lang="ru-RU" dirty="0" smtClean="0">
                <a:latin typeface="Times New Roman" pitchFamily="18" charset="0"/>
                <a:cs typeface="Times New Roman" pitchFamily="18" charset="0"/>
              </a:rPr>
              <a:t>- отрицательное эмоциональное состояние, возникающее в межличностных взаимоотношениях и порождаемое рассогласованием жизненных позиций, взглядов и поведения субъекта с жизненными позициями, взглядами и поведением другого, являющегося объектом данного чувства</a:t>
            </a:r>
            <a:endParaRPr lang="ru-RU" dirty="0">
              <a:latin typeface="Times New Roman" pitchFamily="18" charset="0"/>
              <a:cs typeface="Times New Roman" pitchFamily="18" charset="0"/>
            </a:endParaRPr>
          </a:p>
        </p:txBody>
      </p:sp>
      <p:pic>
        <p:nvPicPr>
          <p:cNvPr id="4" name="Рисунок 3" descr="ris77.jpg"/>
          <p:cNvPicPr>
            <a:picLocks noChangeAspect="1"/>
          </p:cNvPicPr>
          <p:nvPr/>
        </p:nvPicPr>
        <p:blipFill>
          <a:blip r:embed="rId2" cstate="print"/>
          <a:stretch>
            <a:fillRect/>
          </a:stretch>
        </p:blipFill>
        <p:spPr>
          <a:xfrm>
            <a:off x="7041648" y="476672"/>
            <a:ext cx="1786091" cy="2078360"/>
          </a:xfrm>
          <a:prstGeom prst="rect">
            <a:avLst/>
          </a:prstGeom>
        </p:spPr>
      </p:pic>
      <p:sp>
        <p:nvSpPr>
          <p:cNvPr id="5" name="Номер слайда 4"/>
          <p:cNvSpPr>
            <a:spLocks noGrp="1"/>
          </p:cNvSpPr>
          <p:nvPr>
            <p:ph type="sldNum" sz="quarter" idx="12"/>
          </p:nvPr>
        </p:nvSpPr>
        <p:spPr/>
        <p:txBody>
          <a:bodyPr/>
          <a:lstStyle/>
          <a:p>
            <a:fld id="{3D0D026D-8FB9-4A55-BAC5-8C30A6C60C24}" type="slidenum">
              <a:rPr lang="ru-RU" smtClean="0"/>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7030A0"/>
                </a:solidFill>
              </a:rPr>
              <a:t>Виды эмоций:</a:t>
            </a:r>
            <a:endParaRPr lang="ru-RU" dirty="0">
              <a:solidFill>
                <a:srgbClr val="7030A0"/>
              </a:solidFill>
            </a:endParaRPr>
          </a:p>
        </p:txBody>
      </p:sp>
      <p:sp>
        <p:nvSpPr>
          <p:cNvPr id="3" name="Содержимое 2"/>
          <p:cNvSpPr>
            <a:spLocks noGrp="1"/>
          </p:cNvSpPr>
          <p:nvPr>
            <p:ph idx="1"/>
          </p:nvPr>
        </p:nvSpPr>
        <p:spPr>
          <a:xfrm>
            <a:off x="1285852" y="1447800"/>
            <a:ext cx="7647836" cy="5124472"/>
          </a:xfrm>
        </p:spPr>
        <p:txBody>
          <a:bodyPr/>
          <a:lstStyle/>
          <a:p>
            <a:r>
              <a:rPr lang="ru-RU" i="1" dirty="0" smtClean="0">
                <a:solidFill>
                  <a:schemeClr val="accent1"/>
                </a:solidFill>
                <a:latin typeface="Times New Roman" pitchFamily="18" charset="0"/>
                <a:cs typeface="Times New Roman" pitchFamily="18" charset="0"/>
              </a:rPr>
              <a:t>страх</a:t>
            </a:r>
            <a:r>
              <a:rPr lang="ru-RU" dirty="0" smtClean="0">
                <a:latin typeface="Times New Roman" pitchFamily="18" charset="0"/>
                <a:cs typeface="Times New Roman" pitchFamily="18" charset="0"/>
              </a:rPr>
              <a:t> - отрицательное эмоциональное состояние, появляющееся при получении субъектом информации о реальной или воображаемой опасности</a:t>
            </a:r>
            <a:endParaRPr lang="ru-RU" dirty="0">
              <a:latin typeface="Times New Roman" pitchFamily="18" charset="0"/>
              <a:cs typeface="Times New Roman" pitchFamily="18" charset="0"/>
            </a:endParaRPr>
          </a:p>
        </p:txBody>
      </p:sp>
      <p:pic>
        <p:nvPicPr>
          <p:cNvPr id="4" name="Рисунок 3" descr="b9291cecac_6.jpg"/>
          <p:cNvPicPr>
            <a:picLocks noChangeAspect="1"/>
          </p:cNvPicPr>
          <p:nvPr/>
        </p:nvPicPr>
        <p:blipFill>
          <a:blip r:embed="rId2" cstate="print"/>
          <a:stretch>
            <a:fillRect/>
          </a:stretch>
        </p:blipFill>
        <p:spPr>
          <a:xfrm>
            <a:off x="3000364" y="4143380"/>
            <a:ext cx="3500462" cy="2143140"/>
          </a:xfrm>
          <a:prstGeom prst="rect">
            <a:avLst/>
          </a:prstGeom>
        </p:spPr>
      </p:pic>
      <p:sp>
        <p:nvSpPr>
          <p:cNvPr id="5" name="Номер слайда 4"/>
          <p:cNvSpPr>
            <a:spLocks noGrp="1"/>
          </p:cNvSpPr>
          <p:nvPr>
            <p:ph type="sldNum" sz="quarter" idx="12"/>
          </p:nvPr>
        </p:nvSpPr>
        <p:spPr/>
        <p:txBody>
          <a:bodyPr/>
          <a:lstStyle/>
          <a:p>
            <a:fld id="{3D0D026D-8FB9-4A55-BAC5-8C30A6C60C24}" type="slidenum">
              <a:rPr lang="ru-RU" smtClean="0"/>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7030A0"/>
                </a:solidFill>
              </a:rPr>
              <a:t>Виды эмоций:</a:t>
            </a:r>
            <a:endParaRPr lang="ru-RU" dirty="0">
              <a:solidFill>
                <a:srgbClr val="7030A0"/>
              </a:solidFill>
            </a:endParaRPr>
          </a:p>
        </p:txBody>
      </p:sp>
      <p:sp>
        <p:nvSpPr>
          <p:cNvPr id="3" name="Содержимое 2"/>
          <p:cNvSpPr>
            <a:spLocks noGrp="1"/>
          </p:cNvSpPr>
          <p:nvPr>
            <p:ph idx="1"/>
          </p:nvPr>
        </p:nvSpPr>
        <p:spPr>
          <a:xfrm>
            <a:off x="179512" y="1772816"/>
            <a:ext cx="7498080" cy="4800600"/>
          </a:xfrm>
        </p:spPr>
        <p:txBody>
          <a:bodyPr/>
          <a:lstStyle/>
          <a:p>
            <a:r>
              <a:rPr lang="ru-RU" i="1" dirty="0" smtClean="0">
                <a:solidFill>
                  <a:schemeClr val="accent1"/>
                </a:solidFill>
                <a:latin typeface="Times New Roman" pitchFamily="18" charset="0"/>
                <a:cs typeface="Times New Roman" pitchFamily="18" charset="0"/>
              </a:rPr>
              <a:t>стыд</a:t>
            </a:r>
            <a:r>
              <a:rPr lang="ru-RU" dirty="0" smtClean="0">
                <a:latin typeface="Times New Roman" pitchFamily="18" charset="0"/>
                <a:cs typeface="Times New Roman" pitchFamily="18" charset="0"/>
              </a:rPr>
              <a:t> - отрицательное эмоциональное состояние, выражающееся в осознании несоответствия собственных помыслов, поступков и внешности не только ожиданиям окружающих, но и собственным представлениям о подобающем поведении и внешнем облике</a:t>
            </a:r>
            <a:endParaRPr lang="ru-RU" dirty="0">
              <a:latin typeface="Times New Roman" pitchFamily="18" charset="0"/>
              <a:cs typeface="Times New Roman" pitchFamily="18" charset="0"/>
            </a:endParaRPr>
          </a:p>
        </p:txBody>
      </p:sp>
      <p:pic>
        <p:nvPicPr>
          <p:cNvPr id="4" name="Рисунок 3" descr="woman_ashamed_picture.jpg"/>
          <p:cNvPicPr>
            <a:picLocks noChangeAspect="1"/>
          </p:cNvPicPr>
          <p:nvPr/>
        </p:nvPicPr>
        <p:blipFill>
          <a:blip r:embed="rId2" cstate="print"/>
          <a:stretch>
            <a:fillRect/>
          </a:stretch>
        </p:blipFill>
        <p:spPr>
          <a:xfrm>
            <a:off x="7380312" y="188640"/>
            <a:ext cx="1620727" cy="2045203"/>
          </a:xfrm>
          <a:prstGeom prst="rect">
            <a:avLst/>
          </a:prstGeom>
        </p:spPr>
      </p:pic>
      <p:sp>
        <p:nvSpPr>
          <p:cNvPr id="5" name="Номер слайда 4"/>
          <p:cNvSpPr>
            <a:spLocks noGrp="1"/>
          </p:cNvSpPr>
          <p:nvPr>
            <p:ph type="sldNum" sz="quarter" idx="12"/>
          </p:nvPr>
        </p:nvSpPr>
        <p:spPr/>
        <p:txBody>
          <a:bodyPr/>
          <a:lstStyle/>
          <a:p>
            <a:fld id="{3D0D026D-8FB9-4A55-BAC5-8C30A6C60C24}" type="slidenum">
              <a:rPr lang="ru-RU" smtClean="0"/>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D0D026D-8FB9-4A55-BAC5-8C30A6C60C24}" type="slidenum">
              <a:rPr lang="ru-RU" smtClean="0"/>
              <a:pPr/>
              <a:t>13</a:t>
            </a:fld>
            <a:endParaRPr lang="ru-RU"/>
          </a:p>
        </p:txBody>
      </p:sp>
      <p:sp>
        <p:nvSpPr>
          <p:cNvPr id="4" name="Прямоугольник 3"/>
          <p:cNvSpPr/>
          <p:nvPr/>
        </p:nvSpPr>
        <p:spPr>
          <a:xfrm>
            <a:off x="1043608" y="260648"/>
            <a:ext cx="7992888" cy="6440866"/>
          </a:xfrm>
          <a:prstGeom prst="rect">
            <a:avLst/>
          </a:prstGeom>
        </p:spPr>
        <p:txBody>
          <a:bodyPr wrap="square">
            <a:spAutoFit/>
          </a:bodyPr>
          <a:lstStyle/>
          <a:p>
            <a:pPr indent="450215" algn="just">
              <a:lnSpc>
                <a:spcPct val="115000"/>
              </a:lnSpc>
              <a:spcAft>
                <a:spcPts val="0"/>
              </a:spcAft>
            </a:pPr>
            <a:r>
              <a:rPr lang="ru-RU" sz="2000" dirty="0">
                <a:latin typeface="Times New Roman"/>
                <a:ea typeface="Times New Roman"/>
                <a:cs typeface="Times New Roman"/>
              </a:rPr>
              <a:t>Эмоции чаще всего проявляются во взаимодействии, усиливая, подавляя друг друга, или перетекая из одной в другую. </a:t>
            </a:r>
            <a:endParaRPr lang="ru-RU" sz="2000" dirty="0">
              <a:latin typeface="Calibri"/>
              <a:ea typeface="Calibri"/>
              <a:cs typeface="Times New Roman"/>
            </a:endParaRPr>
          </a:p>
          <a:p>
            <a:pPr indent="450215" algn="just">
              <a:lnSpc>
                <a:spcPct val="115000"/>
              </a:lnSpc>
              <a:spcAft>
                <a:spcPts val="0"/>
              </a:spcAft>
            </a:pPr>
            <a:r>
              <a:rPr lang="ru-RU" sz="2000" dirty="0">
                <a:latin typeface="Times New Roman"/>
                <a:ea typeface="Times New Roman"/>
                <a:cs typeface="Times New Roman"/>
              </a:rPr>
              <a:t>Эмоции воздействуют на тело и разум, они сказываются на различных аспектах биологического, физиологического и социального функционирования человека.</a:t>
            </a:r>
            <a:endParaRPr lang="ru-RU" sz="2000" dirty="0">
              <a:latin typeface="Calibri"/>
              <a:ea typeface="Calibri"/>
              <a:cs typeface="Times New Roman"/>
            </a:endParaRPr>
          </a:p>
          <a:p>
            <a:pPr indent="450215" algn="just">
              <a:lnSpc>
                <a:spcPct val="115000"/>
              </a:lnSpc>
              <a:spcAft>
                <a:spcPts val="0"/>
              </a:spcAft>
            </a:pPr>
            <a:r>
              <a:rPr lang="ru-RU" sz="2000" dirty="0">
                <a:latin typeface="Times New Roman"/>
                <a:ea typeface="Times New Roman"/>
                <a:cs typeface="Times New Roman"/>
              </a:rPr>
              <a:t>У человека, переживающего эмоцию, можно зафиксировать изменения: пульс учащается, колотилось сердце, дыхание  становится прерывистым, дрожали руки, а ноги становились ватными, кровь приливала к лицу, а все мышцы были напряжены и готовы к действию или мышцы были вялыми и безжизненными, тупая ноющая боль в груди, слезы текут по лицу, тяжесть во всех членах и др.</a:t>
            </a:r>
            <a:endParaRPr lang="ru-RU" sz="2000" dirty="0">
              <a:latin typeface="Calibri"/>
              <a:ea typeface="Calibri"/>
              <a:cs typeface="Times New Roman"/>
            </a:endParaRPr>
          </a:p>
          <a:p>
            <a:pPr indent="450215" algn="just">
              <a:lnSpc>
                <a:spcPct val="115000"/>
              </a:lnSpc>
              <a:spcAft>
                <a:spcPts val="0"/>
              </a:spcAft>
            </a:pPr>
            <a:r>
              <a:rPr lang="ru-RU" sz="2000" dirty="0">
                <a:latin typeface="Times New Roman"/>
                <a:ea typeface="Times New Roman"/>
                <a:cs typeface="Times New Roman"/>
              </a:rPr>
              <a:t>Реакции на умеренную эмоцию не столь интенсивны, как бурная реакция на яркое эмоциональное переживание, но продолжительность воздействия умеренных эмоции может быть очень долгой. То, что мы называем «настроением», обычно формируется под воздействием именно таких эмоций. </a:t>
            </a:r>
            <a:endParaRPr lang="ru-RU" sz="2000" dirty="0">
              <a:latin typeface="Calibri"/>
              <a:ea typeface="Calibri"/>
              <a:cs typeface="Times New Roman"/>
            </a:endParaRPr>
          </a:p>
          <a:p>
            <a:pPr indent="449580" algn="ctr">
              <a:lnSpc>
                <a:spcPct val="115000"/>
              </a:lnSpc>
              <a:spcAft>
                <a:spcPts val="0"/>
              </a:spcAft>
            </a:pPr>
            <a:r>
              <a:rPr lang="ru-RU" sz="2000" b="1" dirty="0">
                <a:latin typeface="Times New Roman"/>
                <a:ea typeface="Times New Roman"/>
                <a:cs typeface="Times New Roman"/>
              </a:rPr>
              <a:t>Поэтому очень важно развивать эмоционально-волевую сферу ребенка.</a:t>
            </a:r>
            <a:endParaRPr lang="ru-RU" sz="2000" b="1" dirty="0">
              <a:effectLst/>
              <a:latin typeface="Calibri"/>
              <a:ea typeface="Calibri"/>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D0D026D-8FB9-4A55-BAC5-8C30A6C60C24}" type="slidenum">
              <a:rPr lang="ru-RU" smtClean="0"/>
              <a:pPr/>
              <a:t>14</a:t>
            </a:fld>
            <a:endParaRPr lang="ru-RU"/>
          </a:p>
        </p:txBody>
      </p:sp>
      <p:pic>
        <p:nvPicPr>
          <p:cNvPr id="27650" name="Picture 2" descr="http://im4-tub-ru.yandex.net/i?id=226560836-10-72"/>
          <p:cNvPicPr>
            <a:picLocks noChangeAspect="1" noChangeArrowheads="1"/>
          </p:cNvPicPr>
          <p:nvPr/>
        </p:nvPicPr>
        <p:blipFill>
          <a:blip r:embed="rId2" cstate="print"/>
          <a:srcRect/>
          <a:stretch>
            <a:fillRect/>
          </a:stretch>
        </p:blipFill>
        <p:spPr bwMode="auto">
          <a:xfrm>
            <a:off x="6072198" y="785794"/>
            <a:ext cx="2500331" cy="2233628"/>
          </a:xfrm>
          <a:prstGeom prst="rect">
            <a:avLst/>
          </a:prstGeom>
          <a:noFill/>
        </p:spPr>
      </p:pic>
      <p:pic>
        <p:nvPicPr>
          <p:cNvPr id="27652" name="Picture 4" descr="http://im6-tub-ru.yandex.net/i?id=192932659-13-72"/>
          <p:cNvPicPr>
            <a:picLocks noChangeAspect="1" noChangeArrowheads="1"/>
          </p:cNvPicPr>
          <p:nvPr/>
        </p:nvPicPr>
        <p:blipFill>
          <a:blip r:embed="rId3" cstate="print"/>
          <a:srcRect/>
          <a:stretch>
            <a:fillRect/>
          </a:stretch>
        </p:blipFill>
        <p:spPr bwMode="auto">
          <a:xfrm>
            <a:off x="1928794" y="622916"/>
            <a:ext cx="2928958" cy="2401746"/>
          </a:xfrm>
          <a:prstGeom prst="rect">
            <a:avLst/>
          </a:prstGeom>
          <a:noFill/>
        </p:spPr>
      </p:pic>
      <p:pic>
        <p:nvPicPr>
          <p:cNvPr id="27654" name="Picture 6" descr="http://im2-tub-ru.yandex.net/i?id=348207214-12-72"/>
          <p:cNvPicPr>
            <a:picLocks noChangeAspect="1" noChangeArrowheads="1"/>
          </p:cNvPicPr>
          <p:nvPr/>
        </p:nvPicPr>
        <p:blipFill>
          <a:blip r:embed="rId4" cstate="print"/>
          <a:srcRect/>
          <a:stretch>
            <a:fillRect/>
          </a:stretch>
        </p:blipFill>
        <p:spPr bwMode="auto">
          <a:xfrm>
            <a:off x="1643042" y="3786190"/>
            <a:ext cx="2671473" cy="2475565"/>
          </a:xfrm>
          <a:prstGeom prst="rect">
            <a:avLst/>
          </a:prstGeom>
          <a:noFill/>
        </p:spPr>
      </p:pic>
      <p:pic>
        <p:nvPicPr>
          <p:cNvPr id="27656" name="Picture 8" descr="http://im7-tub-ru.yandex.net/i?id=515113565-62-72"/>
          <p:cNvPicPr>
            <a:picLocks noChangeAspect="1" noChangeArrowheads="1"/>
          </p:cNvPicPr>
          <p:nvPr/>
        </p:nvPicPr>
        <p:blipFill>
          <a:blip r:embed="rId5" cstate="print"/>
          <a:srcRect/>
          <a:stretch>
            <a:fillRect/>
          </a:stretch>
        </p:blipFill>
        <p:spPr bwMode="auto">
          <a:xfrm>
            <a:off x="5357818" y="4000504"/>
            <a:ext cx="2570642" cy="217647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solidFill>
                  <a:schemeClr val="tx2"/>
                </a:solidFill>
                <a:latin typeface="Times New Roman" pitchFamily="18" charset="0"/>
                <a:cs typeface="Times New Roman" pitchFamily="18" charset="0"/>
              </a:rPr>
              <a:t>Игра «Тренируем эмоции»</a:t>
            </a:r>
            <a:endParaRPr lang="ru-RU" sz="2800" dirty="0">
              <a:solidFill>
                <a:schemeClr val="tx2"/>
              </a:solidFill>
              <a:latin typeface="Times New Roman" pitchFamily="18" charset="0"/>
              <a:cs typeface="Times New Roman" pitchFamily="18" charset="0"/>
            </a:endParaRPr>
          </a:p>
        </p:txBody>
      </p:sp>
      <p:sp>
        <p:nvSpPr>
          <p:cNvPr id="3" name="Содержимое 2"/>
          <p:cNvSpPr>
            <a:spLocks noGrp="1"/>
          </p:cNvSpPr>
          <p:nvPr>
            <p:ph idx="1"/>
          </p:nvPr>
        </p:nvSpPr>
        <p:spPr>
          <a:xfrm>
            <a:off x="1115616" y="1268760"/>
            <a:ext cx="7279796" cy="4462474"/>
          </a:xfrm>
        </p:spPr>
        <p:txBody>
          <a:bodyPr>
            <a:normAutofit fontScale="92500" lnSpcReduction="20000"/>
          </a:bodyPr>
          <a:lstStyle/>
          <a:p>
            <a:pPr indent="449580" algn="just">
              <a:lnSpc>
                <a:spcPct val="115000"/>
              </a:lnSpc>
              <a:spcAft>
                <a:spcPts val="0"/>
              </a:spcAft>
            </a:pPr>
            <a:r>
              <a:rPr lang="ru-RU" sz="1800" i="1" dirty="0">
                <a:latin typeface="Times New Roman"/>
                <a:ea typeface="Times New Roman"/>
                <a:cs typeface="Times New Roman"/>
              </a:rPr>
              <a:t>Цель:</a:t>
            </a:r>
            <a:r>
              <a:rPr lang="ru-RU" sz="1800" dirty="0">
                <a:latin typeface="Times New Roman"/>
                <a:ea typeface="Times New Roman"/>
                <a:cs typeface="Times New Roman"/>
              </a:rPr>
              <a:t> Научиться понимать эмоции других, выражать собственные эмоции и чувства.</a:t>
            </a:r>
            <a:endParaRPr lang="ru-RU" sz="1400" dirty="0">
              <a:latin typeface="Calibri"/>
              <a:ea typeface="Calibri"/>
              <a:cs typeface="Times New Roman"/>
            </a:endParaRPr>
          </a:p>
          <a:p>
            <a:pPr indent="449580" algn="just">
              <a:lnSpc>
                <a:spcPct val="115000"/>
              </a:lnSpc>
              <a:spcAft>
                <a:spcPts val="0"/>
              </a:spcAft>
            </a:pPr>
            <a:r>
              <a:rPr lang="ru-RU" sz="1800" dirty="0">
                <a:latin typeface="Times New Roman"/>
                <a:ea typeface="Times New Roman"/>
                <a:cs typeface="Times New Roman"/>
              </a:rPr>
              <a:t>Предлагаем потренироваться в выражении не только самих эмоций, но и их оттенков, которые могут быть присущи отдельным людям, сказочным героям, животным.</a:t>
            </a:r>
            <a:endParaRPr lang="ru-RU" sz="1400" dirty="0">
              <a:latin typeface="Calibri"/>
              <a:ea typeface="Calibri"/>
              <a:cs typeface="Times New Roman"/>
            </a:endParaRPr>
          </a:p>
          <a:p>
            <a:pPr indent="449580" algn="just">
              <a:lnSpc>
                <a:spcPct val="115000"/>
              </a:lnSpc>
              <a:spcAft>
                <a:spcPts val="0"/>
              </a:spcAft>
            </a:pPr>
            <a:r>
              <a:rPr lang="ru-RU" sz="1800" i="1" dirty="0">
                <a:latin typeface="Times New Roman"/>
                <a:ea typeface="Times New Roman"/>
                <a:cs typeface="Times New Roman"/>
              </a:rPr>
              <a:t>1.        Радость.</a:t>
            </a:r>
            <a:endParaRPr lang="ru-RU" sz="1400" dirty="0">
              <a:latin typeface="Calibri"/>
              <a:ea typeface="Calibri"/>
              <a:cs typeface="Times New Roman"/>
            </a:endParaRPr>
          </a:p>
          <a:p>
            <a:pPr indent="449580" algn="just">
              <a:lnSpc>
                <a:spcPct val="115000"/>
              </a:lnSpc>
              <a:spcAft>
                <a:spcPts val="0"/>
              </a:spcAft>
            </a:pPr>
            <a:r>
              <a:rPr lang="ru-RU" sz="1800" dirty="0">
                <a:latin typeface="Times New Roman"/>
                <a:ea typeface="Times New Roman"/>
                <a:cs typeface="Times New Roman"/>
              </a:rPr>
              <a:t>Улыбнитесь, пожалуйста, как: кот на солнышке; само солнышко; хитрая лиса; довольный ребенок; счастливая мама.</a:t>
            </a:r>
            <a:endParaRPr lang="ru-RU" sz="1400" dirty="0">
              <a:latin typeface="Calibri"/>
              <a:ea typeface="Calibri"/>
              <a:cs typeface="Times New Roman"/>
            </a:endParaRPr>
          </a:p>
          <a:p>
            <a:pPr indent="449580" algn="just">
              <a:lnSpc>
                <a:spcPct val="115000"/>
              </a:lnSpc>
              <a:spcAft>
                <a:spcPts val="0"/>
              </a:spcAft>
            </a:pPr>
            <a:r>
              <a:rPr lang="ru-RU" sz="1800" i="1" dirty="0">
                <a:latin typeface="Times New Roman"/>
                <a:ea typeface="Times New Roman"/>
                <a:cs typeface="Times New Roman"/>
              </a:rPr>
              <a:t>2.        Гнев.</a:t>
            </a:r>
            <a:endParaRPr lang="ru-RU" sz="1400" dirty="0">
              <a:latin typeface="Calibri"/>
              <a:ea typeface="Calibri"/>
              <a:cs typeface="Times New Roman"/>
            </a:endParaRPr>
          </a:p>
          <a:p>
            <a:pPr indent="449580" algn="just">
              <a:lnSpc>
                <a:spcPct val="115000"/>
              </a:lnSpc>
              <a:spcAft>
                <a:spcPts val="0"/>
              </a:spcAft>
            </a:pPr>
            <a:r>
              <a:rPr lang="ru-RU" sz="1800" dirty="0">
                <a:latin typeface="Times New Roman"/>
                <a:ea typeface="Times New Roman"/>
                <a:cs typeface="Times New Roman"/>
              </a:rPr>
              <a:t>Покажите, как рассердились: ребенок, у которого отобрали игрушку; Буратино, когда его наказала Мальвина; два барана на мосту.</a:t>
            </a:r>
            <a:endParaRPr lang="ru-RU" sz="1400" dirty="0">
              <a:latin typeface="Calibri"/>
              <a:ea typeface="Calibri"/>
              <a:cs typeface="Times New Roman"/>
            </a:endParaRPr>
          </a:p>
          <a:p>
            <a:pPr indent="449580" algn="just">
              <a:lnSpc>
                <a:spcPct val="115000"/>
              </a:lnSpc>
              <a:spcAft>
                <a:spcPts val="0"/>
              </a:spcAft>
            </a:pPr>
            <a:r>
              <a:rPr lang="ru-RU" sz="1800" i="1" dirty="0">
                <a:latin typeface="Times New Roman"/>
                <a:ea typeface="Times New Roman"/>
                <a:cs typeface="Times New Roman"/>
              </a:rPr>
              <a:t>3.        Испуг.</a:t>
            </a:r>
            <a:endParaRPr lang="ru-RU" sz="1400" dirty="0">
              <a:latin typeface="Calibri"/>
              <a:ea typeface="Calibri"/>
              <a:cs typeface="Times New Roman"/>
            </a:endParaRPr>
          </a:p>
          <a:p>
            <a:pPr indent="449580" algn="just">
              <a:lnSpc>
                <a:spcPct val="115000"/>
              </a:lnSpc>
              <a:spcAft>
                <a:spcPts val="0"/>
              </a:spcAft>
            </a:pPr>
            <a:r>
              <a:rPr lang="ru-RU" sz="1800" dirty="0">
                <a:latin typeface="Times New Roman"/>
                <a:ea typeface="Times New Roman"/>
                <a:cs typeface="Times New Roman"/>
              </a:rPr>
              <a:t>Покажите, как испугались: заяц, который увидел волка; котенок, на которого лает собака. И т.д.</a:t>
            </a:r>
            <a:endParaRPr lang="ru-RU" sz="1400" dirty="0">
              <a:latin typeface="Calibri"/>
              <a:ea typeface="Calibri"/>
              <a:cs typeface="Times New Roman"/>
            </a:endParaRPr>
          </a:p>
          <a:p>
            <a:pPr indent="449580" algn="just">
              <a:lnSpc>
                <a:spcPct val="115000"/>
              </a:lnSpc>
              <a:spcAft>
                <a:spcPts val="0"/>
              </a:spcAft>
            </a:pPr>
            <a:r>
              <a:rPr lang="ru-RU" sz="1800" dirty="0">
                <a:latin typeface="Times New Roman"/>
                <a:ea typeface="Times New Roman"/>
                <a:cs typeface="Times New Roman"/>
              </a:rPr>
              <a:t> </a:t>
            </a:r>
            <a:endParaRPr lang="ru-RU" sz="1400" dirty="0">
              <a:latin typeface="Calibri"/>
              <a:ea typeface="Calibri"/>
              <a:cs typeface="Times New Roman"/>
            </a:endParaRPr>
          </a:p>
          <a:p>
            <a:pPr>
              <a:buNone/>
            </a:pPr>
            <a:endParaRPr lang="ru-RU" sz="1800" dirty="0"/>
          </a:p>
        </p:txBody>
      </p:sp>
      <p:sp>
        <p:nvSpPr>
          <p:cNvPr id="4" name="Номер слайда 3"/>
          <p:cNvSpPr>
            <a:spLocks noGrp="1"/>
          </p:cNvSpPr>
          <p:nvPr>
            <p:ph type="sldNum" sz="quarter" idx="12"/>
          </p:nvPr>
        </p:nvSpPr>
        <p:spPr/>
        <p:txBody>
          <a:bodyPr/>
          <a:lstStyle/>
          <a:p>
            <a:fld id="{3D0D026D-8FB9-4A55-BAC5-8C30A6C60C24}" type="slidenum">
              <a:rPr lang="ru-RU" smtClean="0"/>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indent="449580" algn="ctr">
              <a:lnSpc>
                <a:spcPct val="115000"/>
              </a:lnSpc>
              <a:spcAft>
                <a:spcPts val="0"/>
              </a:spcAft>
            </a:pPr>
            <a:r>
              <a:rPr lang="ru-RU" sz="2800" b="1" i="1" dirty="0">
                <a:effectLst/>
                <a:latin typeface="Times New Roman"/>
                <a:ea typeface="Times New Roman"/>
                <a:cs typeface="Times New Roman"/>
              </a:rPr>
              <a:t>Игра «Уходи, злость, уходи»</a:t>
            </a:r>
            <a:r>
              <a:rPr lang="ru-RU" sz="2000" dirty="0">
                <a:effectLst/>
                <a:latin typeface="Calibri"/>
                <a:ea typeface="Calibri"/>
                <a:cs typeface="Times New Roman"/>
              </a:rPr>
              <a:t/>
            </a:r>
            <a:br>
              <a:rPr lang="ru-RU" sz="2000" dirty="0">
                <a:effectLst/>
                <a:latin typeface="Calibri"/>
                <a:ea typeface="Calibri"/>
                <a:cs typeface="Times New Roman"/>
              </a:rPr>
            </a:b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indent="449580" algn="just">
              <a:lnSpc>
                <a:spcPct val="115000"/>
              </a:lnSpc>
              <a:spcAft>
                <a:spcPts val="0"/>
              </a:spcAft>
            </a:pPr>
            <a:r>
              <a:rPr lang="ru-RU" sz="2000" i="1" dirty="0">
                <a:latin typeface="Times New Roman" pitchFamily="18" charset="0"/>
                <a:ea typeface="Times New Roman"/>
                <a:cs typeface="Times New Roman" pitchFamily="18" charset="0"/>
              </a:rPr>
              <a:t>Цель.</a:t>
            </a:r>
            <a:r>
              <a:rPr lang="ru-RU" sz="2000" dirty="0">
                <a:latin typeface="Times New Roman" pitchFamily="18" charset="0"/>
                <a:ea typeface="Times New Roman"/>
                <a:cs typeface="Times New Roman" pitchFamily="18" charset="0"/>
              </a:rPr>
              <a:t> Обучение выплескиванию негативных эмоций, формирование навыка регуляции эмоционального состояния.</a:t>
            </a:r>
            <a:endParaRPr lang="ru-RU" sz="2000" dirty="0">
              <a:latin typeface="Times New Roman" pitchFamily="18" charset="0"/>
              <a:ea typeface="Calibri"/>
              <a:cs typeface="Times New Roman" pitchFamily="18" charset="0"/>
            </a:endParaRPr>
          </a:p>
          <a:p>
            <a:pPr indent="449580" algn="just">
              <a:lnSpc>
                <a:spcPct val="115000"/>
              </a:lnSpc>
              <a:spcAft>
                <a:spcPts val="0"/>
              </a:spcAft>
            </a:pPr>
            <a:r>
              <a:rPr lang="ru-RU" sz="2000" dirty="0">
                <a:latin typeface="Times New Roman" pitchFamily="18" charset="0"/>
                <a:ea typeface="Times New Roman"/>
                <a:cs typeface="Times New Roman" pitchFamily="18" charset="0"/>
              </a:rPr>
              <a:t>Участники ложится на ковер, вокруг лежат подушки. Закрыв глаза, они начинают со всей силы колотить ногами по полу, а руками — по подушкам и громко кричать: «Уходи, злость, уходи!»</a:t>
            </a:r>
            <a:endParaRPr lang="ru-RU" sz="2000" dirty="0">
              <a:latin typeface="Times New Roman" pitchFamily="18" charset="0"/>
              <a:ea typeface="Calibri"/>
              <a:cs typeface="Times New Roman" pitchFamily="18" charset="0"/>
            </a:endParaRPr>
          </a:p>
          <a:p>
            <a:pPr indent="449580" algn="just">
              <a:lnSpc>
                <a:spcPct val="115000"/>
              </a:lnSpc>
              <a:spcAft>
                <a:spcPts val="0"/>
              </a:spcAft>
            </a:pPr>
            <a:r>
              <a:rPr lang="ru-RU" sz="2000" dirty="0">
                <a:latin typeface="Times New Roman" pitchFamily="18" charset="0"/>
                <a:ea typeface="Times New Roman"/>
                <a:cs typeface="Times New Roman" pitchFamily="18" charset="0"/>
              </a:rPr>
              <a:t>Через три минуты по сигналу ложатся в позу звезды, широко раздвинув руки и ноги, и спокойно лежат, слушая спокойную музыку.</a:t>
            </a:r>
            <a:endParaRPr lang="ru-RU" sz="2000" dirty="0">
              <a:latin typeface="Times New Roman" pitchFamily="18" charset="0"/>
              <a:ea typeface="Calibri"/>
              <a:cs typeface="Times New Roman" pitchFamily="18" charset="0"/>
            </a:endParaRPr>
          </a:p>
          <a:p>
            <a:endParaRPr lang="ru-RU" sz="20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3D0D026D-8FB9-4A55-BAC5-8C30A6C60C24}" type="slidenum">
              <a:rPr lang="ru-RU" smtClean="0"/>
              <a:pPr/>
              <a:t>16</a:t>
            </a:fld>
            <a:endParaRPr lang="ru-RU"/>
          </a:p>
        </p:txBody>
      </p:sp>
    </p:spTree>
    <p:extLst>
      <p:ext uri="{BB962C8B-B14F-4D97-AF65-F5344CB8AC3E}">
        <p14:creationId xmlns="" xmlns:p14="http://schemas.microsoft.com/office/powerpoint/2010/main" val="2667793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solidFill>
                  <a:srgbClr val="000000"/>
                </a:solidFill>
                <a:effectLst/>
                <a:latin typeface="Times New Roman" pitchFamily="18" charset="0"/>
                <a:cs typeface="Times New Roman" pitchFamily="18" charset="0"/>
              </a:rPr>
              <a:t>"Испорченный телефон"</a:t>
            </a:r>
            <a:r>
              <a:rPr lang="ru-RU" sz="2800" dirty="0">
                <a:solidFill>
                  <a:srgbClr val="000000"/>
                </a:solidFill>
                <a:effectLst/>
                <a:latin typeface="Arial"/>
              </a:rPr>
              <a:t/>
            </a:r>
            <a:br>
              <a:rPr lang="ru-RU" sz="2800" dirty="0">
                <a:solidFill>
                  <a:srgbClr val="000000"/>
                </a:solidFill>
                <a:effectLst/>
                <a:latin typeface="Arial"/>
              </a:rPr>
            </a:b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82296" indent="0">
              <a:buNone/>
            </a:pPr>
            <a:r>
              <a:rPr lang="ru-RU" sz="2000" dirty="0" smtClean="0">
                <a:latin typeface="Times New Roman" pitchFamily="18" charset="0"/>
                <a:cs typeface="Times New Roman" pitchFamily="18" charset="0"/>
              </a:rPr>
              <a:t>Все </a:t>
            </a:r>
            <a:r>
              <a:rPr lang="ru-RU" sz="2000" dirty="0">
                <a:latin typeface="Times New Roman" pitchFamily="18" charset="0"/>
                <a:cs typeface="Times New Roman" pitchFamily="18" charset="0"/>
              </a:rPr>
              <a:t>участники игры, кроме 2-х закрывают глаза </a:t>
            </a:r>
            <a:r>
              <a:rPr lang="ru-RU" sz="2000" i="1" dirty="0">
                <a:latin typeface="Times New Roman" pitchFamily="18" charset="0"/>
                <a:cs typeface="Times New Roman" pitchFamily="18" charset="0"/>
              </a:rPr>
              <a:t>("спят"). </a:t>
            </a:r>
            <a:r>
              <a:rPr lang="ru-RU" sz="2000" dirty="0">
                <a:latin typeface="Times New Roman" pitchFamily="18" charset="0"/>
                <a:cs typeface="Times New Roman" pitchFamily="18" charset="0"/>
              </a:rPr>
              <a:t>Ведущий молча показывает первому участнику (именно он не закрывают глаза) какую-либо эмоцию при помощи мимики и/или пантомимики. Первый участник, </a:t>
            </a:r>
            <a:r>
              <a:rPr lang="ru-RU" sz="2000" i="1" dirty="0">
                <a:latin typeface="Times New Roman" pitchFamily="18" charset="0"/>
                <a:cs typeface="Times New Roman" pitchFamily="18" charset="0"/>
              </a:rPr>
              <a:t>"разбудив" </a:t>
            </a:r>
            <a:r>
              <a:rPr lang="ru-RU" sz="2000" dirty="0">
                <a:latin typeface="Times New Roman" pitchFamily="18" charset="0"/>
                <a:cs typeface="Times New Roman" pitchFamily="18" charset="0"/>
              </a:rPr>
              <a:t>второго игрока, передает увиденную эмоцию, как он ее понял, тоже без слов. Далее второй участник </a:t>
            </a:r>
            <a:r>
              <a:rPr lang="ru-RU" sz="2000" i="1" dirty="0">
                <a:latin typeface="Times New Roman" pitchFamily="18" charset="0"/>
                <a:cs typeface="Times New Roman" pitchFamily="18" charset="0"/>
              </a:rPr>
              <a:t>"</a:t>
            </a:r>
            <a:r>
              <a:rPr lang="ru-RU" sz="2000" i="1" dirty="0" smtClean="0">
                <a:latin typeface="Times New Roman" pitchFamily="18" charset="0"/>
                <a:cs typeface="Times New Roman" pitchFamily="18" charset="0"/>
              </a:rPr>
              <a:t>будит“</a:t>
            </a:r>
            <a:r>
              <a:rPr lang="en-US"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третьего </a:t>
            </a:r>
            <a:r>
              <a:rPr lang="ru-RU" sz="2000" dirty="0">
                <a:latin typeface="Times New Roman" pitchFamily="18" charset="0"/>
                <a:cs typeface="Times New Roman" pitchFamily="18" charset="0"/>
              </a:rPr>
              <a:t>и передает ему свою версию увиденного. И так до последнего участника игры</a:t>
            </a:r>
            <a:r>
              <a:rPr lang="ru-RU"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marL="82296" indent="0">
              <a:buNone/>
            </a:pPr>
            <a:endParaRPr lang="ru-RU" sz="20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3D0D026D-8FB9-4A55-BAC5-8C30A6C60C24}" type="slidenum">
              <a:rPr lang="ru-RU" smtClean="0"/>
              <a:pPr/>
              <a:t>17</a:t>
            </a:fld>
            <a:endParaRPr lang="ru-RU"/>
          </a:p>
        </p:txBody>
      </p:sp>
    </p:spTree>
    <p:extLst>
      <p:ext uri="{BB962C8B-B14F-4D97-AF65-F5344CB8AC3E}">
        <p14:creationId xmlns="" xmlns:p14="http://schemas.microsoft.com/office/powerpoint/2010/main" val="1175009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sz="2000" b="1" dirty="0">
                <a:solidFill>
                  <a:srgbClr val="231F20"/>
                </a:solidFill>
                <a:latin typeface="Times New Roman" pitchFamily="18" charset="0"/>
                <a:cs typeface="Times New Roman" pitchFamily="18" charset="0"/>
              </a:rPr>
              <a:t>УПРАЖНЕНИЯ ДЛЯ СНЯТИЯ НЕГАТИВНЫХ ЭМОЦИЙ, ДЛЯ ПЕРЕКЛЮЧЕНИЯ ЭМОЦИЙ</a:t>
            </a:r>
            <a:endParaRPr lang="ru-RU" sz="2000" dirty="0">
              <a:solidFill>
                <a:srgbClr val="231F20"/>
              </a:solidFill>
              <a:latin typeface="Times New Roman" pitchFamily="18" charset="0"/>
              <a:cs typeface="Times New Roman" pitchFamily="18" charset="0"/>
            </a:endParaRPr>
          </a:p>
          <a:p>
            <a:r>
              <a:rPr lang="ru-RU" sz="2000" b="1" dirty="0">
                <a:solidFill>
                  <a:srgbClr val="231F20"/>
                </a:solidFill>
                <a:latin typeface="Times New Roman" pitchFamily="18" charset="0"/>
                <a:cs typeface="Times New Roman" pitchFamily="18" charset="0"/>
              </a:rPr>
              <a:t>1."Кто скажет о нем (имя) хорошее".</a:t>
            </a:r>
            <a:endParaRPr lang="ru-RU" sz="2000" dirty="0">
              <a:solidFill>
                <a:srgbClr val="231F20"/>
              </a:solidFill>
              <a:latin typeface="Times New Roman" pitchFamily="18" charset="0"/>
              <a:cs typeface="Times New Roman" pitchFamily="18" charset="0"/>
            </a:endParaRPr>
          </a:p>
          <a:p>
            <a:pPr marL="82296" indent="0">
              <a:buNone/>
            </a:pPr>
            <a:r>
              <a:rPr lang="ru-RU" sz="2000" dirty="0">
                <a:solidFill>
                  <a:srgbClr val="231F20"/>
                </a:solidFill>
                <a:latin typeface="Times New Roman" pitchFamily="18" charset="0"/>
                <a:cs typeface="Times New Roman" pitchFamily="18" charset="0"/>
              </a:rPr>
              <a:t> (ребенок, не сумевший </a:t>
            </a:r>
            <a:r>
              <a:rPr lang="ru-RU" sz="2000" i="1" dirty="0">
                <a:solidFill>
                  <a:srgbClr val="231F20"/>
                </a:solidFill>
                <a:latin typeface="Times New Roman" pitchFamily="18" charset="0"/>
                <a:cs typeface="Times New Roman" pitchFamily="18" charset="0"/>
              </a:rPr>
              <a:t>"вписаться" </a:t>
            </a:r>
            <a:r>
              <a:rPr lang="ru-RU" sz="2000" dirty="0">
                <a:solidFill>
                  <a:srgbClr val="231F20"/>
                </a:solidFill>
                <a:latin typeface="Times New Roman" pitchFamily="18" charset="0"/>
                <a:cs typeface="Times New Roman" pitchFamily="18" charset="0"/>
              </a:rPr>
              <a:t>в отношения со сверстниками)</a:t>
            </a:r>
          </a:p>
          <a:p>
            <a:r>
              <a:rPr lang="ru-RU" sz="2000" b="1" dirty="0">
                <a:solidFill>
                  <a:srgbClr val="231F20"/>
                </a:solidFill>
                <a:latin typeface="Times New Roman" pitchFamily="18" charset="0"/>
                <a:cs typeface="Times New Roman" pitchFamily="18" charset="0"/>
              </a:rPr>
              <a:t>2."Кто может найти добрые, хорошие слова для </a:t>
            </a:r>
            <a:r>
              <a:rPr lang="ru-RU" sz="2000" dirty="0">
                <a:solidFill>
                  <a:srgbClr val="231F20"/>
                </a:solidFill>
                <a:latin typeface="Times New Roman" pitchFamily="18" charset="0"/>
                <a:cs typeface="Times New Roman" pitchFamily="18" charset="0"/>
              </a:rPr>
              <a:t>..." (ребенка, воспитателя, куклы, книги и т.п.).</a:t>
            </a:r>
          </a:p>
          <a:p>
            <a:r>
              <a:rPr lang="ru-RU" sz="2000" b="1" dirty="0">
                <a:solidFill>
                  <a:srgbClr val="231F20"/>
                </a:solidFill>
                <a:latin typeface="Times New Roman" pitchFamily="18" charset="0"/>
                <a:cs typeface="Times New Roman" pitchFamily="18" charset="0"/>
              </a:rPr>
              <a:t>3."Кто расскажет о себе хорошее"</a:t>
            </a:r>
            <a:endParaRPr lang="ru-RU" sz="2000" dirty="0">
              <a:solidFill>
                <a:srgbClr val="231F20"/>
              </a:solidFill>
              <a:latin typeface="Times New Roman" pitchFamily="18" charset="0"/>
              <a:cs typeface="Times New Roman" pitchFamily="18" charset="0"/>
            </a:endParaRPr>
          </a:p>
          <a:p>
            <a:pPr marL="82296" indent="0">
              <a:buNone/>
            </a:pPr>
            <a:r>
              <a:rPr lang="ru-RU" sz="2000" b="1" i="1" dirty="0">
                <a:solidFill>
                  <a:srgbClr val="231F20"/>
                </a:solidFill>
                <a:latin typeface="Times New Roman" pitchFamily="18" charset="0"/>
                <a:cs typeface="Times New Roman" pitchFamily="18" charset="0"/>
              </a:rPr>
              <a:t>Вариант: </a:t>
            </a:r>
            <a:r>
              <a:rPr lang="ru-RU" sz="2000" dirty="0">
                <a:solidFill>
                  <a:srgbClr val="231F20"/>
                </a:solidFill>
                <a:latin typeface="Times New Roman" pitchFamily="18" charset="0"/>
                <a:cs typeface="Times New Roman" pitchFamily="18" charset="0"/>
              </a:rPr>
              <a:t>упражнение с зеркалом. Начало: </a:t>
            </a:r>
            <a:r>
              <a:rPr lang="ru-RU" sz="2000" i="1" dirty="0">
                <a:solidFill>
                  <a:srgbClr val="231F20"/>
                </a:solidFill>
                <a:latin typeface="Times New Roman" pitchFamily="18" charset="0"/>
                <a:cs typeface="Times New Roman" pitchFamily="18" charset="0"/>
              </a:rPr>
              <a:t>"Свет мой, зеркальце, скажи, да всю правду доложи, я ль на свете всех милее ...", </a:t>
            </a:r>
            <a:r>
              <a:rPr lang="ru-RU" sz="2000" dirty="0">
                <a:solidFill>
                  <a:srgbClr val="231F20"/>
                </a:solidFill>
                <a:latin typeface="Times New Roman" pitchFamily="18" charset="0"/>
                <a:cs typeface="Times New Roman" pitchFamily="18" charset="0"/>
              </a:rPr>
              <a:t>а дальше нужно придумать "гимн" себе, или другу, маме, папе, бабушке, дедушке.</a:t>
            </a:r>
          </a:p>
          <a:p>
            <a:pPr marL="82296" indent="0">
              <a:buNone/>
            </a:pPr>
            <a:endParaRPr lang="ru-RU" sz="2000" b="0" i="0" dirty="0">
              <a:solidFill>
                <a:srgbClr val="231F20"/>
              </a:solidFill>
              <a:effectLst/>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3D0D026D-8FB9-4A55-BAC5-8C30A6C60C24}" type="slidenum">
              <a:rPr lang="ru-RU" smtClean="0"/>
              <a:pPr/>
              <a:t>18</a:t>
            </a:fld>
            <a:endParaRPr lang="ru-RU"/>
          </a:p>
        </p:txBody>
      </p:sp>
    </p:spTree>
    <p:extLst>
      <p:ext uri="{BB962C8B-B14F-4D97-AF65-F5344CB8AC3E}">
        <p14:creationId xmlns="" xmlns:p14="http://schemas.microsoft.com/office/powerpoint/2010/main" val="2564372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indent="449580" algn="ctr">
              <a:lnSpc>
                <a:spcPct val="115000"/>
              </a:lnSpc>
              <a:spcAft>
                <a:spcPts val="0"/>
              </a:spcAft>
            </a:pPr>
            <a:r>
              <a:rPr lang="ru-RU" sz="2800" b="1" i="1" dirty="0">
                <a:effectLst/>
                <a:latin typeface="Times New Roman"/>
                <a:ea typeface="Times New Roman"/>
                <a:cs typeface="Times New Roman"/>
              </a:rPr>
              <a:t>Игра </a:t>
            </a:r>
            <a:r>
              <a:rPr lang="ru-RU" sz="2800" b="1" i="1" dirty="0" smtClean="0">
                <a:effectLst/>
                <a:latin typeface="Times New Roman"/>
                <a:ea typeface="Times New Roman"/>
                <a:cs typeface="Times New Roman"/>
              </a:rPr>
              <a:t>«Необычное сражение»</a:t>
            </a:r>
            <a:r>
              <a:rPr lang="ru-RU" sz="2000" dirty="0">
                <a:effectLst/>
                <a:latin typeface="Calibri"/>
                <a:ea typeface="Calibri"/>
                <a:cs typeface="Times New Roman"/>
              </a:rPr>
              <a:t/>
            </a:r>
            <a:br>
              <a:rPr lang="ru-RU" sz="2000" dirty="0">
                <a:effectLst/>
                <a:latin typeface="Calibri"/>
                <a:ea typeface="Calibri"/>
                <a:cs typeface="Times New Roman"/>
              </a:rPr>
            </a:b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indent="449580" algn="just">
              <a:lnSpc>
                <a:spcPct val="115000"/>
              </a:lnSpc>
              <a:spcAft>
                <a:spcPts val="0"/>
              </a:spcAft>
            </a:pPr>
            <a:r>
              <a:rPr lang="ru-RU" sz="2000" i="1" dirty="0">
                <a:latin typeface="Times New Roman"/>
                <a:ea typeface="Times New Roman"/>
                <a:cs typeface="Times New Roman"/>
              </a:rPr>
              <a:t>Цель.</a:t>
            </a:r>
            <a:r>
              <a:rPr lang="ru-RU" sz="2000" dirty="0">
                <a:latin typeface="Times New Roman"/>
                <a:ea typeface="Times New Roman"/>
                <a:cs typeface="Times New Roman"/>
              </a:rPr>
              <a:t> Снижение эмоционального и мышечного напряжения.</a:t>
            </a:r>
            <a:endParaRPr lang="ru-RU" sz="1600" dirty="0">
              <a:latin typeface="Calibri"/>
              <a:ea typeface="Calibri"/>
              <a:cs typeface="Times New Roman"/>
            </a:endParaRPr>
          </a:p>
          <a:p>
            <a:pPr indent="449580" algn="just">
              <a:lnSpc>
                <a:spcPct val="115000"/>
              </a:lnSpc>
              <a:spcAft>
                <a:spcPts val="0"/>
              </a:spcAft>
            </a:pPr>
            <a:r>
              <a:rPr lang="ru-RU" sz="2000" dirty="0">
                <a:latin typeface="Times New Roman"/>
                <a:ea typeface="Times New Roman"/>
                <a:cs typeface="Times New Roman"/>
              </a:rPr>
              <a:t>Участники  по команде ведущего начинают «необычное сражение». Играющие рвут газетную бумагу, и кидают их  друг в друга, издавая победные кличи, стараясь попасть по различным частям тела.</a:t>
            </a:r>
            <a:endParaRPr lang="ru-RU" sz="1600" dirty="0">
              <a:latin typeface="Calibri"/>
              <a:ea typeface="Calibri"/>
              <a:cs typeface="Times New Roman"/>
            </a:endParaRPr>
          </a:p>
          <a:p>
            <a:pPr indent="449580" algn="just">
              <a:lnSpc>
                <a:spcPct val="115000"/>
              </a:lnSpc>
              <a:spcAft>
                <a:spcPts val="0"/>
              </a:spcAft>
            </a:pPr>
            <a:r>
              <a:rPr lang="ru-RU" sz="2000" i="1" dirty="0">
                <a:latin typeface="Times New Roman"/>
                <a:ea typeface="Times New Roman"/>
                <a:cs typeface="Times New Roman"/>
              </a:rPr>
              <a:t> </a:t>
            </a:r>
            <a:endParaRPr lang="ru-RU" sz="1600" dirty="0">
              <a:effectLst/>
              <a:latin typeface="Calibri"/>
              <a:ea typeface="Calibri"/>
              <a:cs typeface="Times New Roman"/>
            </a:endParaRPr>
          </a:p>
        </p:txBody>
      </p:sp>
      <p:sp>
        <p:nvSpPr>
          <p:cNvPr id="4" name="Номер слайда 3"/>
          <p:cNvSpPr>
            <a:spLocks noGrp="1"/>
          </p:cNvSpPr>
          <p:nvPr>
            <p:ph type="sldNum" sz="quarter" idx="12"/>
          </p:nvPr>
        </p:nvSpPr>
        <p:spPr/>
        <p:txBody>
          <a:bodyPr/>
          <a:lstStyle/>
          <a:p>
            <a:fld id="{3D0D026D-8FB9-4A55-BAC5-8C30A6C60C24}" type="slidenum">
              <a:rPr lang="ru-RU" smtClean="0"/>
              <a:pPr/>
              <a:t>19</a:t>
            </a:fld>
            <a:endParaRPr lang="ru-RU"/>
          </a:p>
        </p:txBody>
      </p:sp>
    </p:spTree>
    <p:extLst>
      <p:ext uri="{BB962C8B-B14F-4D97-AF65-F5344CB8AC3E}">
        <p14:creationId xmlns="" xmlns:p14="http://schemas.microsoft.com/office/powerpoint/2010/main" val="4263985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7030A0"/>
                </a:solidFill>
                <a:latin typeface="Times New Roman" pitchFamily="18" charset="0"/>
                <a:cs typeface="Times New Roman" pitchFamily="18" charset="0"/>
              </a:rPr>
              <a:t>Определение</a:t>
            </a:r>
            <a:endParaRPr lang="ru-RU"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b="1" dirty="0" err="1" smtClean="0">
                <a:latin typeface="Times New Roman" pitchFamily="18" charset="0"/>
                <a:cs typeface="Times New Roman" pitchFamily="18" charset="0"/>
              </a:rPr>
              <a:t>Эмо́ция</a:t>
            </a:r>
            <a:r>
              <a:rPr lang="ru-RU" dirty="0" smtClean="0">
                <a:latin typeface="Times New Roman" pitchFamily="18" charset="0"/>
                <a:cs typeface="Times New Roman" pitchFamily="18" charset="0"/>
              </a:rPr>
              <a:t> (от </a:t>
            </a:r>
            <a:r>
              <a:rPr lang="ru-RU" dirty="0" smtClean="0">
                <a:solidFill>
                  <a:srgbClr val="00B050"/>
                </a:solidFill>
                <a:latin typeface="Times New Roman" pitchFamily="18" charset="0"/>
                <a:cs typeface="Times New Roman" pitchFamily="18" charset="0"/>
                <a:hlinkClick r:id="rId2" tooltip="Латинский язык"/>
              </a:rPr>
              <a:t>лат.</a:t>
            </a:r>
            <a:r>
              <a:rPr lang="ru-RU"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emoveo</a:t>
            </a:r>
            <a:r>
              <a:rPr lang="ru-RU" dirty="0" smtClean="0">
                <a:latin typeface="Times New Roman" pitchFamily="18" charset="0"/>
                <a:cs typeface="Times New Roman" pitchFamily="18" charset="0"/>
              </a:rPr>
              <a:t> — потрясаю, волную) — </a:t>
            </a:r>
            <a:r>
              <a:rPr lang="ru-RU" dirty="0" smtClean="0">
                <a:latin typeface="Times New Roman" pitchFamily="18" charset="0"/>
                <a:cs typeface="Times New Roman" pitchFamily="18" charset="0"/>
                <a:hlinkClick r:id="rId3" tooltip="Эмоциональный процесс"/>
              </a:rPr>
              <a:t>эмоциональный процесс</a:t>
            </a:r>
            <a:r>
              <a:rPr lang="ru-RU" dirty="0" smtClean="0">
                <a:latin typeface="Times New Roman" pitchFamily="18" charset="0"/>
                <a:cs typeface="Times New Roman" pitchFamily="18" charset="0"/>
              </a:rPr>
              <a:t> средней продолжительности, отражающий субъективное оценочное отношение к существующим или возможным ситуациям. Эмоции отличают от </a:t>
            </a:r>
            <a:r>
              <a:rPr lang="ru-RU" dirty="0" smtClean="0">
                <a:latin typeface="Times New Roman" pitchFamily="18" charset="0"/>
                <a:cs typeface="Times New Roman" pitchFamily="18" charset="0"/>
                <a:hlinkClick r:id="rId4" tooltip="Аффект (психология)"/>
              </a:rPr>
              <a:t>аффектов</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5" tooltip="Чувство"/>
              </a:rPr>
              <a:t>чувств</a:t>
            </a:r>
            <a:r>
              <a:rPr lang="ru-RU" dirty="0" smtClean="0">
                <a:latin typeface="Times New Roman" pitchFamily="18" charset="0"/>
                <a:cs typeface="Times New Roman" pitchFamily="18" charset="0"/>
              </a:rPr>
              <a:t> и </a:t>
            </a:r>
            <a:r>
              <a:rPr lang="ru-RU" dirty="0" smtClean="0">
                <a:latin typeface="Times New Roman" pitchFamily="18" charset="0"/>
                <a:cs typeface="Times New Roman" pitchFamily="18" charset="0"/>
                <a:hlinkClick r:id="rId6" tooltip="Настроение"/>
              </a:rPr>
              <a:t>настроений</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3D0D026D-8FB9-4A55-BAC5-8C30A6C60C24}" type="slidenum">
              <a:rPr lang="ru-RU" smtClean="0"/>
              <a:pPr/>
              <a:t>2</a:t>
            </a:fld>
            <a:endParaRPr lang="ru-RU"/>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latin typeface="Times New Roman" pitchFamily="18" charset="0"/>
                <a:cs typeface="Times New Roman" pitchFamily="18" charset="0"/>
              </a:rPr>
              <a:t>Воля</a:t>
            </a: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r>
              <a:rPr lang="ru-RU" sz="2000" dirty="0">
                <a:latin typeface="Times New Roman"/>
                <a:ea typeface="Times New Roman"/>
              </a:rPr>
              <a:t>Дошкольный возраст — это период формирования произвольности поведения (сознательного управления своим поведением, своими внешними и внутренними действиями). Однако в течение еще не скольких лет (младшего школьного возраста) невозможно требовать от ребенка, чтобы он полностью подчинял поведение собственным волевым усилиям или приказаниям и просьбам взрослых. </a:t>
            </a:r>
            <a:endParaRPr lang="ru-RU" sz="2000" dirty="0" smtClean="0">
              <a:latin typeface="Times New Roman"/>
              <a:ea typeface="Times New Roman"/>
            </a:endParaRPr>
          </a:p>
          <a:p>
            <a:endParaRPr lang="ru-RU" sz="2000" dirty="0">
              <a:latin typeface="Times New Roman"/>
              <a:cs typeface="Times New Roman" pitchFamily="18" charset="0"/>
            </a:endParaRPr>
          </a:p>
          <a:p>
            <a:pPr indent="449580" algn="ctr">
              <a:lnSpc>
                <a:spcPct val="115000"/>
              </a:lnSpc>
              <a:spcAft>
                <a:spcPts val="0"/>
              </a:spcAft>
            </a:pPr>
            <a:r>
              <a:rPr lang="ru-RU" sz="2000" b="1" dirty="0">
                <a:latin typeface="Times New Roman"/>
                <a:ea typeface="Times New Roman"/>
                <a:cs typeface="Times New Roman"/>
              </a:rPr>
              <a:t>Обучение детей навыкам </a:t>
            </a:r>
            <a:r>
              <a:rPr lang="ru-RU" sz="2000" b="1" dirty="0" err="1">
                <a:latin typeface="Times New Roman"/>
                <a:ea typeface="Times New Roman"/>
                <a:cs typeface="Times New Roman"/>
              </a:rPr>
              <a:t>саморегуляции</a:t>
            </a:r>
            <a:r>
              <a:rPr lang="ru-RU" sz="2000" b="1" dirty="0">
                <a:latin typeface="Times New Roman"/>
                <a:ea typeface="Times New Roman"/>
                <a:cs typeface="Times New Roman"/>
              </a:rPr>
              <a:t> желательно проводить в процессе ведущей для дошкольного возраста деятельности — игры. </a:t>
            </a:r>
            <a:endParaRPr lang="ru-RU" sz="1600" b="1" dirty="0">
              <a:latin typeface="Calibri"/>
              <a:ea typeface="Calibri"/>
              <a:cs typeface="Times New Roman"/>
            </a:endParaRPr>
          </a:p>
          <a:p>
            <a:pPr algn="ctr"/>
            <a:endParaRPr lang="ru-RU" sz="20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3D0D026D-8FB9-4A55-BAC5-8C30A6C60C24}" type="slidenum">
              <a:rPr lang="ru-RU" smtClean="0"/>
              <a:pPr/>
              <a:t>20</a:t>
            </a:fld>
            <a:endParaRPr lang="ru-RU"/>
          </a:p>
        </p:txBody>
      </p:sp>
    </p:spTree>
    <p:extLst>
      <p:ext uri="{BB962C8B-B14F-4D97-AF65-F5344CB8AC3E}">
        <p14:creationId xmlns="" xmlns:p14="http://schemas.microsoft.com/office/powerpoint/2010/main" val="3136431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latin typeface="Times New Roman" pitchFamily="18" charset="0"/>
                <a:cs typeface="Times New Roman" pitchFamily="18" charset="0"/>
              </a:rPr>
              <a:t>Игры</a:t>
            </a: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10000"/>
          </a:bodyPr>
          <a:lstStyle/>
          <a:p>
            <a:pPr indent="449580">
              <a:lnSpc>
                <a:spcPct val="115000"/>
              </a:lnSpc>
              <a:spcAft>
                <a:spcPts val="0"/>
              </a:spcAft>
            </a:pPr>
            <a:r>
              <a:rPr lang="ru-RU" sz="2000" b="1" i="1" dirty="0">
                <a:latin typeface="Times New Roman"/>
                <a:ea typeface="Times New Roman"/>
                <a:cs typeface="Times New Roman"/>
              </a:rPr>
              <a:t>Игра «Повтори движения»</a:t>
            </a:r>
            <a:endParaRPr lang="ru-RU" sz="1600" dirty="0">
              <a:latin typeface="Calibri"/>
              <a:ea typeface="Calibri"/>
              <a:cs typeface="Times New Roman"/>
            </a:endParaRPr>
          </a:p>
          <a:p>
            <a:pPr indent="0" algn="just">
              <a:lnSpc>
                <a:spcPct val="115000"/>
              </a:lnSpc>
              <a:spcAft>
                <a:spcPts val="0"/>
              </a:spcAft>
              <a:buNone/>
            </a:pPr>
            <a:r>
              <a:rPr lang="ru-RU" sz="2000" i="1" dirty="0">
                <a:latin typeface="Times New Roman"/>
                <a:ea typeface="Times New Roman"/>
                <a:cs typeface="Times New Roman"/>
              </a:rPr>
              <a:t>Цель:</a:t>
            </a:r>
            <a:r>
              <a:rPr lang="ru-RU" sz="2000" dirty="0">
                <a:latin typeface="Times New Roman"/>
                <a:ea typeface="Times New Roman"/>
                <a:cs typeface="Times New Roman"/>
              </a:rPr>
              <a:t> развитие умения контролировать свои действия, подчиняя указаниям ведущего.</a:t>
            </a:r>
            <a:endParaRPr lang="ru-RU" sz="1600" dirty="0">
              <a:latin typeface="Calibri"/>
              <a:ea typeface="Calibri"/>
              <a:cs typeface="Times New Roman"/>
            </a:endParaRPr>
          </a:p>
          <a:p>
            <a:pPr indent="0" algn="just">
              <a:lnSpc>
                <a:spcPct val="115000"/>
              </a:lnSpc>
              <a:spcAft>
                <a:spcPts val="0"/>
              </a:spcAft>
              <a:buNone/>
            </a:pPr>
            <a:r>
              <a:rPr lang="ru-RU" sz="2000" dirty="0">
                <a:latin typeface="Times New Roman"/>
                <a:ea typeface="Times New Roman"/>
                <a:cs typeface="Times New Roman"/>
              </a:rPr>
              <a:t>Участник должен выполнять движения, если услышит название игрушки – должен хлопнуть, если название посуды – топнуть, если название одежды – присесть.</a:t>
            </a:r>
            <a:endParaRPr lang="ru-RU" sz="1600" dirty="0">
              <a:latin typeface="Calibri"/>
              <a:ea typeface="Calibri"/>
              <a:cs typeface="Times New Roman"/>
            </a:endParaRPr>
          </a:p>
          <a:p>
            <a:pPr indent="449580">
              <a:lnSpc>
                <a:spcPct val="115000"/>
              </a:lnSpc>
              <a:spcAft>
                <a:spcPts val="0"/>
              </a:spcAft>
            </a:pPr>
            <a:r>
              <a:rPr lang="ru-RU" sz="2000" b="1" i="1" dirty="0">
                <a:latin typeface="Times New Roman"/>
                <a:ea typeface="Times New Roman"/>
                <a:cs typeface="Times New Roman"/>
              </a:rPr>
              <a:t>Игра «Брыкание»</a:t>
            </a:r>
            <a:endParaRPr lang="ru-RU" sz="1600" dirty="0">
              <a:latin typeface="Calibri"/>
              <a:ea typeface="Calibri"/>
              <a:cs typeface="Times New Roman"/>
            </a:endParaRPr>
          </a:p>
          <a:p>
            <a:pPr indent="0" algn="just">
              <a:lnSpc>
                <a:spcPct val="115000"/>
              </a:lnSpc>
              <a:spcAft>
                <a:spcPts val="0"/>
              </a:spcAft>
              <a:buNone/>
            </a:pPr>
            <a:r>
              <a:rPr lang="ru-RU" sz="2000" i="1" dirty="0">
                <a:latin typeface="Times New Roman"/>
                <a:ea typeface="Times New Roman"/>
                <a:cs typeface="Times New Roman"/>
              </a:rPr>
              <a:t>Цель:</a:t>
            </a:r>
            <a:r>
              <a:rPr lang="ru-RU" sz="2000" dirty="0">
                <a:latin typeface="Times New Roman"/>
                <a:ea typeface="Times New Roman"/>
                <a:cs typeface="Times New Roman"/>
              </a:rPr>
              <a:t> Снижение эмоционального и мышечного напряжения.</a:t>
            </a:r>
            <a:endParaRPr lang="ru-RU" sz="1600" dirty="0">
              <a:latin typeface="Calibri"/>
              <a:ea typeface="Calibri"/>
              <a:cs typeface="Times New Roman"/>
            </a:endParaRPr>
          </a:p>
          <a:p>
            <a:pPr indent="0" algn="just">
              <a:lnSpc>
                <a:spcPct val="115000"/>
              </a:lnSpc>
              <a:spcAft>
                <a:spcPts val="0"/>
              </a:spcAft>
              <a:buNone/>
            </a:pPr>
            <a:r>
              <a:rPr lang="ru-RU" sz="2000" dirty="0">
                <a:latin typeface="Times New Roman"/>
                <a:ea typeface="Times New Roman"/>
                <a:cs typeface="Times New Roman"/>
              </a:rPr>
              <a:t>Участники ложатся на спину на ковер. Ноги свободно раскинуты. Начинают медленно брыкаться, касаясь пола всей ногой. Поочередно брыкаемся левой и правой ногой, высоко поднимая их. Постепенно увеличиваются сила и скорость брыкания. При каждом ударе громко произносить: «Нет!», увеличивая интенсивность ударов.</a:t>
            </a:r>
            <a:endParaRPr lang="ru-RU" sz="1600" dirty="0">
              <a:latin typeface="Calibri"/>
              <a:ea typeface="Calibri"/>
              <a:cs typeface="Times New Roman"/>
            </a:endParaRPr>
          </a:p>
          <a:p>
            <a:endParaRPr lang="ru-RU" sz="20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3D0D026D-8FB9-4A55-BAC5-8C30A6C60C24}" type="slidenum">
              <a:rPr lang="ru-RU" smtClean="0"/>
              <a:pPr/>
              <a:t>21</a:t>
            </a:fld>
            <a:endParaRPr lang="ru-RU"/>
          </a:p>
        </p:txBody>
      </p:sp>
    </p:spTree>
    <p:extLst>
      <p:ext uri="{BB962C8B-B14F-4D97-AF65-F5344CB8AC3E}">
        <p14:creationId xmlns="" xmlns:p14="http://schemas.microsoft.com/office/powerpoint/2010/main" val="1550010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indent="449580" algn="ctr">
              <a:lnSpc>
                <a:spcPct val="115000"/>
              </a:lnSpc>
              <a:spcAft>
                <a:spcPts val="0"/>
              </a:spcAft>
            </a:pPr>
            <a:r>
              <a:rPr lang="ru-RU" sz="2800" b="1" i="1" dirty="0">
                <a:effectLst/>
                <a:latin typeface="Times New Roman"/>
                <a:ea typeface="Times New Roman"/>
                <a:cs typeface="Times New Roman"/>
              </a:rPr>
              <a:t>Игра «Ролевая гимнастика»</a:t>
            </a:r>
            <a:r>
              <a:rPr lang="ru-RU" sz="2000" dirty="0">
                <a:effectLst/>
                <a:latin typeface="Calibri"/>
                <a:ea typeface="Calibri"/>
                <a:cs typeface="Times New Roman"/>
              </a:rPr>
              <a:t/>
            </a:r>
            <a:br>
              <a:rPr lang="ru-RU" sz="2000" dirty="0">
                <a:effectLst/>
                <a:latin typeface="Calibri"/>
                <a:ea typeface="Calibri"/>
                <a:cs typeface="Times New Roman"/>
              </a:rPr>
            </a:b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r>
              <a:rPr lang="ru-RU" sz="2000" b="1" dirty="0">
                <a:latin typeface="Times New Roman" pitchFamily="18" charset="0"/>
                <a:cs typeface="Times New Roman" pitchFamily="18" charset="0"/>
              </a:rPr>
              <a:t>Бычок</a:t>
            </a:r>
            <a:endParaRPr lang="ru-RU" sz="2000" dirty="0">
              <a:latin typeface="Times New Roman" pitchFamily="18" charset="0"/>
              <a:cs typeface="Times New Roman" pitchFamily="18" charset="0"/>
            </a:endParaRPr>
          </a:p>
          <a:p>
            <a:pPr marL="82296" indent="0">
              <a:buNone/>
            </a:pPr>
            <a:r>
              <a:rPr lang="ru-RU" sz="2000" dirty="0">
                <a:latin typeface="Times New Roman" pitchFamily="18" charset="0"/>
                <a:cs typeface="Times New Roman" pitchFamily="18" charset="0"/>
              </a:rPr>
              <a:t>Идет бычок, качается,</a:t>
            </a:r>
          </a:p>
          <a:p>
            <a:pPr marL="82296" indent="0">
              <a:buNone/>
            </a:pPr>
            <a:r>
              <a:rPr lang="ru-RU" sz="2000" dirty="0">
                <a:latin typeface="Times New Roman" pitchFamily="18" charset="0"/>
                <a:cs typeface="Times New Roman" pitchFamily="18" charset="0"/>
              </a:rPr>
              <a:t>Вздыхает на ходу:</a:t>
            </a:r>
          </a:p>
          <a:p>
            <a:pPr marL="82296" indent="0">
              <a:buNone/>
            </a:pPr>
            <a:r>
              <a:rPr lang="ru-RU" sz="2000" dirty="0">
                <a:latin typeface="Times New Roman" pitchFamily="18" charset="0"/>
                <a:cs typeface="Times New Roman" pitchFamily="18" charset="0"/>
              </a:rPr>
              <a:t>- Ох, доска кончается,</a:t>
            </a:r>
          </a:p>
          <a:p>
            <a:pPr marL="82296" indent="0">
              <a:buNone/>
            </a:pPr>
            <a:r>
              <a:rPr lang="ru-RU" sz="2000" dirty="0">
                <a:latin typeface="Times New Roman" pitchFamily="18" charset="0"/>
                <a:cs typeface="Times New Roman" pitchFamily="18" charset="0"/>
              </a:rPr>
              <a:t>Сейчас я упаду!</a:t>
            </a:r>
          </a:p>
          <a:p>
            <a:pPr marL="82296" indent="0">
              <a:buNone/>
            </a:pPr>
            <a:endParaRPr lang="ru-RU" sz="2400" b="1"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3D0D026D-8FB9-4A55-BAC5-8C30A6C60C24}" type="slidenum">
              <a:rPr lang="ru-RU" smtClean="0"/>
              <a:pPr/>
              <a:t>22</a:t>
            </a:fld>
            <a:endParaRPr lang="ru-RU"/>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31639" y="1124743"/>
            <a:ext cx="7206427" cy="5400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40968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indent="228600" algn="ctr">
              <a:spcAft>
                <a:spcPts val="0"/>
              </a:spcAft>
            </a:pPr>
            <a:r>
              <a:rPr lang="ru-RU" sz="2800" dirty="0" smtClean="0">
                <a:solidFill>
                  <a:schemeClr val="tx2"/>
                </a:solidFill>
                <a:effectLst/>
                <a:latin typeface="Times New Roman" pitchFamily="18" charset="0"/>
                <a:ea typeface="Times New Roman"/>
                <a:cs typeface="Times New Roman" pitchFamily="18" charset="0"/>
              </a:rPr>
              <a:t>Игра «</a:t>
            </a:r>
            <a:r>
              <a:rPr lang="ru-RU" sz="2800" dirty="0" err="1" smtClean="0">
                <a:solidFill>
                  <a:schemeClr val="tx2"/>
                </a:solidFill>
                <a:effectLst/>
                <a:latin typeface="Times New Roman" pitchFamily="18" charset="0"/>
                <a:ea typeface="Times New Roman"/>
                <a:cs typeface="Times New Roman" pitchFamily="18" charset="0"/>
              </a:rPr>
              <a:t>Нехочуха</a:t>
            </a:r>
            <a:r>
              <a:rPr lang="ru-RU" sz="2800" dirty="0">
                <a:solidFill>
                  <a:schemeClr val="tx2"/>
                </a:solidFill>
                <a:effectLst/>
                <a:latin typeface="Times New Roman" pitchFamily="18" charset="0"/>
                <a:ea typeface="Times New Roman"/>
                <a:cs typeface="Times New Roman" pitchFamily="18" charset="0"/>
              </a:rPr>
              <a:t>».</a:t>
            </a:r>
            <a:br>
              <a:rPr lang="ru-RU" sz="2800" dirty="0">
                <a:solidFill>
                  <a:schemeClr val="tx2"/>
                </a:solidFill>
                <a:effectLst/>
                <a:latin typeface="Times New Roman" pitchFamily="18" charset="0"/>
                <a:ea typeface="Times New Roman"/>
                <a:cs typeface="Times New Roman" pitchFamily="18" charset="0"/>
              </a:rPr>
            </a:br>
            <a:endParaRPr lang="ru-RU" sz="2800" dirty="0">
              <a:solidFill>
                <a:schemeClr val="tx2"/>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3D0D026D-8FB9-4A55-BAC5-8C30A6C60C24}" type="slidenum">
              <a:rPr lang="ru-RU" smtClean="0"/>
              <a:pPr/>
              <a:t>23</a:t>
            </a:fld>
            <a:endParaRPr lang="ru-RU"/>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908720"/>
            <a:ext cx="6571602" cy="46544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05393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i="1" dirty="0">
                <a:effectLst/>
                <a:latin typeface="Times New Roman"/>
                <a:ea typeface="Times New Roman"/>
              </a:rPr>
              <a:t>Правила взаимоотношения с детьми. </a:t>
            </a:r>
            <a:endParaRPr lang="ru-RU" sz="2800" dirty="0"/>
          </a:p>
        </p:txBody>
      </p:sp>
      <p:sp>
        <p:nvSpPr>
          <p:cNvPr id="3" name="Объект 2"/>
          <p:cNvSpPr>
            <a:spLocks noGrp="1"/>
          </p:cNvSpPr>
          <p:nvPr>
            <p:ph idx="1"/>
          </p:nvPr>
        </p:nvSpPr>
        <p:spPr/>
        <p:txBody>
          <a:bodyPr>
            <a:normAutofit/>
          </a:bodyPr>
          <a:lstStyle/>
          <a:p>
            <a:pPr marL="342900" lvl="0" indent="-342900">
              <a:lnSpc>
                <a:spcPct val="115000"/>
              </a:lnSpc>
              <a:spcAft>
                <a:spcPts val="0"/>
              </a:spcAft>
              <a:buSzPts val="1000"/>
              <a:buFont typeface="Symbol"/>
              <a:buChar char=""/>
              <a:tabLst>
                <a:tab pos="457200" algn="l"/>
              </a:tabLst>
            </a:pPr>
            <a:r>
              <a:rPr lang="ru-RU" sz="2000" dirty="0">
                <a:latin typeface="Times New Roman"/>
                <a:ea typeface="Times New Roman"/>
                <a:cs typeface="Times New Roman"/>
              </a:rPr>
              <a:t>Будьте великодушными, умейте прощать.</a:t>
            </a:r>
            <a:r>
              <a:rPr lang="ru-RU" sz="1600" dirty="0">
                <a:latin typeface="Calibri"/>
                <a:ea typeface="Calibri"/>
                <a:cs typeface="Times New Roman"/>
              </a:rPr>
              <a:t> </a:t>
            </a:r>
            <a:r>
              <a:rPr lang="ru-RU" sz="2000" dirty="0">
                <a:latin typeface="Times New Roman"/>
                <a:ea typeface="Times New Roman"/>
                <a:cs typeface="Times New Roman"/>
              </a:rPr>
              <a:t>Не кричите, не оскорбляйте ребенка, ни при каких обстоятельствах.</a:t>
            </a:r>
            <a:endParaRPr lang="ru-RU" sz="1600" dirty="0">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latin typeface="Times New Roman"/>
                <a:ea typeface="Times New Roman"/>
                <a:cs typeface="Times New Roman"/>
              </a:rPr>
              <a:t>Дайте ребенку ощутить, что сочувствуете ему, верите в него, несмотря на его оплошность.</a:t>
            </a:r>
            <a:endParaRPr lang="ru-RU" sz="1600" dirty="0">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a:latin typeface="Times New Roman"/>
                <a:ea typeface="Times New Roman"/>
                <a:cs typeface="Times New Roman"/>
              </a:rPr>
              <a:t>Вселяйте в ребёнка веру в свои силы, способности и лучшие душевные качества.</a:t>
            </a:r>
            <a:endParaRPr lang="ru-RU" sz="1600" dirty="0">
              <a:latin typeface="Calibri"/>
              <a:ea typeface="Calibri"/>
              <a:cs typeface="Times New Roman"/>
            </a:endParaRPr>
          </a:p>
          <a:p>
            <a:pPr marL="342900" lvl="0" indent="-342900">
              <a:lnSpc>
                <a:spcPct val="115000"/>
              </a:lnSpc>
              <a:spcAft>
                <a:spcPts val="0"/>
              </a:spcAft>
              <a:buSzPts val="1000"/>
              <a:buFont typeface="Symbol"/>
              <a:buChar char=""/>
              <a:tabLst>
                <a:tab pos="457200" algn="l"/>
              </a:tabLst>
            </a:pPr>
            <a:r>
              <a:rPr lang="ru-RU" sz="2000" dirty="0" smtClean="0">
                <a:latin typeface="Times New Roman"/>
                <a:ea typeface="Times New Roman"/>
                <a:cs typeface="Times New Roman"/>
              </a:rPr>
              <a:t>Помощь </a:t>
            </a:r>
            <a:r>
              <a:rPr lang="ru-RU" sz="2000" dirty="0">
                <a:latin typeface="Times New Roman"/>
                <a:ea typeface="Times New Roman"/>
                <a:cs typeface="Times New Roman"/>
              </a:rPr>
              <a:t>ребенку необходима тогда, когда он об этом попросит.</a:t>
            </a:r>
            <a:r>
              <a:rPr lang="ru-RU" sz="1600" dirty="0">
                <a:latin typeface="Calibri"/>
                <a:ea typeface="Calibri"/>
                <a:cs typeface="Times New Roman"/>
              </a:rPr>
              <a:t> </a:t>
            </a:r>
          </a:p>
          <a:p>
            <a:pPr marL="342900" lvl="0" indent="-342900">
              <a:lnSpc>
                <a:spcPct val="115000"/>
              </a:lnSpc>
              <a:spcAft>
                <a:spcPts val="0"/>
              </a:spcAft>
              <a:buSzPts val="1000"/>
              <a:buFont typeface="Symbol"/>
              <a:buChar char=""/>
              <a:tabLst>
                <a:tab pos="457200" algn="l"/>
              </a:tabLst>
            </a:pPr>
            <a:r>
              <a:rPr lang="ru-RU" sz="2000" dirty="0">
                <a:latin typeface="Times New Roman"/>
                <a:ea typeface="Times New Roman"/>
                <a:cs typeface="Times New Roman"/>
              </a:rPr>
              <a:t>Находите с ребенком личный контакт.</a:t>
            </a:r>
            <a:endParaRPr lang="ru-RU" sz="1600" dirty="0">
              <a:latin typeface="Calibri"/>
              <a:ea typeface="Calibri"/>
              <a:cs typeface="Times New Roman"/>
            </a:endParaRPr>
          </a:p>
          <a:p>
            <a:pPr marL="82296" indent="0">
              <a:buNone/>
            </a:pPr>
            <a:endParaRPr lang="ru-RU" sz="20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3D0D026D-8FB9-4A55-BAC5-8C30A6C60C24}" type="slidenum">
              <a:rPr lang="ru-RU" smtClean="0"/>
              <a:pPr/>
              <a:t>24</a:t>
            </a:fld>
            <a:endParaRPr lang="ru-RU"/>
          </a:p>
        </p:txBody>
      </p:sp>
    </p:spTree>
    <p:extLst>
      <p:ext uri="{BB962C8B-B14F-4D97-AF65-F5344CB8AC3E}">
        <p14:creationId xmlns="" xmlns:p14="http://schemas.microsoft.com/office/powerpoint/2010/main" val="915476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Номер слайда 3"/>
          <p:cNvSpPr>
            <a:spLocks noGrp="1"/>
          </p:cNvSpPr>
          <p:nvPr>
            <p:ph type="sldNum" sz="quarter" idx="12"/>
          </p:nvPr>
        </p:nvSpPr>
        <p:spPr/>
        <p:txBody>
          <a:bodyPr/>
          <a:lstStyle/>
          <a:p>
            <a:fld id="{3D0D026D-8FB9-4A55-BAC5-8C30A6C60C24}" type="slidenum">
              <a:rPr lang="ru-RU" smtClean="0"/>
              <a:pPr/>
              <a:t>25</a:t>
            </a:fld>
            <a:endParaRPr lang="ru-RU"/>
          </a:p>
        </p:txBody>
      </p:sp>
      <p:pic>
        <p:nvPicPr>
          <p:cNvPr id="3074"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08881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Номер слайда 3"/>
          <p:cNvSpPr>
            <a:spLocks noGrp="1"/>
          </p:cNvSpPr>
          <p:nvPr>
            <p:ph type="sldNum" sz="quarter" idx="12"/>
          </p:nvPr>
        </p:nvSpPr>
        <p:spPr/>
        <p:txBody>
          <a:bodyPr/>
          <a:lstStyle/>
          <a:p>
            <a:fld id="{3D0D026D-8FB9-4A55-BAC5-8C30A6C60C24}" type="slidenum">
              <a:rPr lang="ru-RU" smtClean="0"/>
              <a:pPr/>
              <a:t>26</a:t>
            </a:fld>
            <a:endParaRPr lang="ru-RU"/>
          </a:p>
        </p:txBody>
      </p:sp>
      <p:pic>
        <p:nvPicPr>
          <p:cNvPr id="4098"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91079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Упражнение «Эмоции»</a:t>
            </a:r>
            <a:endParaRPr lang="ru-RU" dirty="0">
              <a:latin typeface="Times New Roman" pitchFamily="18" charset="0"/>
              <a:cs typeface="Times New Roman" pitchFamily="18" charset="0"/>
            </a:endParaRPr>
          </a:p>
        </p:txBody>
      </p:sp>
      <p:sp>
        <p:nvSpPr>
          <p:cNvPr id="3" name="Объект 2"/>
          <p:cNvSpPr>
            <a:spLocks noGrp="1"/>
          </p:cNvSpPr>
          <p:nvPr>
            <p:ph sz="half" idx="1"/>
          </p:nvPr>
        </p:nvSpPr>
        <p:spPr/>
        <p:txBody>
          <a:bodyPr/>
          <a:lstStyle/>
          <a:p>
            <a:r>
              <a:rPr lang="ru-RU" dirty="0" smtClean="0"/>
              <a:t>+</a:t>
            </a:r>
          </a:p>
          <a:p>
            <a:r>
              <a:rPr lang="ru-RU" dirty="0" smtClean="0"/>
              <a:t>Удовольствие</a:t>
            </a:r>
          </a:p>
          <a:p>
            <a:r>
              <a:rPr lang="ru-RU" dirty="0" smtClean="0"/>
              <a:t>Радость</a:t>
            </a:r>
          </a:p>
          <a:p>
            <a:r>
              <a:rPr lang="ru-RU" dirty="0" smtClean="0"/>
              <a:t>Восхищение</a:t>
            </a:r>
          </a:p>
          <a:p>
            <a:r>
              <a:rPr lang="ru-RU" dirty="0" smtClean="0"/>
              <a:t>Удивление</a:t>
            </a:r>
          </a:p>
          <a:p>
            <a:r>
              <a:rPr lang="ru-RU" dirty="0" smtClean="0"/>
              <a:t>Восторг</a:t>
            </a:r>
          </a:p>
          <a:p>
            <a:r>
              <a:rPr lang="ru-RU" dirty="0" smtClean="0"/>
              <a:t>Изумление</a:t>
            </a:r>
          </a:p>
          <a:p>
            <a:endParaRPr lang="ru-RU" dirty="0"/>
          </a:p>
        </p:txBody>
      </p:sp>
      <p:sp>
        <p:nvSpPr>
          <p:cNvPr id="4" name="Объект 3"/>
          <p:cNvSpPr>
            <a:spLocks noGrp="1"/>
          </p:cNvSpPr>
          <p:nvPr>
            <p:ph sz="half" idx="2"/>
          </p:nvPr>
        </p:nvSpPr>
        <p:spPr/>
        <p:txBody>
          <a:bodyPr/>
          <a:lstStyle/>
          <a:p>
            <a:r>
              <a:rPr lang="ru-RU" dirty="0" err="1" smtClean="0"/>
              <a:t>_злость</a:t>
            </a:r>
            <a:endParaRPr lang="ru-RU" dirty="0" smtClean="0"/>
          </a:p>
          <a:p>
            <a:r>
              <a:rPr lang="ru-RU" dirty="0" smtClean="0"/>
              <a:t>Отвращение</a:t>
            </a:r>
          </a:p>
          <a:p>
            <a:r>
              <a:rPr lang="ru-RU" dirty="0" smtClean="0"/>
              <a:t>Грусть</a:t>
            </a:r>
          </a:p>
          <a:p>
            <a:r>
              <a:rPr lang="ru-RU" dirty="0" smtClean="0"/>
              <a:t>Безразличие</a:t>
            </a:r>
          </a:p>
          <a:p>
            <a:r>
              <a:rPr lang="ru-RU" dirty="0" smtClean="0"/>
              <a:t>Апатия</a:t>
            </a:r>
          </a:p>
          <a:p>
            <a:r>
              <a:rPr lang="ru-RU" dirty="0" smtClean="0"/>
              <a:t>Страх</a:t>
            </a:r>
          </a:p>
          <a:p>
            <a:r>
              <a:rPr lang="ru-RU" dirty="0" smtClean="0"/>
              <a:t>брезгливость</a:t>
            </a:r>
            <a:endParaRPr lang="ru-RU" dirty="0"/>
          </a:p>
        </p:txBody>
      </p:sp>
      <p:sp>
        <p:nvSpPr>
          <p:cNvPr id="5" name="Номер слайда 4"/>
          <p:cNvSpPr>
            <a:spLocks noGrp="1"/>
          </p:cNvSpPr>
          <p:nvPr>
            <p:ph type="sldNum" sz="quarter" idx="12"/>
          </p:nvPr>
        </p:nvSpPr>
        <p:spPr/>
        <p:txBody>
          <a:bodyPr/>
          <a:lstStyle/>
          <a:p>
            <a:fld id="{3D0D026D-8FB9-4A55-BAC5-8C30A6C60C24}" type="slidenum">
              <a:rPr lang="ru-RU" smtClean="0"/>
              <a:pPr/>
              <a:t>3</a:t>
            </a:fld>
            <a:endParaRPr lang="ru-RU"/>
          </a:p>
        </p:txBody>
      </p:sp>
    </p:spTree>
    <p:extLst>
      <p:ext uri="{BB962C8B-B14F-4D97-AF65-F5344CB8AC3E}">
        <p14:creationId xmlns="" xmlns:p14="http://schemas.microsoft.com/office/powerpoint/2010/main" val="868241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Kaleydoskop_emotsiy2.jpg"/>
          <p:cNvPicPr>
            <a:picLocks noChangeAspect="1"/>
          </p:cNvPicPr>
          <p:nvPr/>
        </p:nvPicPr>
        <p:blipFill>
          <a:blip r:embed="rId2" cstate="print"/>
          <a:stretch>
            <a:fillRect/>
          </a:stretch>
        </p:blipFill>
        <p:spPr>
          <a:xfrm>
            <a:off x="285720" y="158750"/>
            <a:ext cx="8845580" cy="6344671"/>
          </a:xfrm>
          <a:prstGeom prst="rect">
            <a:avLst/>
          </a:prstGeom>
        </p:spPr>
      </p:pic>
      <p:sp>
        <p:nvSpPr>
          <p:cNvPr id="3" name="Номер слайда 2"/>
          <p:cNvSpPr>
            <a:spLocks noGrp="1"/>
          </p:cNvSpPr>
          <p:nvPr>
            <p:ph type="sldNum" sz="quarter" idx="12"/>
          </p:nvPr>
        </p:nvSpPr>
        <p:spPr/>
        <p:txBody>
          <a:bodyPr/>
          <a:lstStyle/>
          <a:p>
            <a:fld id="{3D0D026D-8FB9-4A55-BAC5-8C30A6C60C24}" type="slidenum">
              <a:rPr lang="ru-RU" smtClean="0"/>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7030A0"/>
                </a:solidFill>
              </a:rPr>
              <a:t>Виды эмоций:</a:t>
            </a:r>
            <a:endParaRPr lang="ru-RU" dirty="0">
              <a:solidFill>
                <a:srgbClr val="7030A0"/>
              </a:solidFill>
            </a:endParaRPr>
          </a:p>
        </p:txBody>
      </p:sp>
      <p:sp>
        <p:nvSpPr>
          <p:cNvPr id="3" name="Содержимое 2"/>
          <p:cNvSpPr>
            <a:spLocks noGrp="1"/>
          </p:cNvSpPr>
          <p:nvPr>
            <p:ph idx="1"/>
          </p:nvPr>
        </p:nvSpPr>
        <p:spPr>
          <a:xfrm>
            <a:off x="1142976" y="1447800"/>
            <a:ext cx="7790712" cy="5124472"/>
          </a:xfrm>
        </p:spPr>
        <p:txBody>
          <a:bodyPr/>
          <a:lstStyle/>
          <a:p>
            <a:r>
              <a:rPr lang="ru-RU" i="1" dirty="0" smtClean="0">
                <a:solidFill>
                  <a:schemeClr val="accent1"/>
                </a:solidFill>
                <a:latin typeface="Times New Roman" pitchFamily="18" charset="0"/>
                <a:cs typeface="Times New Roman" pitchFamily="18" charset="0"/>
              </a:rPr>
              <a:t>радость</a:t>
            </a:r>
            <a:r>
              <a:rPr lang="ru-RU" dirty="0" smtClean="0">
                <a:solidFill>
                  <a:schemeClr val="accent1"/>
                </a:solidFill>
                <a:latin typeface="Times New Roman" pitchFamily="18" charset="0"/>
                <a:cs typeface="Times New Roman" pitchFamily="18" charset="0"/>
              </a:rPr>
              <a:t> </a:t>
            </a:r>
            <a:r>
              <a:rPr lang="ru-RU" dirty="0" smtClean="0">
                <a:latin typeface="Times New Roman" pitchFamily="18" charset="0"/>
                <a:cs typeface="Times New Roman" pitchFamily="18" charset="0"/>
              </a:rPr>
              <a:t>- положительное эмоциональное состояние, связанное с возможностью полного удовлетворения актуальной потребности</a:t>
            </a:r>
            <a:endParaRPr lang="ru-RU" dirty="0">
              <a:latin typeface="Times New Roman" pitchFamily="18" charset="0"/>
              <a:cs typeface="Times New Roman" pitchFamily="18" charset="0"/>
            </a:endParaRPr>
          </a:p>
        </p:txBody>
      </p:sp>
      <p:pic>
        <p:nvPicPr>
          <p:cNvPr id="4" name="Рисунок 3" descr="0_2faa0_9ef52463_L.jpg"/>
          <p:cNvPicPr>
            <a:picLocks noChangeAspect="1"/>
          </p:cNvPicPr>
          <p:nvPr/>
        </p:nvPicPr>
        <p:blipFill>
          <a:blip r:embed="rId2" cstate="print"/>
          <a:stretch>
            <a:fillRect/>
          </a:stretch>
        </p:blipFill>
        <p:spPr>
          <a:xfrm>
            <a:off x="4643438" y="3500438"/>
            <a:ext cx="2571768" cy="3000396"/>
          </a:xfrm>
          <a:prstGeom prst="rect">
            <a:avLst/>
          </a:prstGeom>
        </p:spPr>
      </p:pic>
      <p:sp>
        <p:nvSpPr>
          <p:cNvPr id="5" name="Номер слайда 4"/>
          <p:cNvSpPr>
            <a:spLocks noGrp="1"/>
          </p:cNvSpPr>
          <p:nvPr>
            <p:ph type="sldNum" sz="quarter" idx="12"/>
          </p:nvPr>
        </p:nvSpPr>
        <p:spPr/>
        <p:txBody>
          <a:bodyPr/>
          <a:lstStyle/>
          <a:p>
            <a:fld id="{3D0D026D-8FB9-4A55-BAC5-8C30A6C60C24}" type="slidenum">
              <a:rPr lang="ru-RU" smtClean="0"/>
              <a:pPr/>
              <a:t>5</a:t>
            </a:fld>
            <a:endParaRPr lang="ru-RU"/>
          </a:p>
        </p:txBody>
      </p:sp>
      <p:pic>
        <p:nvPicPr>
          <p:cNvPr id="10242" name="Picture 2" descr="http://im0-tub-ru.yandex.net/i?id=147677066-16-72"/>
          <p:cNvPicPr>
            <a:picLocks noChangeAspect="1" noChangeArrowheads="1"/>
          </p:cNvPicPr>
          <p:nvPr/>
        </p:nvPicPr>
        <p:blipFill>
          <a:blip r:embed="rId3" cstate="print"/>
          <a:srcRect/>
          <a:stretch>
            <a:fillRect/>
          </a:stretch>
        </p:blipFill>
        <p:spPr bwMode="auto">
          <a:xfrm>
            <a:off x="1563942" y="4000504"/>
            <a:ext cx="2487570" cy="18573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rgbClr val="7030A0"/>
                </a:solidFill>
              </a:rPr>
              <a:t>Виды эмоций:</a:t>
            </a:r>
            <a:endParaRPr lang="ru-RU" dirty="0">
              <a:solidFill>
                <a:srgbClr val="7030A0"/>
              </a:solidFill>
            </a:endParaRPr>
          </a:p>
        </p:txBody>
      </p:sp>
      <p:sp>
        <p:nvSpPr>
          <p:cNvPr id="3" name="Содержимое 2"/>
          <p:cNvSpPr>
            <a:spLocks noGrp="1"/>
          </p:cNvSpPr>
          <p:nvPr>
            <p:ph idx="4294967295"/>
          </p:nvPr>
        </p:nvSpPr>
        <p:spPr>
          <a:xfrm>
            <a:off x="1285852" y="1447800"/>
            <a:ext cx="7858148" cy="5267348"/>
          </a:xfrm>
        </p:spPr>
        <p:txBody>
          <a:bodyPr/>
          <a:lstStyle/>
          <a:p>
            <a:r>
              <a:rPr lang="ru-RU" i="1" dirty="0" smtClean="0">
                <a:solidFill>
                  <a:schemeClr val="accent1"/>
                </a:solidFill>
                <a:latin typeface="Times New Roman" pitchFamily="18" charset="0"/>
                <a:cs typeface="Times New Roman" pitchFamily="18" charset="0"/>
              </a:rPr>
              <a:t>удивление</a:t>
            </a:r>
            <a:r>
              <a:rPr lang="ru-RU" dirty="0" smtClean="0">
                <a:latin typeface="Times New Roman" pitchFamily="18" charset="0"/>
                <a:cs typeface="Times New Roman" pitchFamily="18" charset="0"/>
              </a:rPr>
              <a:t> - эмоциональная реакция, не имеющая определенного положительного или отрицательного знака, на внезапно возникшие обстоятельства</a:t>
            </a:r>
            <a:endParaRPr lang="ru-RU" dirty="0">
              <a:latin typeface="Times New Roman" pitchFamily="18" charset="0"/>
              <a:cs typeface="Times New Roman" pitchFamily="18" charset="0"/>
            </a:endParaRPr>
          </a:p>
        </p:txBody>
      </p:sp>
      <p:pic>
        <p:nvPicPr>
          <p:cNvPr id="5" name="Рисунок 4" descr="71730283_1299570132_i4585.jpg"/>
          <p:cNvPicPr>
            <a:picLocks noChangeAspect="1"/>
          </p:cNvPicPr>
          <p:nvPr/>
        </p:nvPicPr>
        <p:blipFill>
          <a:blip r:embed="rId2" cstate="print"/>
          <a:stretch>
            <a:fillRect/>
          </a:stretch>
        </p:blipFill>
        <p:spPr>
          <a:xfrm>
            <a:off x="5214942" y="3571876"/>
            <a:ext cx="2005703" cy="3071834"/>
          </a:xfrm>
          <a:prstGeom prst="rect">
            <a:avLst/>
          </a:prstGeom>
        </p:spPr>
      </p:pic>
      <p:sp>
        <p:nvSpPr>
          <p:cNvPr id="6" name="Номер слайда 5"/>
          <p:cNvSpPr>
            <a:spLocks noGrp="1"/>
          </p:cNvSpPr>
          <p:nvPr>
            <p:ph type="sldNum" sz="quarter" idx="12"/>
          </p:nvPr>
        </p:nvSpPr>
        <p:spPr/>
        <p:txBody>
          <a:bodyPr/>
          <a:lstStyle/>
          <a:p>
            <a:fld id="{3D0D026D-8FB9-4A55-BAC5-8C30A6C60C24}" type="slidenum">
              <a:rPr lang="ru-RU" smtClean="0"/>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solidFill>
                  <a:srgbClr val="7030A0"/>
                </a:solidFill>
              </a:rPr>
              <a:t>Виды эмоций:</a:t>
            </a:r>
            <a:endParaRPr lang="ru-RU" dirty="0">
              <a:solidFill>
                <a:srgbClr val="7030A0"/>
              </a:solidFill>
            </a:endParaRPr>
          </a:p>
        </p:txBody>
      </p:sp>
      <p:sp>
        <p:nvSpPr>
          <p:cNvPr id="4" name="Содержимое 3"/>
          <p:cNvSpPr>
            <a:spLocks noGrp="1"/>
          </p:cNvSpPr>
          <p:nvPr>
            <p:ph idx="1"/>
          </p:nvPr>
        </p:nvSpPr>
        <p:spPr>
          <a:xfrm>
            <a:off x="1214414" y="1447800"/>
            <a:ext cx="7719274" cy="5267348"/>
          </a:xfrm>
        </p:spPr>
        <p:txBody>
          <a:bodyPr/>
          <a:lstStyle/>
          <a:p>
            <a:r>
              <a:rPr lang="ru-RU" i="1" dirty="0" smtClean="0">
                <a:solidFill>
                  <a:schemeClr val="accent1"/>
                </a:solidFill>
              </a:rPr>
              <a:t>страдание</a:t>
            </a:r>
            <a:r>
              <a:rPr lang="ru-RU" dirty="0" smtClean="0"/>
              <a:t> - отрицательное эмоциональное состояние, связанное с полученной информацией о невозможности удовлетворения важнейших жизненных потребностей</a:t>
            </a:r>
            <a:endParaRPr lang="ru-RU" dirty="0"/>
          </a:p>
        </p:txBody>
      </p:sp>
      <p:pic>
        <p:nvPicPr>
          <p:cNvPr id="5" name="Рисунок 4" descr="nerv_thumb.jpg"/>
          <p:cNvPicPr>
            <a:picLocks noChangeAspect="1"/>
          </p:cNvPicPr>
          <p:nvPr/>
        </p:nvPicPr>
        <p:blipFill>
          <a:blip r:embed="rId2" cstate="print"/>
          <a:stretch>
            <a:fillRect/>
          </a:stretch>
        </p:blipFill>
        <p:spPr>
          <a:xfrm>
            <a:off x="5643570" y="4000504"/>
            <a:ext cx="1523998" cy="2571768"/>
          </a:xfrm>
          <a:prstGeom prst="rect">
            <a:avLst/>
          </a:prstGeom>
        </p:spPr>
      </p:pic>
      <p:sp>
        <p:nvSpPr>
          <p:cNvPr id="6" name="Номер слайда 5"/>
          <p:cNvSpPr>
            <a:spLocks noGrp="1"/>
          </p:cNvSpPr>
          <p:nvPr>
            <p:ph type="sldNum" sz="quarter" idx="12"/>
          </p:nvPr>
        </p:nvSpPr>
        <p:spPr/>
        <p:txBody>
          <a:bodyPr/>
          <a:lstStyle/>
          <a:p>
            <a:fld id="{3D0D026D-8FB9-4A55-BAC5-8C30A6C60C24}" type="slidenum">
              <a:rPr lang="ru-RU" smtClean="0"/>
              <a:pPr/>
              <a:t>7</a:t>
            </a:fld>
            <a:endParaRPr lang="ru-RU"/>
          </a:p>
        </p:txBody>
      </p:sp>
      <p:pic>
        <p:nvPicPr>
          <p:cNvPr id="8194" name="Picture 2" descr="http://im5-tub-ru.yandex.net/i?id=62399674-08-72"/>
          <p:cNvPicPr>
            <a:picLocks noChangeAspect="1" noChangeArrowheads="1"/>
          </p:cNvPicPr>
          <p:nvPr/>
        </p:nvPicPr>
        <p:blipFill>
          <a:blip r:embed="rId3" cstate="print"/>
          <a:srcRect/>
          <a:stretch>
            <a:fillRect/>
          </a:stretch>
        </p:blipFill>
        <p:spPr bwMode="auto">
          <a:xfrm>
            <a:off x="2786050" y="4357694"/>
            <a:ext cx="1285884" cy="2098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1" nodeType="clickEffect">
                                  <p:stCondLst>
                                    <p:cond delay="0"/>
                                  </p:stCondLst>
                                  <p:childTnLst>
                                    <p:animEffect transition="out" filter="slide(fromBottom)">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7030A0"/>
                </a:solidFill>
              </a:rPr>
              <a:t>Виды эмоций:</a:t>
            </a:r>
            <a:endParaRPr lang="ru-RU" dirty="0">
              <a:solidFill>
                <a:srgbClr val="7030A0"/>
              </a:solidFill>
            </a:endParaRPr>
          </a:p>
        </p:txBody>
      </p:sp>
      <p:sp>
        <p:nvSpPr>
          <p:cNvPr id="3" name="Содержимое 2"/>
          <p:cNvSpPr>
            <a:spLocks noGrp="1"/>
          </p:cNvSpPr>
          <p:nvPr>
            <p:ph idx="1"/>
          </p:nvPr>
        </p:nvSpPr>
        <p:spPr>
          <a:xfrm>
            <a:off x="1285852" y="1447800"/>
            <a:ext cx="7647836" cy="5195910"/>
          </a:xfrm>
        </p:spPr>
        <p:txBody>
          <a:bodyPr/>
          <a:lstStyle/>
          <a:p>
            <a:r>
              <a:rPr lang="ru-RU" i="1" dirty="0" smtClean="0">
                <a:solidFill>
                  <a:schemeClr val="accent1"/>
                </a:solidFill>
                <a:latin typeface="Times New Roman" pitchFamily="18" charset="0"/>
                <a:cs typeface="Times New Roman" pitchFamily="18" charset="0"/>
              </a:rPr>
              <a:t>гнев</a:t>
            </a:r>
            <a:r>
              <a:rPr lang="ru-RU" dirty="0" smtClean="0">
                <a:solidFill>
                  <a:schemeClr val="accent1"/>
                </a:solidFill>
                <a:latin typeface="Times New Roman" pitchFamily="18" charset="0"/>
                <a:cs typeface="Times New Roman" pitchFamily="18" charset="0"/>
              </a:rPr>
              <a:t> </a:t>
            </a:r>
            <a:r>
              <a:rPr lang="ru-RU" dirty="0" smtClean="0">
                <a:latin typeface="Times New Roman" pitchFamily="18" charset="0"/>
                <a:cs typeface="Times New Roman" pitchFamily="18" charset="0"/>
              </a:rPr>
              <a:t>- отрицательное эмоциональное состояние, вызываемое внезапным возникновением серьезного препятствия на пути удовлетворения исключительно важной потребности</a:t>
            </a:r>
            <a:endParaRPr lang="ru-RU" dirty="0">
              <a:latin typeface="Times New Roman" pitchFamily="18" charset="0"/>
              <a:cs typeface="Times New Roman" pitchFamily="18" charset="0"/>
            </a:endParaRPr>
          </a:p>
        </p:txBody>
      </p:sp>
      <p:pic>
        <p:nvPicPr>
          <p:cNvPr id="4" name="Рисунок 3" descr="wrath1.jpg"/>
          <p:cNvPicPr>
            <a:picLocks noChangeAspect="1"/>
          </p:cNvPicPr>
          <p:nvPr/>
        </p:nvPicPr>
        <p:blipFill>
          <a:blip r:embed="rId2" cstate="print"/>
          <a:stretch>
            <a:fillRect/>
          </a:stretch>
        </p:blipFill>
        <p:spPr>
          <a:xfrm>
            <a:off x="6215074" y="4214818"/>
            <a:ext cx="2424981" cy="2119314"/>
          </a:xfrm>
          <a:prstGeom prst="rect">
            <a:avLst/>
          </a:prstGeom>
        </p:spPr>
      </p:pic>
      <p:sp>
        <p:nvSpPr>
          <p:cNvPr id="5" name="Номер слайда 4"/>
          <p:cNvSpPr>
            <a:spLocks noGrp="1"/>
          </p:cNvSpPr>
          <p:nvPr>
            <p:ph type="sldNum" sz="quarter" idx="12"/>
          </p:nvPr>
        </p:nvSpPr>
        <p:spPr/>
        <p:txBody>
          <a:bodyPr/>
          <a:lstStyle/>
          <a:p>
            <a:fld id="{3D0D026D-8FB9-4A55-BAC5-8C30A6C60C24}" type="slidenum">
              <a:rPr lang="ru-RU" smtClean="0"/>
              <a:pPr/>
              <a:t>8</a:t>
            </a:fld>
            <a:endParaRPr lang="ru-RU"/>
          </a:p>
        </p:txBody>
      </p:sp>
      <p:pic>
        <p:nvPicPr>
          <p:cNvPr id="7170" name="Picture 2" descr="http://im5-tub-ru.yandex.net/i?id=575035501-09-72"/>
          <p:cNvPicPr>
            <a:picLocks noChangeAspect="1" noChangeArrowheads="1"/>
          </p:cNvPicPr>
          <p:nvPr/>
        </p:nvPicPr>
        <p:blipFill>
          <a:blip r:embed="rId3" cstate="print"/>
          <a:srcRect/>
          <a:stretch>
            <a:fillRect/>
          </a:stretch>
        </p:blipFill>
        <p:spPr bwMode="auto">
          <a:xfrm>
            <a:off x="3786182" y="4500570"/>
            <a:ext cx="1977404" cy="1498033"/>
          </a:xfrm>
          <a:prstGeom prst="rect">
            <a:avLst/>
          </a:prstGeom>
          <a:noFill/>
        </p:spPr>
      </p:pic>
      <p:pic>
        <p:nvPicPr>
          <p:cNvPr id="7174" name="Picture 6" descr="http://im2-tub-ru.yandex.net/i?id=490556977-22-72"/>
          <p:cNvPicPr>
            <a:picLocks noChangeAspect="1" noChangeArrowheads="1"/>
          </p:cNvPicPr>
          <p:nvPr/>
        </p:nvPicPr>
        <p:blipFill>
          <a:blip r:embed="rId4" cstate="print"/>
          <a:srcRect/>
          <a:stretch>
            <a:fillRect/>
          </a:stretch>
        </p:blipFill>
        <p:spPr bwMode="auto">
          <a:xfrm>
            <a:off x="1229094" y="4286256"/>
            <a:ext cx="2128460" cy="207170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7030A0"/>
                </a:solidFill>
              </a:rPr>
              <a:t>Виды эмоций:</a:t>
            </a:r>
            <a:endParaRPr lang="ru-RU" dirty="0">
              <a:solidFill>
                <a:srgbClr val="7030A0"/>
              </a:solidFill>
            </a:endParaRPr>
          </a:p>
        </p:txBody>
      </p:sp>
      <p:sp>
        <p:nvSpPr>
          <p:cNvPr id="3" name="Содержимое 2"/>
          <p:cNvSpPr>
            <a:spLocks noGrp="1"/>
          </p:cNvSpPr>
          <p:nvPr>
            <p:ph idx="1"/>
          </p:nvPr>
        </p:nvSpPr>
        <p:spPr>
          <a:xfrm>
            <a:off x="827584" y="1412776"/>
            <a:ext cx="7647836" cy="5053034"/>
          </a:xfrm>
        </p:spPr>
        <p:txBody>
          <a:bodyPr/>
          <a:lstStyle/>
          <a:p>
            <a:r>
              <a:rPr lang="ru-RU" i="1" dirty="0" smtClean="0">
                <a:solidFill>
                  <a:schemeClr val="accent1"/>
                </a:solidFill>
                <a:latin typeface="Times New Roman" pitchFamily="18" charset="0"/>
                <a:cs typeface="Times New Roman" pitchFamily="18" charset="0"/>
              </a:rPr>
              <a:t>отвращение</a:t>
            </a:r>
            <a:r>
              <a:rPr lang="ru-RU" dirty="0" smtClean="0">
                <a:solidFill>
                  <a:schemeClr val="accent1"/>
                </a:solidFill>
                <a:latin typeface="Times New Roman" pitchFamily="18" charset="0"/>
                <a:cs typeface="Times New Roman" pitchFamily="18" charset="0"/>
              </a:rPr>
              <a:t> </a:t>
            </a:r>
            <a:r>
              <a:rPr lang="ru-RU" dirty="0" smtClean="0">
                <a:latin typeface="Times New Roman" pitchFamily="18" charset="0"/>
                <a:cs typeface="Times New Roman" pitchFamily="18" charset="0"/>
              </a:rPr>
              <a:t>- отрицательное эмоциональное состояние, вызванное объектами (предметами, людьми, обстоятельствами и т.д.), соприкосновение с которыми вступает в резкое противоречие с нравственными или эстетическими установками субъекта</a:t>
            </a:r>
            <a:endParaRPr lang="ru-RU" dirty="0">
              <a:latin typeface="Times New Roman" pitchFamily="18" charset="0"/>
              <a:cs typeface="Times New Roman" pitchFamily="18" charset="0"/>
            </a:endParaRPr>
          </a:p>
        </p:txBody>
      </p:sp>
      <p:pic>
        <p:nvPicPr>
          <p:cNvPr id="5" name="Рисунок 4" descr="48218.jpg"/>
          <p:cNvPicPr>
            <a:picLocks noChangeAspect="1"/>
          </p:cNvPicPr>
          <p:nvPr/>
        </p:nvPicPr>
        <p:blipFill>
          <a:blip r:embed="rId2" cstate="print"/>
          <a:stretch>
            <a:fillRect/>
          </a:stretch>
        </p:blipFill>
        <p:spPr>
          <a:xfrm>
            <a:off x="6670276" y="116632"/>
            <a:ext cx="2473724" cy="1790471"/>
          </a:xfrm>
          <a:prstGeom prst="rect">
            <a:avLst/>
          </a:prstGeom>
        </p:spPr>
      </p:pic>
      <p:sp>
        <p:nvSpPr>
          <p:cNvPr id="6" name="Номер слайда 5"/>
          <p:cNvSpPr>
            <a:spLocks noGrp="1"/>
          </p:cNvSpPr>
          <p:nvPr>
            <p:ph type="sldNum" sz="quarter" idx="12"/>
          </p:nvPr>
        </p:nvSpPr>
        <p:spPr/>
        <p:txBody>
          <a:bodyPr/>
          <a:lstStyle/>
          <a:p>
            <a:fld id="{3D0D026D-8FB9-4A55-BAC5-8C30A6C60C24}" type="slidenum">
              <a:rPr lang="ru-RU" smtClean="0"/>
              <a:pPr/>
              <a:t>9</a:t>
            </a:fld>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434c500-c195-4837-b047-5e71706d4cb2">S5QAU4VNKZPS-275-9</_dlc_DocId>
    <_dlc_DocIdUrl xmlns="6434c500-c195-4837-b047-5e71706d4cb2">
      <Url>http://www.eduportal44.ru/Buy/Elektron/_layouts/15/DocIdRedir.aspx?ID=S5QAU4VNKZPS-275-9</Url>
      <Description>S5QAU4VNKZPS-275-9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Документ" ma:contentTypeID="0x01010004729F7D1A2FC44E831A3719CBCE08A8" ma:contentTypeVersion="1" ma:contentTypeDescription="Создание документа." ma:contentTypeScope="" ma:versionID="b015787c0c4854f85b8727f4181ae89b">
  <xsd:schema xmlns:xsd="http://www.w3.org/2001/XMLSchema" xmlns:xs="http://www.w3.org/2001/XMLSchema" xmlns:p="http://schemas.microsoft.com/office/2006/metadata/properties" xmlns:ns2="6434c500-c195-4837-b047-5e71706d4cb2" targetNamespace="http://schemas.microsoft.com/office/2006/metadata/properties" ma:root="true" ma:fieldsID="499b5db816f3e0543885560e27e22f27" ns2:_="">
    <xsd:import namespace="6434c500-c195-4837-b047-5e71706d4cb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34c500-c195-4837-b047-5e71706d4cb2"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A9A1FD-2FD0-4FDD-A18F-DEBE1DE7437C}"/>
</file>

<file path=customXml/itemProps2.xml><?xml version="1.0" encoding="utf-8"?>
<ds:datastoreItem xmlns:ds="http://schemas.openxmlformats.org/officeDocument/2006/customXml" ds:itemID="{D64DC779-3B81-4044-8F6A-47FACEA1E1D6}"/>
</file>

<file path=customXml/itemProps3.xml><?xml version="1.0" encoding="utf-8"?>
<ds:datastoreItem xmlns:ds="http://schemas.openxmlformats.org/officeDocument/2006/customXml" ds:itemID="{E0147493-81C1-475D-9851-CC87EE12B2A4}"/>
</file>

<file path=customXml/itemProps4.xml><?xml version="1.0" encoding="utf-8"?>
<ds:datastoreItem xmlns:ds="http://schemas.openxmlformats.org/officeDocument/2006/customXml" ds:itemID="{0B77D5EE-6955-4B81-98AB-FBE87B7F339D}"/>
</file>

<file path=docProps/app.xml><?xml version="1.0" encoding="utf-8"?>
<Properties xmlns="http://schemas.openxmlformats.org/officeDocument/2006/extended-properties" xmlns:vt="http://schemas.openxmlformats.org/officeDocument/2006/docPropsVTypes">
  <Template>Solstice</Template>
  <TotalTime>431</TotalTime>
  <Words>478</Words>
  <Application>Microsoft Office PowerPoint</Application>
  <PresentationFormat>Экран (4:3)</PresentationFormat>
  <Paragraphs>115</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Солнцестояние</vt:lpstr>
      <vt:lpstr>Создание условий для формирования эмоционально-волевой сферы у детей дошкольного возраста</vt:lpstr>
      <vt:lpstr>Определение</vt:lpstr>
      <vt:lpstr>Упражнение «Эмоции»</vt:lpstr>
      <vt:lpstr>Слайд 4</vt:lpstr>
      <vt:lpstr>Виды эмоций:</vt:lpstr>
      <vt:lpstr>Виды эмоций:</vt:lpstr>
      <vt:lpstr>Виды эмоций:</vt:lpstr>
      <vt:lpstr>Виды эмоций:</vt:lpstr>
      <vt:lpstr>Виды эмоций:</vt:lpstr>
      <vt:lpstr>Виды эмоций:</vt:lpstr>
      <vt:lpstr>Виды эмоций:</vt:lpstr>
      <vt:lpstr>Виды эмоций:</vt:lpstr>
      <vt:lpstr>Слайд 13</vt:lpstr>
      <vt:lpstr>Слайд 14</vt:lpstr>
      <vt:lpstr>Игра «Тренируем эмоции»</vt:lpstr>
      <vt:lpstr>Игра «Уходи, злость, уходи» </vt:lpstr>
      <vt:lpstr>"Испорченный телефон" </vt:lpstr>
      <vt:lpstr>Слайд 18</vt:lpstr>
      <vt:lpstr>Игра «Необычное сражение» </vt:lpstr>
      <vt:lpstr>Воля</vt:lpstr>
      <vt:lpstr>Игры</vt:lpstr>
      <vt:lpstr>Игра «Ролевая гимнастика» </vt:lpstr>
      <vt:lpstr>Игра «Нехочуха». </vt:lpstr>
      <vt:lpstr>Правила взаимоотношения с детьми. </vt:lpstr>
      <vt:lpstr>Слайд 25</vt:lpstr>
      <vt:lpstr>Слайд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Эмоции</dc:title>
  <dc:creator>Admin</dc:creator>
  <cp:lastModifiedBy>Пользователь</cp:lastModifiedBy>
  <cp:revision>31</cp:revision>
  <dcterms:created xsi:type="dcterms:W3CDTF">2012-01-19T12:16:30Z</dcterms:created>
  <dcterms:modified xsi:type="dcterms:W3CDTF">2019-11-05T06:50:53Z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0x01010004729F7D1A2FC44E831A3719CBCE08A8</vt:lpwstr>
  </property>
  <property fmtid="{D5CDD505-2E9C-101B-9397-08002B2CF9AE}" pid="3" name="_dlc_DocIdItemGuid">
    <vt:lpwstr>6a4ade4f-cbc7-4b25-9af8-cc50a2bd5a06</vt:lpwstr>
  </property>
</Properties>
</file>