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jpeg" ContentType="image/jpeg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74" r:id="rId3"/>
    <p:sldId id="257" r:id="rId4"/>
    <p:sldId id="258" r:id="rId5"/>
    <p:sldId id="259" r:id="rId6"/>
    <p:sldId id="260" r:id="rId7"/>
    <p:sldId id="262" r:id="rId8"/>
    <p:sldId id="264" r:id="rId9"/>
    <p:sldId id="266" r:id="rId10"/>
    <p:sldId id="292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76" r:id="rId19"/>
    <p:sldId id="277" r:id="rId20"/>
    <p:sldId id="278" r:id="rId21"/>
    <p:sldId id="279" r:id="rId22"/>
    <p:sldId id="280" r:id="rId23"/>
    <p:sldId id="284" r:id="rId24"/>
    <p:sldId id="281" r:id="rId25"/>
    <p:sldId id="282" r:id="rId26"/>
    <p:sldId id="283" r:id="rId27"/>
    <p:sldId id="285" r:id="rId28"/>
    <p:sldId id="289" r:id="rId29"/>
    <p:sldId id="290" r:id="rId30"/>
    <p:sldId id="286" r:id="rId31"/>
    <p:sldId id="28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8" autoAdjust="0"/>
  </p:normalViewPr>
  <p:slideViewPr>
    <p:cSldViewPr>
      <p:cViewPr varScale="1">
        <p:scale>
          <a:sx n="66" d="100"/>
          <a:sy n="66" d="100"/>
        </p:scale>
        <p:origin x="-5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3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9.8779484704858755E-2"/>
          <c:y val="5.3472394983222905E-2"/>
          <c:w val="0.60580535592533125"/>
          <c:h val="0.53528672932581667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 уровень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средний </c:v>
                </c:pt>
                <c:pt idx="1">
                  <c:v>старший</c:v>
                </c:pt>
                <c:pt idx="2">
                  <c:v>подготовительный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</c:v>
                </c:pt>
                <c:pt idx="1">
                  <c:v>0.18000000000000024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средницй уровень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</c:spPr>
          <c:cat>
            <c:strRef>
              <c:f>Лист1!$A$2:$A$4</c:f>
              <c:strCache>
                <c:ptCount val="3"/>
                <c:pt idx="0">
                  <c:v>средний </c:v>
                </c:pt>
                <c:pt idx="1">
                  <c:v>старший</c:v>
                </c:pt>
                <c:pt idx="2">
                  <c:v>подготовительный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0.25</c:v>
                </c:pt>
                <c:pt idx="1">
                  <c:v>0.59000000000000064</c:v>
                </c:pt>
                <c:pt idx="2">
                  <c:v>0.63000000000000322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cat>
            <c:strRef>
              <c:f>Лист1!$A$2:$A$4</c:f>
              <c:strCache>
                <c:ptCount val="3"/>
                <c:pt idx="0">
                  <c:v>средний </c:v>
                </c:pt>
                <c:pt idx="1">
                  <c:v>старший</c:v>
                </c:pt>
                <c:pt idx="2">
                  <c:v>подготовительный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0.25</c:v>
                </c:pt>
                <c:pt idx="1">
                  <c:v>0.23</c:v>
                </c:pt>
                <c:pt idx="2">
                  <c:v>0.27</c:v>
                </c:pt>
              </c:numCache>
            </c:numRef>
          </c:val>
        </c:ser>
        <c:gapWidth val="55"/>
        <c:gapDepth val="55"/>
        <c:shape val="cylinder"/>
        <c:axId val="79974784"/>
        <c:axId val="79976320"/>
        <c:axId val="0"/>
      </c:bar3DChart>
      <c:catAx>
        <c:axId val="7997478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9976320"/>
        <c:crosses val="autoZero"/>
        <c:auto val="1"/>
        <c:lblAlgn val="ctr"/>
        <c:lblOffset val="100"/>
      </c:catAx>
      <c:valAx>
        <c:axId val="79976320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7997478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9.1782976586410506E-2"/>
          <c:y val="3.3075987452787912E-2"/>
          <c:w val="0.64946966466736789"/>
          <c:h val="0.59195270141405121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 уровень 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средний </c:v>
                </c:pt>
                <c:pt idx="1">
                  <c:v>старший</c:v>
                </c:pt>
                <c:pt idx="2">
                  <c:v>подготовителтный 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</c:spPr>
          <c:cat>
            <c:strRef>
              <c:f>Лист1!$A$2:$A$4</c:f>
              <c:strCache>
                <c:ptCount val="3"/>
                <c:pt idx="0">
                  <c:v>средний </c:v>
                </c:pt>
                <c:pt idx="1">
                  <c:v>старший</c:v>
                </c:pt>
                <c:pt idx="2">
                  <c:v>подготовителтный 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0.71000000000000063</c:v>
                </c:pt>
                <c:pt idx="1">
                  <c:v>0.54</c:v>
                </c:pt>
                <c:pt idx="2">
                  <c:v>0.46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cat>
            <c:strRef>
              <c:f>Лист1!$A$2:$A$4</c:f>
              <c:strCache>
                <c:ptCount val="3"/>
                <c:pt idx="0">
                  <c:v>средний </c:v>
                </c:pt>
                <c:pt idx="1">
                  <c:v>старший</c:v>
                </c:pt>
                <c:pt idx="2">
                  <c:v>подготовителтный 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0.29000000000000031</c:v>
                </c:pt>
                <c:pt idx="1">
                  <c:v>0.46</c:v>
                </c:pt>
                <c:pt idx="2">
                  <c:v>0.83000000000000063</c:v>
                </c:pt>
              </c:numCache>
            </c:numRef>
          </c:val>
        </c:ser>
        <c:gapWidth val="55"/>
        <c:gapDepth val="55"/>
        <c:shape val="cylinder"/>
        <c:axId val="80114048"/>
        <c:axId val="80115584"/>
        <c:axId val="0"/>
      </c:bar3DChart>
      <c:catAx>
        <c:axId val="8011404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0115584"/>
        <c:crosses val="autoZero"/>
        <c:auto val="1"/>
        <c:lblAlgn val="ctr"/>
        <c:lblOffset val="100"/>
      </c:catAx>
      <c:valAx>
        <c:axId val="80115584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8011404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29337-A3E2-4800-B9F9-6B8BF7F83590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BD5D8-CB3D-4C24-8B3B-E3183741A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BD5D8-CB3D-4C24-8B3B-E3183741A54B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BD5D8-CB3D-4C24-8B3B-E3183741A54B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6323-84D6-407F-A70C-CEAD94CE0BC7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BB3E-516E-4DC2-8ABF-67EF7AD75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6323-84D6-407F-A70C-CEAD94CE0BC7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BB3E-516E-4DC2-8ABF-67EF7AD75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6323-84D6-407F-A70C-CEAD94CE0BC7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BB3E-516E-4DC2-8ABF-67EF7AD75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6323-84D6-407F-A70C-CEAD94CE0BC7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BB3E-516E-4DC2-8ABF-67EF7AD75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6323-84D6-407F-A70C-CEAD94CE0BC7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BB3E-516E-4DC2-8ABF-67EF7AD75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6323-84D6-407F-A70C-CEAD94CE0BC7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BB3E-516E-4DC2-8ABF-67EF7AD75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6323-84D6-407F-A70C-CEAD94CE0BC7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BB3E-516E-4DC2-8ABF-67EF7AD75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6323-84D6-407F-A70C-CEAD94CE0BC7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BB3E-516E-4DC2-8ABF-67EF7AD75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6323-84D6-407F-A70C-CEAD94CE0BC7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BB3E-516E-4DC2-8ABF-67EF7AD75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6323-84D6-407F-A70C-CEAD94CE0BC7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BB3E-516E-4DC2-8ABF-67EF7AD75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6323-84D6-407F-A70C-CEAD94CE0BC7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BB3E-516E-4DC2-8ABF-67EF7AD75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56323-84D6-407F-A70C-CEAD94CE0BC7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FBB3E-516E-4DC2-8ABF-67EF7AD75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psihdocs.ru/sovremennie-v2.html?page=5" TargetMode="External"/><Relationship Id="rId3" Type="http://schemas.openxmlformats.org/officeDocument/2006/relationships/hyperlink" Target="https://kopilkaurokov.ru/nachalniyeKlassi/prochee/iz-opyta-raboty-po-ispol-zovaniiu-tiekhnologhii-probliemno-dialoghichieskogho-obuchieniia" TargetMode="External"/><Relationship Id="rId7" Type="http://schemas.openxmlformats.org/officeDocument/2006/relationships/hyperlink" Target="http://doshkolnik.ru/musika/12639-formirovanie-poznavatelnyh-sposobnosteiy-deteiy-doshkolnogo-vozrasta-sredstvami-muzyki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fourok.ru/tehnologiya-problemnogo-obucheniya-v-dou-2902646.html" TargetMode="External"/><Relationship Id="rId5" Type="http://schemas.openxmlformats.org/officeDocument/2006/relationships/hyperlink" Target="https://www.maam.ru/detskijsad/problemnoe-obuchenie-v-dou.html" TargetMode="External"/><Relationship Id="rId4" Type="http://schemas.openxmlformats.org/officeDocument/2006/relationships/hyperlink" Target="https://www.maam.ru/detskijsad/priemy-i-metody-problemnogo-obuchenija-v-detskom-sadu.htm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ce5education.com/wp-content/uploads/2018/03/music-powerpoint-templates-elegant-musical-thoughts-powerpoint-templates-black-blue-music-free-of-music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158417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Опыт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тему: 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857496"/>
            <a:ext cx="7376864" cy="2497832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элементов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технологии 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проблемно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диалогического обучения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музыкальной деятельности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643174" y="5429264"/>
            <a:ext cx="626469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Подготовила: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Музыкальный руководитель   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Пшеницына Лариса Юрьевна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115615" y="188640"/>
          <a:ext cx="7488833" cy="1631048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304719"/>
                <a:gridCol w="4880960"/>
                <a:gridCol w="1303154"/>
              </a:tblGrid>
              <a:tr h="93610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Муниципальное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образовательное учреждение детский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сад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№117 «Электроник»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комбинированного вида городского округа город Буй</a:t>
                      </a:r>
                      <a:endParaRPr lang="ru-RU" sz="1100" b="1" dirty="0">
                        <a:solidFill>
                          <a:srgbClr val="76923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/>
          <p:cNvPicPr/>
          <p:nvPr/>
        </p:nvPicPr>
        <p:blipFill>
          <a:blip r:embed="rId3" cstate="print">
            <a:lum bright="20000" contrast="-10000"/>
          </a:blip>
          <a:srcRect t="29906" r="22926" b="44239"/>
          <a:stretch>
            <a:fillRect/>
          </a:stretch>
        </p:blipFill>
        <p:spPr bwMode="auto">
          <a:xfrm>
            <a:off x="2699792" y="332656"/>
            <a:ext cx="4176464" cy="720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32656"/>
            <a:ext cx="784225" cy="7846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260648"/>
            <a:ext cx="795020" cy="7859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ce5education.com/wp-content/uploads/2018/03/music-powerpoint-templates-elegant-musical-thoughts-powerpoint-templates-black-blue-music-free-of-music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ЭТАПЫ ПРОБЛЕМНОЕ ОБУЧЕНИЕ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1840" y="1628800"/>
            <a:ext cx="5256584" cy="3672408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b="1" dirty="0" smtClean="0">
                <a:solidFill>
                  <a:srgbClr val="800000"/>
                </a:solidFill>
                <a:latin typeface="Monotype Corsiva" pitchFamily="66" charset="0"/>
                <a:cs typeface="Times New Roman" pitchFamily="18" charset="0"/>
              </a:rPr>
              <a:t>Спросил</a:t>
            </a:r>
          </a:p>
          <a:p>
            <a:pPr>
              <a:buFontTx/>
              <a:buNone/>
            </a:pPr>
            <a:endParaRPr lang="ru-RU" dirty="0" smtClean="0">
              <a:solidFill>
                <a:srgbClr val="800000"/>
              </a:solidFill>
              <a:latin typeface="Monotype Corsiva" pitchFamily="66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dirty="0" smtClean="0">
                <a:solidFill>
                  <a:srgbClr val="800000"/>
                </a:solidFill>
                <a:latin typeface="Monotype Corsiva" pitchFamily="66" charset="0"/>
                <a:cs typeface="Times New Roman" pitchFamily="18" charset="0"/>
              </a:rPr>
              <a:t>                 </a:t>
            </a:r>
            <a:r>
              <a:rPr lang="ru-RU" b="1" dirty="0" smtClean="0">
                <a:solidFill>
                  <a:srgbClr val="800000"/>
                </a:solidFill>
                <a:latin typeface="Monotype Corsiva" pitchFamily="66" charset="0"/>
                <a:cs typeface="Times New Roman" pitchFamily="18" charset="0"/>
              </a:rPr>
              <a:t>Открыл</a:t>
            </a:r>
          </a:p>
          <a:p>
            <a:pPr>
              <a:buFontTx/>
              <a:buNone/>
            </a:pPr>
            <a:endParaRPr lang="ru-RU" dirty="0" smtClean="0">
              <a:solidFill>
                <a:srgbClr val="800000"/>
              </a:solidFill>
              <a:latin typeface="Monotype Corsiva" pitchFamily="66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b="1" dirty="0" smtClean="0">
                <a:solidFill>
                  <a:srgbClr val="800000"/>
                </a:solidFill>
                <a:latin typeface="Monotype Corsiva" pitchFamily="66" charset="0"/>
                <a:cs typeface="Times New Roman" pitchFamily="18" charset="0"/>
              </a:rPr>
              <a:t>                                       Создал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гнутая вверх стрелка 4"/>
          <p:cNvSpPr/>
          <p:nvPr/>
        </p:nvSpPr>
        <p:spPr>
          <a:xfrm rot="1829320">
            <a:off x="4615413" y="2167311"/>
            <a:ext cx="1116953" cy="4755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верх стрелка 5"/>
          <p:cNvSpPr/>
          <p:nvPr/>
        </p:nvSpPr>
        <p:spPr>
          <a:xfrm rot="1829320">
            <a:off x="6199589" y="3175422"/>
            <a:ext cx="1116953" cy="4755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Picture 4" descr="j0428113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3356992"/>
            <a:ext cx="3419872" cy="3691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ce5education.com/wp-content/uploads/2018/03/music-powerpoint-templates-elegant-musical-thoughts-powerpoint-templates-black-blue-music-free-of-music-powerpoint-templates.jpg"/>
          <p:cNvPicPr>
            <a:picLocks noChangeAspect="1" noChangeArrowheads="1"/>
          </p:cNvPicPr>
          <p:nvPr/>
        </p:nvPicPr>
        <p:blipFill>
          <a:blip r:embed="rId2" cstate="print">
            <a:lum bright="3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260648"/>
            <a:ext cx="9396536" cy="64807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ТЕХНОЛОГИЯ ПРОБЛЕМНО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ДИАЛОГИЧЕСКОГО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ОБУЧЕНИЯ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95536" y="908720"/>
          <a:ext cx="8424936" cy="2736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5871"/>
                <a:gridCol w="5839065"/>
              </a:tblGrid>
              <a:tr h="3124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Предназначение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Цель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33404">
                <a:tc>
                  <a:txBody>
                    <a:bodyPr/>
                    <a:lstStyle/>
                    <a:p>
                      <a:pPr marR="1905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для всех и каждого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marR="1905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 </a:t>
                      </a:r>
                      <a:r>
                        <a:rPr lang="ru-RU" sz="20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технология «открытия» знаний обучающимися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3351">
                <a:tc>
                  <a:txBody>
                    <a:bodyPr/>
                    <a:lstStyle/>
                    <a:p>
                      <a:pPr marR="1905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для педагога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ключ к успеху и творчеству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52273">
                <a:tc>
                  <a:txBody>
                    <a:bodyPr/>
                    <a:lstStyle/>
                    <a:p>
                      <a:pPr marR="1905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для обучающегося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</a:t>
                      </a:r>
                      <a:r>
                        <a:rPr lang="ru-RU" sz="20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интересный и понятный вид деятельности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26474">
                <a:tc>
                  <a:txBody>
                    <a:bodyPr/>
                    <a:lstStyle/>
                    <a:p>
                      <a:pPr marR="1905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для образования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реализация развивающего обучения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8383">
                <a:tc>
                  <a:txBody>
                    <a:bodyPr/>
                    <a:lstStyle/>
                    <a:p>
                      <a:pPr marR="1905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для методиста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-универсальная</a:t>
                      </a:r>
                      <a:r>
                        <a:rPr lang="ru-RU" sz="2000" i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ru-RU" sz="2000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педагогическая </a:t>
                      </a:r>
                      <a:r>
                        <a:rPr lang="ru-RU" sz="20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технология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 descr="D:\МАМА\1 ФОТО  ГМО\МО 2014 - 15\4 МО 2015\DSCN6753.JPG"/>
          <p:cNvPicPr>
            <a:picLocks noChangeAspect="1" noChangeArrowheads="1"/>
          </p:cNvPicPr>
          <p:nvPr/>
        </p:nvPicPr>
        <p:blipFill>
          <a:blip r:embed="rId3" cstate="print"/>
          <a:srcRect l="10778" t="14640" r="9624" b="13068"/>
          <a:stretch>
            <a:fillRect/>
          </a:stretch>
        </p:blipFill>
        <p:spPr bwMode="auto">
          <a:xfrm>
            <a:off x="0" y="4149080"/>
            <a:ext cx="2959988" cy="2016224"/>
          </a:xfrm>
          <a:prstGeom prst="rect">
            <a:avLst/>
          </a:prstGeom>
          <a:noFill/>
        </p:spPr>
      </p:pic>
      <p:pic>
        <p:nvPicPr>
          <p:cNvPr id="4099" name="Picture 3" descr="D:\МАМА\1 ФОТО  ГМО\МО 2014 - 15\4 МО 2015\DSCN6762.JPG"/>
          <p:cNvPicPr>
            <a:picLocks noChangeAspect="1" noChangeArrowheads="1"/>
          </p:cNvPicPr>
          <p:nvPr/>
        </p:nvPicPr>
        <p:blipFill>
          <a:blip r:embed="rId4" cstate="print"/>
          <a:srcRect l="9624" t="23869" r="30389" b="19220"/>
          <a:stretch>
            <a:fillRect/>
          </a:stretch>
        </p:blipFill>
        <p:spPr bwMode="auto">
          <a:xfrm>
            <a:off x="6107986" y="4149080"/>
            <a:ext cx="3036014" cy="2160240"/>
          </a:xfrm>
          <a:prstGeom prst="rect">
            <a:avLst/>
          </a:prstGeom>
          <a:noFill/>
        </p:spPr>
      </p:pic>
      <p:pic>
        <p:nvPicPr>
          <p:cNvPr id="4100" name="Picture 4" descr="D:\МАМА\1 ФОТО  ГМО\МО 2015 - 16\3 МО 28.01.2016\DSCN8058.JPG"/>
          <p:cNvPicPr>
            <a:picLocks noChangeAspect="1" noChangeArrowheads="1"/>
          </p:cNvPicPr>
          <p:nvPr/>
        </p:nvPicPr>
        <p:blipFill>
          <a:blip r:embed="rId5" cstate="print"/>
          <a:srcRect l="8471" t="10026" r="25774"/>
          <a:stretch>
            <a:fillRect/>
          </a:stretch>
        </p:blipFill>
        <p:spPr bwMode="auto">
          <a:xfrm>
            <a:off x="3131840" y="3975980"/>
            <a:ext cx="2808312" cy="2882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ce5education.com/wp-content/uploads/2018/03/music-powerpoint-templates-elegant-musical-thoughts-powerpoint-templates-black-blue-music-free-of-music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lvl="0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СРАВНИТЕЛЬНАЯ ТАБЛИЦА </a:t>
            </a:r>
            <a:r>
              <a:rPr kumimoji="0" lang="ru-RU" sz="27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ОБУЧЕНИЯ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9512" y="836712"/>
          <a:ext cx="8712968" cy="302433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60440"/>
                <a:gridCol w="4752528"/>
              </a:tblGrid>
              <a:tr h="6935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Традиционное обучение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Технологии проблемно – диалогического обучения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866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Материал даётся в готовом виде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Учить самостоятельно, добывать и уметь применять  свои знания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83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Учебная деятельность - репродуктивна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Учебная деятельность - развивающая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802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Основная нагрузка на память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На память и мышление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543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Огромный вклад педагога, низкая отдача со стороны обучающегося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Активная учебная деятельность, педагог – помощник.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122" name="Picture 2" descr="D:\МАМА\1 ФОТО  ГМО\МО 2017 - 2018\ЛЁН конкурс (4.12.17-пн)\DSCN1381.JPG"/>
          <p:cNvPicPr>
            <a:picLocks noChangeAspect="1" noChangeArrowheads="1"/>
          </p:cNvPicPr>
          <p:nvPr/>
        </p:nvPicPr>
        <p:blipFill>
          <a:blip r:embed="rId3" cstate="print"/>
          <a:srcRect t="20715"/>
          <a:stretch>
            <a:fillRect/>
          </a:stretch>
        </p:blipFill>
        <p:spPr bwMode="auto">
          <a:xfrm>
            <a:off x="4500562" y="4000504"/>
            <a:ext cx="4287995" cy="2668856"/>
          </a:xfrm>
          <a:prstGeom prst="rect">
            <a:avLst/>
          </a:prstGeom>
          <a:noFill/>
        </p:spPr>
      </p:pic>
      <p:pic>
        <p:nvPicPr>
          <p:cNvPr id="7" name="Рисунок 6" descr="D:\МАМА\1 ФОТО  ГМО\МО 2017 - 2018\ЛЁН конкурс (4.12.17-пн)\с дет сада фотики\SAM_8428.JPG"/>
          <p:cNvPicPr/>
          <p:nvPr/>
        </p:nvPicPr>
        <p:blipFill>
          <a:blip r:embed="rId4" cstate="print"/>
          <a:srcRect r="12133" b="6838"/>
          <a:stretch>
            <a:fillRect/>
          </a:stretch>
        </p:blipFill>
        <p:spPr bwMode="auto">
          <a:xfrm>
            <a:off x="500034" y="3929066"/>
            <a:ext cx="3425604" cy="274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ce5education.com/wp-content/uploads/2018/03/music-powerpoint-templates-elegant-musical-thoughts-powerpoint-templates-black-blue-music-free-of-music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43204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МЕТОДЫ ПРОБЛЕМНО-ДИАЛОГИЧЕСКОГО ОБУЧЕНИЯ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836712"/>
            <a:ext cx="6912768" cy="122413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Выдвижение и проверка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гипотез;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Побуждающий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диалог;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Подводящий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диалог.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-1" y="2060848"/>
          <a:ext cx="9144001" cy="3733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115"/>
                <a:gridCol w="3294894"/>
                <a:gridCol w="4499992"/>
              </a:tblGrid>
              <a:tr h="4388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Побуждающий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Подводящий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4752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Структур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Отдельные вопросы и побудительные предложения, подталкивающие мысль ребёнка 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Система посильных вопросов и заданий, подводящих ребёнка к открытию мысли 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95964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Признаки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- мысль ребёнка делает скачок к неизвестному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-переживание ребёнком чувства риска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-возможны неожиданные ответы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</a:t>
                      </a:r>
                      <a:r>
                        <a:rPr lang="ru-RU" sz="1600" u="non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прекращается </a:t>
                      </a:r>
                      <a:r>
                        <a:rPr lang="ru-RU" sz="1600" u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  появлением нужной </a:t>
                      </a:r>
                      <a:r>
                        <a:rPr lang="ru-RU" sz="160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мысли</a:t>
                      </a:r>
                      <a:endParaRPr lang="ru-RU" sz="1600" u="none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-пошаговое, жёсткое ведение мысли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-переживание ребёнком удивления от открытия в конце диалога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-почти невозможны неожиданные ответы учеников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-не может быть прекращён. Идёт до последнего вопроса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6376">
                <a:tc>
                  <a:txBody>
                    <a:bodyPr/>
                    <a:lstStyle/>
                    <a:p>
                      <a:pPr marR="203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Результат 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112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Развитие творческих способностей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логического мышления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ce5education.com/wp-content/uploads/2018/03/music-powerpoint-templates-elegant-musical-thoughts-powerpoint-templates-black-blue-music-free-of-music-powerpoint-templates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188640"/>
            <a:ext cx="9324528" cy="648072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ПРИЁМЫ ДЛЯ СОЗДАНИЯ ПРОБЛЕМНЫХ СИТУАЦИЙ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908720"/>
            <a:ext cx="8028384" cy="331236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Подведение детей к противоречию и предложение самостоятельно найти способ его разрешения;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Изложение различных точек зрения на один и то же вопрос;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Предложение детям рассмотреть явление с различных позиций;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Побуждение детей к сравнению, обобщению, выводам из ситуации, сопоставлению фактов;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Постановка конкретных вопросов на обобщение, обоснование, конкретизацию, логику, рассуждение;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Постановка проблемных задач;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«Яркое пятно»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:\МАМА\1 ФОТО  ГМО\МО 2017 - 2018\ЛЁН конкурс (4.12.17-пн)\с дет сада фотики\SAM_84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861048"/>
            <a:ext cx="374441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F:\2018 фото со дня открытых дверей\P32701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77072"/>
            <a:ext cx="3528392" cy="2646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ce5education.com/wp-content/uploads/2018/03/music-powerpoint-templates-elegant-musical-thoughts-powerpoint-templates-black-blue-music-free-of-music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БИНАРНЫЕ МЕТОДЫ ОБУЧЕНИЯ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836712"/>
          <a:ext cx="9144000" cy="3043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1954"/>
                <a:gridCol w="4382046"/>
              </a:tblGrid>
              <a:tr h="5593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Методы преподавания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Преподавание — управление учебно-познавательной деятельностью обучаемых.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Методы учения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Учение – это деятельность по освоению, закреплению и применению полученных знаний, умений и навыков.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6754">
                <a:tc>
                  <a:txBody>
                    <a:bodyPr/>
                    <a:lstStyle/>
                    <a:p>
                      <a:pPr indent="901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а) сообщающий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5621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а) исполнительный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9309">
                <a:tc>
                  <a:txBody>
                    <a:bodyPr/>
                    <a:lstStyle/>
                    <a:p>
                      <a:pPr indent="901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б) объяснительный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5621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б) репродуктивный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9309">
                <a:tc>
                  <a:txBody>
                    <a:bodyPr/>
                    <a:lstStyle/>
                    <a:p>
                      <a:pPr indent="901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в) инструктивный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5621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в) практический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1091">
                <a:tc>
                  <a:txBody>
                    <a:bodyPr/>
                    <a:lstStyle/>
                    <a:p>
                      <a:pPr indent="901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г)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объяснительно-  побуждающий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5621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г) частично-поисковый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9309">
                <a:tc>
                  <a:txBody>
                    <a:bodyPr/>
                    <a:lstStyle/>
                    <a:p>
                      <a:pPr indent="901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) побуждающий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5621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) поисковый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194" name="Picture 2" descr="F:\2018 фото со дня открытых дверей\P3270178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t="4659"/>
          <a:stretch>
            <a:fillRect/>
          </a:stretch>
        </p:blipFill>
        <p:spPr bwMode="auto">
          <a:xfrm>
            <a:off x="179511" y="3933055"/>
            <a:ext cx="4089803" cy="2924945"/>
          </a:xfrm>
          <a:prstGeom prst="rect">
            <a:avLst/>
          </a:prstGeom>
          <a:noFill/>
        </p:spPr>
      </p:pic>
      <p:pic>
        <p:nvPicPr>
          <p:cNvPr id="8195" name="Picture 3" descr="F:\фотки  все\27 сентября молодые пед\DSCN0670.jpg"/>
          <p:cNvPicPr>
            <a:picLocks noChangeAspect="1" noChangeArrowheads="1"/>
          </p:cNvPicPr>
          <p:nvPr/>
        </p:nvPicPr>
        <p:blipFill>
          <a:blip r:embed="rId4" cstate="print"/>
          <a:srcRect r="16674" b="27491"/>
          <a:stretch>
            <a:fillRect/>
          </a:stretch>
        </p:blipFill>
        <p:spPr bwMode="auto">
          <a:xfrm>
            <a:off x="4860032" y="4005064"/>
            <a:ext cx="4163229" cy="2852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ce5education.com/wp-content/uploads/2018/03/music-powerpoint-templates-elegant-musical-thoughts-powerpoint-templates-black-blue-music-free-of-music-powerpoint-templates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260648"/>
            <a:ext cx="9144000" cy="65973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648072"/>
            <a:ext cx="8229600" cy="206084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ЭТАПЫ ОРГАНИЗАЦИИ ПРОЦЕССА ПОЗНАНИЯ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908720"/>
            <a:ext cx="9036496" cy="612068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Побуждение ребёнка к активности;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Поиск смысла происходящих изменений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открытие нового знания;  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Виды рефлексии:</a:t>
            </a:r>
            <a:endParaRPr lang="ru-RU" sz="2000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Физическая: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(успел – не успел, легко – тяжело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>
              <a:spcBef>
                <a:spcPts val="0"/>
              </a:spcBef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Сенсорная: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(самочувствие: комфортно – дискомфортно, интересно – скучно);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Интеллектуальная: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(Что  вы поняли?  Что не поняли? Какие затруднения испытывали? Что  вы сегодня узнали?  Что было трудно выполнять? Чему вы  научились?  Что у вас  получилось?  Что вы  смогли сделать? Где вам это пригодиться?   Для  чего вам это нужно?).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F:\2018 фото со дня открытых дверей\P3270172.JPG"/>
          <p:cNvPicPr/>
          <p:nvPr/>
        </p:nvPicPr>
        <p:blipFill>
          <a:blip r:embed="rId3" cstate="print"/>
          <a:srcRect l="18600" t="17773" r="12293" b="11135"/>
          <a:stretch>
            <a:fillRect/>
          </a:stretch>
        </p:blipFill>
        <p:spPr bwMode="auto">
          <a:xfrm>
            <a:off x="5796136" y="4221088"/>
            <a:ext cx="316835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2018 фото со дня открытых дверей\P3270161.JPG"/>
          <p:cNvPicPr/>
          <p:nvPr/>
        </p:nvPicPr>
        <p:blipFill>
          <a:blip r:embed="rId4" cstate="print">
            <a:lum bright="10000"/>
          </a:blip>
          <a:srcRect l="4005" t="22912" r="21018"/>
          <a:stretch>
            <a:fillRect/>
          </a:stretch>
        </p:blipFill>
        <p:spPr bwMode="auto">
          <a:xfrm>
            <a:off x="2483768" y="4365104"/>
            <a:ext cx="3096344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ce5education.com/wp-content/uploads/2018/03/music-powerpoint-templates-elegant-musical-thoughts-powerpoint-templates-black-blue-music-free-of-music-powerpoint-templates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УСЛОВИЯ И СРЕДСТВА ОБУЧЕНИЯ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36004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Повышение квалификаци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–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прошла курсы по данной теме; 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Методическая составляющая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(изучала,  и продолжаю, изучать  технологию, методическую  литературу, передовой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педагогический опыт,</a:t>
            </a:r>
          </a:p>
          <a:p>
            <a:pPr>
              <a:spcBef>
                <a:spcPts val="0"/>
              </a:spcBef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Для родителей проводила НОД  то теме:  «Музыка весны» в средней группе.</a:t>
            </a:r>
          </a:p>
          <a:p>
            <a:pPr>
              <a:spcBef>
                <a:spcPts val="0"/>
              </a:spcBef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Участвовала  в муниципальном конкурсе  методических разработок : «От нитки до одежды  и «Как рубашка в поле выросла» - 1 место, в региональном конкурсе.</a:t>
            </a:r>
          </a:p>
          <a:p>
            <a:pPr>
              <a:spcBef>
                <a:spcPts val="0"/>
              </a:spcBef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Приняла участие в межмуниципальном конкурсе музейных уроков  «За страницами учебниками» - 2 место.</a:t>
            </a:r>
          </a:p>
          <a:p>
            <a:pPr>
              <a:spcBef>
                <a:spcPts val="0"/>
              </a:spcBef>
            </a:pPr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F:\2 МО 5.12.2018\DSCN37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5648" y="4409728"/>
            <a:ext cx="3168352" cy="2448272"/>
          </a:xfrm>
          <a:prstGeom prst="rect">
            <a:avLst/>
          </a:prstGeom>
          <a:noFill/>
        </p:spPr>
      </p:pic>
      <p:pic>
        <p:nvPicPr>
          <p:cNvPr id="7" name="Рисунок 6" descr="F:\2018 фото единого метод дня ПШЕНИЦЫНА ПАВЛОВА\SAM_8719.JPG"/>
          <p:cNvPicPr/>
          <p:nvPr/>
        </p:nvPicPr>
        <p:blipFill>
          <a:blip r:embed="rId4" cstate="print">
            <a:lum bright="10000"/>
          </a:blip>
          <a:srcRect l="23250" t="22009"/>
          <a:stretch>
            <a:fillRect/>
          </a:stretch>
        </p:blipFill>
        <p:spPr bwMode="auto">
          <a:xfrm>
            <a:off x="0" y="4409728"/>
            <a:ext cx="291812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F:\фотки  все\Для ларисы вологда\DSCN291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409728"/>
            <a:ext cx="316835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ce5education.com/wp-content/uploads/2018/03/music-powerpoint-templates-elegant-musical-thoughts-powerpoint-templates-black-blue-music-free-of-music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СРЕДСТВА ОБУЧЕНИЯ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628800"/>
            <a:ext cx="280831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идеальными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36096" y="1628800"/>
            <a:ext cx="316835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материальными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2636912"/>
            <a:ext cx="172819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слово педагога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4005064"/>
            <a:ext cx="381642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символ, схема,  карточка, таблица,  пособия, опорные слова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23728" y="2636912"/>
            <a:ext cx="158417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опорные сигналы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343412" y="74711"/>
            <a:ext cx="4571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2843808" y="908720"/>
            <a:ext cx="1008112" cy="72008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 flipV="1">
            <a:off x="5868144" y="908720"/>
            <a:ext cx="1008112" cy="7200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627784" y="2204864"/>
            <a:ext cx="0" cy="4320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259632" y="2204864"/>
            <a:ext cx="0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915816" y="3573016"/>
            <a:ext cx="0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4499992" y="2636912"/>
            <a:ext cx="158417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учебные пособия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271792" y="2636912"/>
            <a:ext cx="187220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наглядные средства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948264" y="3933056"/>
            <a:ext cx="219573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технические средства 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940152" y="5301208"/>
            <a:ext cx="216024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интернет ресурсы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860032" y="3933056"/>
            <a:ext cx="172819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оборудование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5724128" y="2204864"/>
            <a:ext cx="0" cy="4320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8460432" y="2204864"/>
            <a:ext cx="0" cy="4320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6228184" y="2204864"/>
            <a:ext cx="0" cy="17281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7164288" y="2204864"/>
            <a:ext cx="0" cy="17281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6732240" y="2204864"/>
            <a:ext cx="0" cy="30963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ce5education.com/wp-content/uploads/2018/03/music-powerpoint-templates-elegant-musical-thoughts-powerpoint-templates-black-blue-music-free-of-music-powerpoint-templates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УСЛОВИЯ  РЕАЛИЗАЦИИ ПРОБЛЕМНО – ДИАЛОГИЧЕСКОГО ОБУЧЕНИЯ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24744"/>
            <a:ext cx="8604448" cy="3168352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мотивации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обучающихся, способной вызвать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интерес к содержанию проблемы;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значимост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ь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информации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обучающихся, получаемой при решении проблемы;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посильной деятельности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обучающихся с возникающими на каждом этапе проблемами;</a:t>
            </a:r>
          </a:p>
          <a:p>
            <a:pPr lvl="0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необходимость диалогического,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доброжелательного общения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обучающимися,  когда с вниманием и поощрением относятся к различным точкам зрения, гипотезам, предложениям, высказываемым детьми.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Семья\Desktop\P3220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077072"/>
            <a:ext cx="3491880" cy="2619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ce5education.com/wp-content/uploads/2018/03/music-powerpoint-templates-elegant-musical-thoughts-powerpoint-templates-black-blue-music-free-of-music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692696"/>
            <a:ext cx="6912768" cy="6165304"/>
          </a:xfrm>
        </p:spPr>
        <p:txBody>
          <a:bodyPr>
            <a:normAutofit fontScale="92500" lnSpcReduction="10000"/>
          </a:bodyPr>
          <a:lstStyle/>
          <a:p>
            <a:pPr algn="r">
              <a:buNone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Хоть выйди ты не в белый свет,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А в поле за околицей,-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Пока идёшь за кем-то вслед,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Дорога не запомнится.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Зато, куда б ты ни попал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И по какой распутице,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Дорога та, что сам искал,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Вовек не позабудется.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Н.Рыленков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ce5education.com/wp-content/uploads/2018/03/music-powerpoint-templates-elegant-musical-thoughts-powerpoint-templates-black-blue-music-free-of-music-powerpoint-templates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ФОРМЫ ОБУЧЕНИЯ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892480" cy="230425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Дискуссия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это способ обсуждения, какого либо вопроса или проблемы.</a:t>
            </a:r>
          </a:p>
          <a:p>
            <a:pPr>
              <a:spcBef>
                <a:spcPts val="0"/>
              </a:spcBef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Мозговой штур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оперативный метод решения проблемы на, при котором участникам обсуждения предлагают высказывать как можно большее количество вариантов решения, в том числе самых фантастичных. </a:t>
            </a:r>
          </a:p>
          <a:p>
            <a:pPr>
              <a:spcBef>
                <a:spcPts val="0"/>
              </a:spcBef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Эвристическая беседа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по наводящим вопросам педагога, дети самостоятельно приходят к верному решению вопроса.</a:t>
            </a:r>
          </a:p>
          <a:p>
            <a:pPr>
              <a:spcBef>
                <a:spcPts val="0"/>
              </a:spcBef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:\МАМА\фото кружок РАСИНКА 14.03.2017\SAM_7447.JPG"/>
          <p:cNvPicPr/>
          <p:nvPr/>
        </p:nvPicPr>
        <p:blipFill>
          <a:blip r:embed="rId3" cstate="print"/>
          <a:srcRect l="5291"/>
          <a:stretch>
            <a:fillRect/>
          </a:stretch>
        </p:blipFill>
        <p:spPr bwMode="auto">
          <a:xfrm>
            <a:off x="5148064" y="3501008"/>
            <a:ext cx="3694038" cy="316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МАМА\фото кружок РАСИНКА 14.03.2017\SAM_7456.JPG"/>
          <p:cNvPicPr/>
          <p:nvPr/>
        </p:nvPicPr>
        <p:blipFill>
          <a:blip r:embed="rId4" cstate="print"/>
          <a:srcRect l="7376"/>
          <a:stretch>
            <a:fillRect/>
          </a:stretch>
        </p:blipFill>
        <p:spPr bwMode="auto">
          <a:xfrm>
            <a:off x="539552" y="3429000"/>
            <a:ext cx="352839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ce5education.com/wp-content/uploads/2018/03/music-powerpoint-templates-elegant-musical-thoughts-powerpoint-templates-black-blue-music-free-of-music-powerpoint-templates.jpg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207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ВЗАИМОДЕЙСТВИЯ  С ПЕДАГОГПМИ  И РОДИТЕЛЯМИ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052736"/>
            <a:ext cx="25202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ПЕДАГОГИ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1052736"/>
            <a:ext cx="25202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РОДИТЕЛИ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060848"/>
            <a:ext cx="2232248" cy="72008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КОНСУЛЬТАЦИИ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2852936"/>
            <a:ext cx="1800200" cy="72008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СЕМИНАРЫ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51712" y="3645024"/>
            <a:ext cx="2592288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ИНДИВИДУАЛЬНЫЕ БЕСЕДЫ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3968" y="2204864"/>
            <a:ext cx="2088232" cy="79208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ПАПКИ- ПЕРЕДВИЖКИ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67736" y="2060848"/>
            <a:ext cx="2376264" cy="79208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АНКЕТИРОВАНИЕ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11960" y="3645024"/>
            <a:ext cx="2232248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ДНИ ОТКРЫТЫХ ДВЕРЕЙ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115616" y="1556792"/>
            <a:ext cx="0" cy="5040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771800" y="1484784"/>
            <a:ext cx="0" cy="13681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796136" y="1556792"/>
            <a:ext cx="0" cy="6480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668344" y="1556792"/>
            <a:ext cx="0" cy="5040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6" idx="2"/>
          </p:cNvCxnSpPr>
          <p:nvPr/>
        </p:nvCxnSpPr>
        <p:spPr>
          <a:xfrm>
            <a:off x="6696236" y="1556792"/>
            <a:ext cx="36004" cy="20882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156176" y="1556792"/>
            <a:ext cx="0" cy="6480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971600" y="3645024"/>
            <a:ext cx="2952328" cy="72008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ВЗАИМОДЕЙСТВИЕ СО СПЕЦИАЛИСТАМИ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1547664" y="1556792"/>
            <a:ext cx="0" cy="5040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1547664" y="2780928"/>
            <a:ext cx="0" cy="7920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6156176" y="2996952"/>
            <a:ext cx="0" cy="6480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D:\6-ФОТО-ВИДЕО\1 ФОТО  ГМО\МО 2018 - 2019\2 МО 5.12.2018\DSCN37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29132"/>
            <a:ext cx="3192431" cy="2394324"/>
          </a:xfrm>
          <a:prstGeom prst="rect">
            <a:avLst/>
          </a:prstGeom>
          <a:noFill/>
        </p:spPr>
      </p:pic>
      <p:pic>
        <p:nvPicPr>
          <p:cNvPr id="25" name="Рисунок 24" descr="C:\Users\Электроник\Desktop\фото пшеницыной для аттестации\SAM_998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4429132"/>
            <a:ext cx="2857520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C:\Users\Электроник\Desktop\фото пшеницыной для аттестации\DSC01075.JPG"/>
          <p:cNvPicPr/>
          <p:nvPr/>
        </p:nvPicPr>
        <p:blipFill>
          <a:blip r:embed="rId6" cstate="print">
            <a:lum bright="10000"/>
          </a:blip>
          <a:srcRect/>
          <a:stretch>
            <a:fillRect/>
          </a:stretch>
        </p:blipFill>
        <p:spPr bwMode="auto">
          <a:xfrm>
            <a:off x="6000760" y="4429132"/>
            <a:ext cx="3143240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ce5education.com/wp-content/uploads/2018/03/music-powerpoint-templates-elegant-musical-thoughts-powerpoint-templates-black-blue-music-free-of-music-powerpoint-templat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ДИАГНОСТИЧЕСКОЕ ОБСЛЕДОВАНИЕ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836712"/>
          <a:ext cx="8712968" cy="841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4586"/>
                <a:gridCol w="2863759"/>
                <a:gridCol w="1762313"/>
                <a:gridCol w="1321735"/>
                <a:gridCol w="1174875"/>
                <a:gridCol w="635700"/>
              </a:tblGrid>
              <a:tr h="5307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Ф.И.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ребёнка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Эмоциональное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отношение к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музыкальной 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деятельности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Познавательный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интерес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Творческая активность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Рефлексия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1720818"/>
            <a:ext cx="9144000" cy="5509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Уровни развития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эмоциональное отношение к музыкальной  деятельности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Низкий уровень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Ребёнок не проявляет  эмоций.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Средний уровень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Эмоциональное отношение к деятельности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скудное.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Высокий уровень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Позитивное отношение к деятельности  (речь, мимика, жестикуляция).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Уровни развития познавательного интереса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Низкий уровень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 Отсутствие у ребенка интереса.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Исключение составляют позитивные реакции на образный 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интересный материал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Средний уровень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 Устойчивый познавательный интерес. Позитивные реакции возникают на новый материал. Ребенок задаёт вопросы, включается в разговор.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Высокий уровень 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Обобщённый познавательный интерес.  Познавательный интерес выходит за рамки изучаемого материала.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Уровни развития творческой активности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Низкий уровень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Ребенок очень слабо проявляет творческую активность, не  задаёт вопросы о новом материале; выполняет задания, связанные с ним при помощи педагога.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Средний уров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ень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 самостоятельно пытается найти способ решения заданий, задаёт вопросы.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Высокий уровень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 проявляет выраженное творческое отношение к способу решения заданий, стремится получить дополнительные сведения.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Уровни развития рефлексии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Низкий уровень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принимает участие в подведении итога деятельности.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Средний уровень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Отвечает на вопросы при помощи педагога.</a:t>
            </a:r>
            <a:r>
              <a:rPr lang="ru-RU" sz="1600" i="1" dirty="0" smtClean="0"/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Высокий уровень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Самостоятельно отвечает на поставленные вопросы,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делает выводы.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ce5education.com/wp-content/uploads/2018/03/music-powerpoint-templates-elegant-musical-thoughts-powerpoint-templates-black-blue-music-free-of-music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РЕЗУЛЬТАТЫ ОБСЛЕДОВАНИЯ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9046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Мониторинг развития  обучающихся группы «Земляничка»  в  соответствии с использованием элементов технологии проблемно – диалогического  обучения  за 2016 – 2019 учебных годов.</a:t>
            </a:r>
            <a:endParaRPr lang="ru-RU" sz="2000" dirty="0" smtClean="0"/>
          </a:p>
          <a:p>
            <a:pPr algn="ctr">
              <a:buNone/>
            </a:pPr>
            <a:r>
              <a:rPr lang="ru-RU" sz="2000" b="1" i="1" u="sng" dirty="0" smtClean="0"/>
              <a:t>Начало учебного  года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2132856"/>
          <a:ext cx="8640960" cy="1787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741"/>
                <a:gridCol w="2282518"/>
                <a:gridCol w="2364035"/>
                <a:gridCol w="2934666"/>
              </a:tblGrid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Уровень           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2016 –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r>
                        <a:rPr lang="ru-RU" sz="11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Средняя группа</a:t>
                      </a:r>
                      <a:r>
                        <a:rPr lang="ru-RU" sz="11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24 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ребёнка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2017 –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2018</a:t>
                      </a:r>
                      <a:endParaRPr lang="ru-RU" sz="11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Старшая группа22 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ребёнка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2018 – 2019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Подготовительная к школе группа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24 ребёнка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9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548DD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Низкий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9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Средний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59%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63%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9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Высокий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27%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3563888" y="4077072"/>
          <a:ext cx="4903093" cy="263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ce5education.com/wp-content/uploads/2018/03/music-powerpoint-templates-elegant-musical-thoughts-powerpoint-templates-black-blue-music-free-of-music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836712"/>
            <a:ext cx="6912768" cy="53285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i="1" u="sng" dirty="0" smtClean="0"/>
              <a:t>Конец учебного года</a:t>
            </a:r>
            <a:endParaRPr lang="ru-RU" sz="2000" dirty="0" smtClean="0"/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47248" cy="57606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РЕЗУЛЬТАТЫ ОБСЛЕДОВАНИЯ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67544" y="1268760"/>
          <a:ext cx="8352929" cy="1887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4417"/>
                <a:gridCol w="2206434"/>
                <a:gridCol w="2285235"/>
                <a:gridCol w="2836843"/>
              </a:tblGrid>
              <a:tr h="7652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Уровень           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2016 –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r>
                        <a:rPr lang="ru-RU" sz="11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Средняя группа</a:t>
                      </a:r>
                      <a:r>
                        <a:rPr lang="ru-RU" sz="11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24 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ребёнка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2017 –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2018</a:t>
                      </a:r>
                      <a:endParaRPr lang="ru-RU" sz="11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Старшая группа22 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ребёнка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2018 – 2019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Подготовительная к школе группа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24 ребёнка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3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548DD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Низкий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4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Средний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71%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54%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4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Высокий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29%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46%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83%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3419872" y="3284984"/>
          <a:ext cx="547260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ce5education.com/wp-content/uploads/2018/03/music-powerpoint-templates-elegant-musical-thoughts-powerpoint-templates-black-blue-music-free-of-music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РЕЗУЛЬТАТЫ ОБСЛЕДОВАНИЯ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Развитие эмоциональное отношение к музыкальной  деятельности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1340768"/>
          <a:ext cx="8568952" cy="1852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1224136"/>
                <a:gridCol w="1224136"/>
                <a:gridCol w="1224136"/>
                <a:gridCol w="1080122"/>
                <a:gridCol w="1368150"/>
                <a:gridCol w="1224136"/>
              </a:tblGrid>
              <a:tr h="34563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Уровень           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2016 – 2017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Средняя группа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2017 – 2018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Старшая группа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2018 – 2019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Подготовительная к школе группа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5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Начало года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Конец года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Начало года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Конец года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Начало года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Конец года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5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548DD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Низкий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62%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5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Средний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70%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54%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59%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58%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5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Высокий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41%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42%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75%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331640" y="3356992"/>
            <a:ext cx="6768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Развитие познавательного интереса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512" y="3861048"/>
          <a:ext cx="8748467" cy="2149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781"/>
                <a:gridCol w="1249781"/>
                <a:gridCol w="1249781"/>
                <a:gridCol w="1249781"/>
                <a:gridCol w="1249781"/>
                <a:gridCol w="1249781"/>
                <a:gridCol w="1249781"/>
              </a:tblGrid>
              <a:tr h="37084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Уровень           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2016 – 2017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Средняя группа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2017 – 2018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Старшая группа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2018 – 2019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Подготовительная к школе группа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Начало года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Конец года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Начало года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Конец года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Начало года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Конец года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548DD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Низкий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54%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32%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Средний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38%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54%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45%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55%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58%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Высокий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45%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42%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75%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ce5education.com/wp-content/uploads/2018/03/music-powerpoint-templates-elegant-musical-thoughts-powerpoint-templates-black-blue-music-free-of-music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РЕЗУЛЬТАТЫ ОБСЛЕДОВАНИЯ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8892480" cy="57606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Развитие творческой активности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1340768"/>
          <a:ext cx="8712963" cy="1939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709"/>
                <a:gridCol w="1244709"/>
                <a:gridCol w="1244709"/>
                <a:gridCol w="1244709"/>
                <a:gridCol w="1141841"/>
                <a:gridCol w="1347577"/>
                <a:gridCol w="1244709"/>
              </a:tblGrid>
              <a:tr h="37084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Уровень           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2016 – 2017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Средняя группа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2017 – 2018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Старшая группа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2018 – 2019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Подготовительная к школе группа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Начало года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Конец года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Начало года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Конец года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Начало года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Конец года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548DD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Низкий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49%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Средний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38%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57%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68%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41%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Высокий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59%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92%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3491880" y="3429000"/>
            <a:ext cx="16067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Рефлексия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1520" y="3861048"/>
          <a:ext cx="8640960" cy="1939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423"/>
                <a:gridCol w="1234423"/>
                <a:gridCol w="1234423"/>
                <a:gridCol w="1234423"/>
                <a:gridCol w="1044513"/>
                <a:gridCol w="1424332"/>
                <a:gridCol w="1234423"/>
              </a:tblGrid>
              <a:tr h="45567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Уровень           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2016 – 2017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Средняя группа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2017 – 2018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Старшая группа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2018 – 2019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Подготовительная к школе группа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Начало года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Конец года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Начало года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Конец года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Начало года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Конец года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548DD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Низкий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42%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Средний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45%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49%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64%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59%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67%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29%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Высокий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38%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41%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33%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71%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ce5education.com/wp-content/uploads/2018/03/music-powerpoint-templates-elegant-musical-thoughts-powerpoint-templates-black-blue-music-free-of-music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В ПЕРСПЕКТИВЕ СВОЕЙ ДЕЯТЕЛЬНОСТИ  СЧИТАЮ НЕОБХОДИМЫМ: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412776"/>
            <a:ext cx="7776864" cy="5257800"/>
          </a:xfrm>
        </p:spPr>
        <p:txBody>
          <a:bodyPr>
            <a:normAutofit/>
          </a:bodyPr>
          <a:lstStyle/>
          <a:p>
            <a:pPr marL="173038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Совершенствовать  знания по  данной технологии. </a:t>
            </a:r>
          </a:p>
          <a:p>
            <a:pPr marL="173038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Продолжать взаимодействовать  с детьми, используя элементы проблемно – диалогического обучения.</a:t>
            </a:r>
          </a:p>
          <a:p>
            <a:pPr marL="173038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 Распространять педагогический опыт  в сообществе педагогов города и области.</a:t>
            </a:r>
          </a:p>
          <a:p>
            <a:pPr marL="173038" indent="0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Семья\Desktop\P3290060.JPG"/>
          <p:cNvPicPr>
            <a:picLocks noChangeAspect="1" noChangeArrowheads="1"/>
          </p:cNvPicPr>
          <p:nvPr/>
        </p:nvPicPr>
        <p:blipFill>
          <a:blip r:embed="rId3" cstate="print"/>
          <a:srcRect t="3809" r="17150" b="8595"/>
          <a:stretch>
            <a:fillRect/>
          </a:stretch>
        </p:blipFill>
        <p:spPr bwMode="auto">
          <a:xfrm>
            <a:off x="6206458" y="4528226"/>
            <a:ext cx="2937542" cy="2329774"/>
          </a:xfrm>
          <a:prstGeom prst="rect">
            <a:avLst/>
          </a:prstGeom>
          <a:noFill/>
        </p:spPr>
      </p:pic>
      <p:pic>
        <p:nvPicPr>
          <p:cNvPr id="7" name="Рисунок 6" descr="C:\Users\Электроник\Desktop\фото пшеницыной для аттестации\DSC013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43248"/>
            <a:ext cx="307183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D:\6-ФОТО-ВИДЕО\1 ФОТО  ГМО\МО 2018 - 2019\2 МО 5.12.2018\DSCN37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3786190"/>
            <a:ext cx="3311526" cy="24836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ce5education.com/wp-content/uploads/2018/03/music-powerpoint-templates-elegant-musical-thoughts-powerpoint-templates-black-blue-music-free-of-music-powerpoint-templates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908720"/>
            <a:ext cx="7632848" cy="5445224"/>
          </a:xfrm>
        </p:spPr>
        <p:txBody>
          <a:bodyPr>
            <a:normAutofit/>
          </a:bodyPr>
          <a:lstStyle/>
          <a:p>
            <a:pPr marL="266700" indent="-266700">
              <a:spcBef>
                <a:spcPts val="0"/>
              </a:spcBef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Самостоятельность музыкального мышления  обучающихся, которые включаются в процесс активного познания музыкального искусства.</a:t>
            </a:r>
          </a:p>
          <a:p>
            <a:pPr marL="266700" indent="-266700">
              <a:spcBef>
                <a:spcPts val="0"/>
              </a:spcBef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Открытие неизвестного, нового. </a:t>
            </a:r>
          </a:p>
          <a:p>
            <a:pPr marL="266700" indent="-266700">
              <a:spcBef>
                <a:spcPts val="0"/>
              </a:spcBef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Доступность в выполнении проблемного музыкального задания.</a:t>
            </a:r>
          </a:p>
          <a:p>
            <a:pPr marL="266700" indent="-266700">
              <a:spcBef>
                <a:spcPts val="0"/>
              </a:spcBef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Усвоение конкретных знаний, и умение  применять их в аналогичных и изменённых условиях.</a:t>
            </a:r>
          </a:p>
          <a:p>
            <a:pPr marL="266700" indent="-266700">
              <a:spcBef>
                <a:spcPts val="0"/>
              </a:spcBef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Проблемные задания составляются  с учетом всех видов музыкальных деятельности</a:t>
            </a:r>
          </a:p>
          <a:p>
            <a:pPr marL="266700" indent="-266700">
              <a:buFont typeface="+mj-lt"/>
              <a:buAutoNum type="arabicPeriod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:\6-ФОТО-ВИДЕО\2018 масленица\SAM_86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786190"/>
            <a:ext cx="3336930" cy="2824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ce5education.com/wp-content/uploads/2018/03/music-powerpoint-templates-elegant-musical-thoughts-powerpoint-templates-black-blue-music-free-of-music-powerpoint-templates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980728"/>
            <a:ext cx="8028384" cy="5877272"/>
          </a:xfrm>
        </p:spPr>
        <p:txBody>
          <a:bodyPr>
            <a:noAutofit/>
          </a:bodyPr>
          <a:lstStyle/>
          <a:p>
            <a:pPr indent="-169863" algn="ctr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Элементы технологии проблемно-диалогического обучения являются: </a:t>
            </a:r>
          </a:p>
          <a:p>
            <a:pPr indent="-169863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i="1" u="sng" dirty="0" smtClean="0">
                <a:latin typeface="Times New Roman" pitchFamily="18" charset="0"/>
                <a:cs typeface="Times New Roman" pitchFamily="18" charset="0"/>
              </a:rPr>
              <a:t>результативными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 т.к.  могут  обеспечить  высокое качество усвоения знаний, эффективное развитие интеллекта и творческие  способности детей, воспитать активную  личность;</a:t>
            </a:r>
          </a:p>
          <a:p>
            <a:pPr indent="-169863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-169863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2000" i="1" u="sng" dirty="0" err="1" smtClean="0">
                <a:latin typeface="Times New Roman" pitchFamily="18" charset="0"/>
                <a:cs typeface="Times New Roman" pitchFamily="18" charset="0"/>
              </a:rPr>
              <a:t>здоровьесберегающими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т.к. позволяют снизить нервно-психические нагрузки обучающихся за счёт стимуляции познавательной мотивации и «открытия» знаний (не испытывать стресс в момент осознания того, что он чего-то не знает);</a:t>
            </a:r>
          </a:p>
          <a:p>
            <a:pPr indent="-169863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-169863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2000" i="1" u="sng" dirty="0" smtClean="0">
                <a:latin typeface="Times New Roman" pitchFamily="18" charset="0"/>
                <a:cs typeface="Times New Roman" pitchFamily="18" charset="0"/>
              </a:rPr>
              <a:t>общепедагогическими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т.к. используются в любом виде детской деятельности и в любой образовательной ступени (возрастной группе), в том числе и музыкальной.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ce5education.com/wp-content/uploads/2018/03/music-powerpoint-templates-elegant-musical-thoughts-powerpoint-templates-black-blue-music-free-of-music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ИСТОРИЧЕСКИЕ АСПЕКТЫ  ПРОБЛЕМНОГО ОБУЧЕНИЯ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7824" y="1600200"/>
            <a:ext cx="5976664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Этап зарождения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Сократ, Ж.Ж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Руссо,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А.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Дистерверг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Н.И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Пирогов,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К.Д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Ушинский,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Л.Н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Толстой. 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Л.А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Коменский,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Г.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Песталоцци,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Д.Дьюи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Этап развития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Л.С.Выготский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,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А. Н.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Леонтьев,  С.Л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Рубинштейн,  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А.В. Запорожец.</a:t>
            </a:r>
          </a:p>
          <a:p>
            <a:pPr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Современный этап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Мельникова Елена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Леонидовна.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ce5education.com/wp-content/uploads/2018/03/music-powerpoint-templates-elegant-musical-thoughts-powerpoint-templates-black-blue-music-free-of-music-powerpoint-templates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-315416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892480" cy="6120680"/>
          </a:xfrm>
        </p:spPr>
        <p:txBody>
          <a:bodyPr>
            <a:noAutofit/>
          </a:bodyPr>
          <a:lstStyle/>
          <a:p>
            <a:pPr marL="173038" indent="-173038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Алиев Ю.Б. Настольная книга школьного учителя-музыканта. М., 2000.</a:t>
            </a:r>
          </a:p>
          <a:p>
            <a:pPr marL="173038" indent="-173038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2.Брушлинский А.В. Психология мышления и проблемноеобучение.М.,1983.</a:t>
            </a:r>
          </a:p>
          <a:p>
            <a:pPr marL="173038" indent="-173038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Бунеев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Р.Н.,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Бунеева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Е. В., Вахрушев А.А..Мельникова 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Школа 2100. Детский сад 2100».</a:t>
            </a:r>
          </a:p>
          <a:p>
            <a:pPr marL="173038" indent="-173038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4.Вахрушева Л. Н. Методы проблемного обучения детей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предшкольного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возраста //Начальная школа. - 2010 - № 1 - С. 18-21.</a:t>
            </a:r>
          </a:p>
          <a:p>
            <a:pPr marL="173038" indent="-173038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5.Костина Э.Программа  «Камертон»</a:t>
            </a:r>
          </a:p>
          <a:p>
            <a:pPr marL="173038" indent="-173038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6. Мельникова, Е.Л. Проблемно-диалогическое обучение: понятие, технология, методика. Монография / Е.Л. Мельникова. – М.: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Баласс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2015. – 272 с.</a:t>
            </a:r>
          </a:p>
          <a:p>
            <a:pPr marL="173038" indent="-173038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7. Мельникова Е.Л. Технология проб­лемного диалога и пути ее освоения  учителем // Актуальные проблемы развития системы повышения квалификации. На­чальное и дошкольное образование: Сб. научных ст. - М., 2003.</a:t>
            </a:r>
          </a:p>
          <a:p>
            <a:pPr marL="173038" indent="-173038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Интернет-ресурсы:</a:t>
            </a:r>
          </a:p>
          <a:p>
            <a:pPr marL="92075" indent="-92075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https://kopilkaurokov.ru/nachalniyeKlassi/prochee/iz-opyta-raboty-po-ispol-zovaniiu-tiekhnologhii-probliemno-dialoghichieskogho-obuchieniia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https://www.maam.ru/detskijsad/priemy-i-metody-problemnogo-obuchenija-v-detskom-sadu.html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https://www.maam.ru/detskijsad/problemnoe-obuchenie-v-dou.html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https://infourok.ru/tehnologiya-problemnogo-obucheniya-v-dou-2902646.html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http://doshkolnik.ru/musika/12639-formirovanie-poznavatelnyh-sposobnosteiy-deteiy-doshkolnogo-vozrasta-sredstvami-muzyki.html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http://psihdocs.ru/sovremennie-v2.html?page=5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ce5education.com/wp-content/uploads/2018/03/music-powerpoint-templates-elegant-musical-thoughts-powerpoint-templates-black-blue-music-free-of-music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ПОДГОТОВИЛА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285860"/>
            <a:ext cx="7320876" cy="53835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Пшеницына  Лариса Юрьевна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Высшая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квалификационная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категория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Электроник\Desktop\фото пшеницыной для аттестации\DSC01071.JPG"/>
          <p:cNvPicPr/>
          <p:nvPr/>
        </p:nvPicPr>
        <p:blipFill>
          <a:blip r:embed="rId3" cstate="print"/>
          <a:srcRect l="13629" r="12659"/>
          <a:stretch>
            <a:fillRect/>
          </a:stretch>
        </p:blipFill>
        <p:spPr bwMode="auto">
          <a:xfrm>
            <a:off x="5143504" y="2428868"/>
            <a:ext cx="378618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ce5education.com/wp-content/uploads/2018/03/music-powerpoint-templates-elegant-musical-thoughts-powerpoint-templates-black-blue-music-free-of-music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15816" y="1556792"/>
            <a:ext cx="5770984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dirty="0" smtClean="0"/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Применение элементов   технологии проблемно – диалогического обучения  в  области «Музыка», для активизации познавательной мыслительной и творческой деятельности обучающихся. </a:t>
            </a:r>
          </a:p>
          <a:p>
            <a:pPr>
              <a:spcBef>
                <a:spcPts val="0"/>
              </a:spcBef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ce5education.com/wp-content/uploads/2018/03/music-powerpoint-templates-elegant-musical-thoughts-powerpoint-templates-black-blue-music-free-of-music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ОБОСНОВАНИЕ ВЫБОРА  ТЕМЫ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11760" y="1196752"/>
            <a:ext cx="5580112" cy="4853136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0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Программа «Школа 2100»: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-проблемно-диалогическая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технология,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технология формирования типа правильной читательской деятельности (технология продуктивного чтения),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технология оценивания образовательных достижений  (учебных успехов).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МАМА\1 ФОТО  ГМО\МО 2014 - 15\1 мо 2014\P90804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789040"/>
            <a:ext cx="3887757" cy="2916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ce5education.com/wp-content/uploads/2018/03/music-powerpoint-templates-elegant-musical-thoughts-powerpoint-templates-black-blue-music-free-of-music-powerpoint-templates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75556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7606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ЦЕЛЬ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808" y="980728"/>
            <a:ext cx="6300192" cy="5145435"/>
          </a:xfrm>
        </p:spPr>
        <p:txBody>
          <a:bodyPr>
            <a:normAutofit/>
          </a:bodyPr>
          <a:lstStyle/>
          <a:p>
            <a:pPr indent="0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Мотивация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обучающихся 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музыкальной  деятельности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активизация  их  познавательных интересов.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0"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0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</a:p>
          <a:p>
            <a:pPr lvl="0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воображения и творческую  активность.</a:t>
            </a:r>
          </a:p>
          <a:p>
            <a:pPr lvl="0" fontAlgn="base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Расширять  кругозор детей.</a:t>
            </a:r>
          </a:p>
          <a:p>
            <a:pPr lvl="0" fontAlgn="base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музыкальное мышление детей </a:t>
            </a:r>
          </a:p>
          <a:p>
            <a:pPr lvl="0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Проявлять эмоциональную отзывчивости детей к окружающему. </a:t>
            </a:r>
          </a:p>
          <a:p>
            <a:pPr lvl="0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Совершенствовать  их способности,  используя  накопленный  опыт.</a:t>
            </a:r>
          </a:p>
          <a:p>
            <a:pPr lvl="0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Формировать положительную  самооценку  обучающихся.</a:t>
            </a:r>
          </a:p>
          <a:p>
            <a:pPr>
              <a:spcBef>
                <a:spcPts val="0"/>
              </a:spcBef>
              <a:buNone/>
            </a:pP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ce5education.com/wp-content/uploads/2018/03/music-powerpoint-templates-elegant-musical-thoughts-powerpoint-templates-black-blue-music-free-of-music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ПРИНЦИПЫ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7744" y="1052736"/>
            <a:ext cx="6876256" cy="558924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Главный принцип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внимание к каждому ребёнку: учёт его возрастных, речевых, индивидуальных музыкальных особенностей и потребностей. 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целепологание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Принцип развивающего обучения;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проблемности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Принцип индивидуальной  образовательной траектории;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Принцип продуктивности и надежности обучения;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Принцип ситуативности обучения;</a:t>
            </a:r>
          </a:p>
          <a:p>
            <a:pPr>
              <a:spcBef>
                <a:spcPts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Принцип образовательной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рефлексии.</a:t>
            </a:r>
          </a:p>
          <a:p>
            <a:pPr lvl="0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Музыкальный руководитель – равноправный партнёр. </a:t>
            </a:r>
          </a:p>
          <a:p>
            <a:pPr lvl="0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Свобода и самостоятельность в выборе детьми знаний, умений и навыков. </a:t>
            </a:r>
          </a:p>
          <a:p>
            <a:pPr lvl="0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Ориентация на индивидуальные открытия.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ce5education.com/wp-content/uploads/2018/03/music-powerpoint-templates-elegant-musical-thoughts-powerpoint-templates-black-blue-music-free-of-music-powerpoint-templates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ТЕХНОЛОГИЯ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836712"/>
            <a:ext cx="7956376" cy="602128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это искусство, мастерство, умение,  учение, наука.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1. Совокупность приемов и способов получения, обработки или переработки (изменения состояния, свойств, формы) сырья, материалов, полуфабрикатов или изделий в различных отраслях промышленности, строительстве и т. п.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2. Научная дисциплина, разрабатывающая и совершенствующая эти приемы и способы.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3. Описание производственных процессов, инструкции по их выполнению, технологические карты и т. п.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ПЕДАГОГИЧЕСКАЯ ТЕХНОЛОГИЯ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Специальный набор форм, методов, способов, приёмов обучения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и воспитательных средств, системно используемых в образовательном процессе на основе декларируемых психолого-педагогических установок, приводящий всегда к достижению прогнозируемого образовательного результата с допустимой нормой отклонения.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ce5education.com/wp-content/uploads/2018/03/music-powerpoint-templates-elegant-musical-thoughts-powerpoint-templates-black-blue-music-free-of-music-powerpoint-templates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Autofit/>
          </a:bodyPr>
          <a:lstStyle/>
          <a:p>
            <a:pPr>
              <a:lnSpc>
                <a:spcPct val="50000"/>
              </a:lnSpc>
              <a:tabLst>
                <a:tab pos="354013" algn="l"/>
              </a:tabLs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ЭТАПЫ ПРОБЛЕМНОЕ ОБУЧЕНИЕ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358246" cy="5429264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Постановка  проблемной ситуации; </a:t>
            </a:r>
          </a:p>
          <a:p>
            <a:pPr lvl="0">
              <a:spcBef>
                <a:spcPts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Анализ проблемной ситуации, формулировка конкретной проблемы;</a:t>
            </a:r>
          </a:p>
          <a:p>
            <a:pPr lvl="0">
              <a:spcBef>
                <a:spcPts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Решение проблемы (выдвижение, обоснование гипотез, последовательная их проверка);</a:t>
            </a:r>
          </a:p>
          <a:p>
            <a:pPr lvl="0">
              <a:spcBef>
                <a:spcPts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Проверка правильности решения проблемы;</a:t>
            </a:r>
          </a:p>
          <a:p>
            <a:pPr lvl="0">
              <a:spcBef>
                <a:spcPts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Рефлексия способов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действий.</a:t>
            </a:r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:\МАМА\1 ФОТО  ГМО\МО 2014 - 15\2 мо 2014\DSCN6488.JPG"/>
          <p:cNvPicPr/>
          <p:nvPr/>
        </p:nvPicPr>
        <p:blipFill>
          <a:blip r:embed="rId3" cstate="print"/>
          <a:srcRect l="16996" t="10256"/>
          <a:stretch>
            <a:fillRect/>
          </a:stretch>
        </p:blipFill>
        <p:spPr bwMode="auto">
          <a:xfrm>
            <a:off x="179512" y="2924944"/>
            <a:ext cx="298767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D:\МАМА\1 ФОТО  ГМО\МО 2016-17\3 МО 26 янв 2017 (д-с №5)\DSCN0031.JPG"/>
          <p:cNvPicPr>
            <a:picLocks noChangeAspect="1" noChangeArrowheads="1"/>
          </p:cNvPicPr>
          <p:nvPr/>
        </p:nvPicPr>
        <p:blipFill>
          <a:blip r:embed="rId4" cstate="print"/>
          <a:srcRect t="8488" r="26928"/>
          <a:stretch>
            <a:fillRect/>
          </a:stretch>
        </p:blipFill>
        <p:spPr bwMode="auto">
          <a:xfrm>
            <a:off x="4283968" y="2780928"/>
            <a:ext cx="2376264" cy="2231957"/>
          </a:xfrm>
          <a:prstGeom prst="rect">
            <a:avLst/>
          </a:prstGeom>
          <a:noFill/>
        </p:spPr>
      </p:pic>
      <p:pic>
        <p:nvPicPr>
          <p:cNvPr id="3077" name="Picture 5" descr="D:\МАМА\1 ФОТО  ГМО\МО 2014 - 15\2 мо 2014\DSCN6496.JPG"/>
          <p:cNvPicPr>
            <a:picLocks noChangeAspect="1" noChangeArrowheads="1"/>
          </p:cNvPicPr>
          <p:nvPr/>
        </p:nvPicPr>
        <p:blipFill>
          <a:blip r:embed="rId5" cstate="print"/>
          <a:srcRect l="35003" t="29098" r="16546" b="13068"/>
          <a:stretch>
            <a:fillRect/>
          </a:stretch>
        </p:blipFill>
        <p:spPr bwMode="auto">
          <a:xfrm>
            <a:off x="2411760" y="4601749"/>
            <a:ext cx="2520280" cy="2256251"/>
          </a:xfrm>
          <a:prstGeom prst="rect">
            <a:avLst/>
          </a:prstGeom>
          <a:noFill/>
        </p:spPr>
      </p:pic>
      <p:pic>
        <p:nvPicPr>
          <p:cNvPr id="3076" name="Picture 4" descr="D:\МАМА\1 ФОТО  ГМО\МО 2014 - 15\2 мо 2014\DSCN654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4581128"/>
            <a:ext cx="2808312" cy="2106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803100358E3F14CBDC70BE4725CA19D" ma:contentTypeVersion="1" ma:contentTypeDescription="Создание документа." ma:contentTypeScope="" ma:versionID="885a7d1260672528715ec511c2511594">
  <xsd:schema xmlns:xsd="http://www.w3.org/2001/XMLSchema" xmlns:xs="http://www.w3.org/2001/XMLSchema" xmlns:p="http://schemas.microsoft.com/office/2006/metadata/properties" xmlns:ns2="6434c500-c195-4837-b047-5e71706d4cb2" targetNamespace="http://schemas.microsoft.com/office/2006/metadata/properties" ma:root="true" ma:fieldsID="499b5db816f3e0543885560e27e22f27" ns2:_="">
    <xsd:import namespace="6434c500-c195-4837-b047-5e71706d4cb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34c500-c195-4837-b047-5e71706d4cb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434c500-c195-4837-b047-5e71706d4cb2">S5QAU4VNKZPS-285-11</_dlc_DocId>
    <_dlc_DocIdUrl xmlns="6434c500-c195-4837-b047-5e71706d4cb2">
      <Url>http://www.eduportal44.ru/Buy/Elektron/_layouts/15/DocIdRedir.aspx?ID=S5QAU4VNKZPS-285-11</Url>
      <Description>S5QAU4VNKZPS-285-11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6FE931-D200-4FAD-A2C3-A648D3C29AA8}"/>
</file>

<file path=customXml/itemProps2.xml><?xml version="1.0" encoding="utf-8"?>
<ds:datastoreItem xmlns:ds="http://schemas.openxmlformats.org/officeDocument/2006/customXml" ds:itemID="{2E20D50D-7542-4591-A19D-CC8B902B33B6}"/>
</file>

<file path=customXml/itemProps3.xml><?xml version="1.0" encoding="utf-8"?>
<ds:datastoreItem xmlns:ds="http://schemas.openxmlformats.org/officeDocument/2006/customXml" ds:itemID="{8DF29DF6-F42B-4E6D-877A-39DD7E4F2F27}"/>
</file>

<file path=customXml/itemProps4.xml><?xml version="1.0" encoding="utf-8"?>
<ds:datastoreItem xmlns:ds="http://schemas.openxmlformats.org/officeDocument/2006/customXml" ds:itemID="{78B37B3F-2AF8-4544-AE73-E0B7594288AD}"/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1686</Words>
  <Application>Microsoft Office PowerPoint</Application>
  <PresentationFormat>Экран (4:3)</PresentationFormat>
  <Paragraphs>465</Paragraphs>
  <Slides>31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  Опыт работы на тему:  </vt:lpstr>
      <vt:lpstr>Слайд 2</vt:lpstr>
      <vt:lpstr> ИСТОРИЧЕСКИЕ АСПЕКТЫ  ПРОБЛЕМНОГО ОБУЧЕНИЯ </vt:lpstr>
      <vt:lpstr> АКТУАЛЬНОСТЬ  </vt:lpstr>
      <vt:lpstr> ОБОСНОВАНИЕ ВЫБОРА  ТЕМЫ </vt:lpstr>
      <vt:lpstr>                      ЦЕЛЬ</vt:lpstr>
      <vt:lpstr>ПРИНЦИПЫ</vt:lpstr>
      <vt:lpstr>ТЕХНОЛОГИЯ </vt:lpstr>
      <vt:lpstr> ЭТАПЫ ПРОБЛЕМНОЕ ОБУЧЕНИЕ </vt:lpstr>
      <vt:lpstr>ЭТАПЫ ПРОБЛЕМНОЕ ОБУЧЕНИЕ </vt:lpstr>
      <vt:lpstr>ТЕХНОЛОГИЯ ПРОБЛЕМНО-ДИАЛОГИЧЕСКОГО ОБУЧЕНИЯ</vt:lpstr>
      <vt:lpstr> СРАВНИТЕЛЬНАЯ ТАБЛИЦА  ОБУЧЕНИЯ </vt:lpstr>
      <vt:lpstr> МЕТОДЫ ПРОБЛЕМНО-ДИАЛОГИЧЕСКОГО ОБУЧЕНИЯ </vt:lpstr>
      <vt:lpstr>  ПРИЁМЫ ДЛЯ СОЗДАНИЯ ПРОБЛЕМНЫХ СИТУАЦИЙ </vt:lpstr>
      <vt:lpstr>  БИНАРНЫЕ МЕТОДЫ ОБУЧЕНИЯ  </vt:lpstr>
      <vt:lpstr> ЭТАПЫ ОРГАНИЗАЦИИ ПРОЦЕССА ПОЗНАНИЯ</vt:lpstr>
      <vt:lpstr>УСЛОВИЯ И СРЕДСТВА ОБУЧЕНИЯ </vt:lpstr>
      <vt:lpstr>     СРЕДСТВА ОБУЧЕНИЯ </vt:lpstr>
      <vt:lpstr> УСЛОВИЯ  РЕАЛИЗАЦИИ ПРОБЛЕМНО – ДИАЛОГИЧЕСКОГО ОБУЧЕНИЯ </vt:lpstr>
      <vt:lpstr>ФОРМЫ ОБУЧЕНИЯ</vt:lpstr>
      <vt:lpstr>ВЗАИМОДЕЙСТВИЯ  С ПЕДАГОГПМИ  И РОДИТЕЛЯМИ</vt:lpstr>
      <vt:lpstr>ДИАГНОСТИЧЕСКОЕ ОБСЛЕДОВАНИЕ</vt:lpstr>
      <vt:lpstr>РЕЗУЛЬТАТЫ ОБСЛЕДОВАНИЯ</vt:lpstr>
      <vt:lpstr>РЕЗУЛЬТАТЫ ОБСЛЕДОВАНИЯ</vt:lpstr>
      <vt:lpstr>РЕЗУЛЬТАТЫ ОБСЛЕДОВАНИЯ</vt:lpstr>
      <vt:lpstr>РЕЗУЛЬТАТЫ ОБСЛЕДОВАНИЯ</vt:lpstr>
      <vt:lpstr> В ПЕРСПЕКТИВЕ СВОЕЙ ДЕЯТЕЛЬНОСТИ  СЧИТАЮ НЕОБХОДИМЫМ: </vt:lpstr>
      <vt:lpstr>ЗАКЛЮЧЕНИЕ</vt:lpstr>
      <vt:lpstr> ВЫВОДЫ </vt:lpstr>
      <vt:lpstr> ЛИТЕРАТУРА </vt:lpstr>
      <vt:lpstr>ПОДГОТОВИЛА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работы на тему:</dc:title>
  <dc:creator>Admin</dc:creator>
  <cp:lastModifiedBy>Admin</cp:lastModifiedBy>
  <cp:revision>66</cp:revision>
  <dcterms:created xsi:type="dcterms:W3CDTF">2018-12-04T16:35:34Z</dcterms:created>
  <dcterms:modified xsi:type="dcterms:W3CDTF">2019-01-29T05:15:54Z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0x0101004803100358E3F14CBDC70BE4725CA19D</vt:lpwstr>
  </property>
  <property fmtid="{D5CDD505-2E9C-101B-9397-08002B2CF9AE}" pid="3" name="_dlc_DocIdItemGuid">
    <vt:lpwstr>cc002a2b-e008-4606-845f-e126c5830e83</vt:lpwstr>
  </property>
</Properties>
</file>