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9" r:id="rId12"/>
    <p:sldId id="270" r:id="rId13"/>
    <p:sldId id="266" r:id="rId14"/>
    <p:sldId id="265" r:id="rId15"/>
    <p:sldId id="271" r:id="rId16"/>
    <p:sldId id="272" r:id="rId17"/>
    <p:sldId id="267" r:id="rId18"/>
    <p:sldId id="268" r:id="rId19"/>
    <p:sldId id="273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90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A46E-BC3B-4514-B0DD-91A1DE18837F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FA43-5E13-4518-8F96-FD82F939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70" cy="11515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6715172" cy="314324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9058" y="0"/>
            <a:ext cx="1404942" cy="131713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5786" y="1071546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87798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Муниципальное дошкольное образовательное учреждение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детский сад №117 «Электроник» комбинированного вида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городского округа город Буй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Вот как проходили наши занятия по ручному труду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w7k3Pw9N0zc.jpg"/>
          <p:cNvPicPr>
            <a:picLocks noChangeAspect="1"/>
          </p:cNvPicPr>
          <p:nvPr/>
        </p:nvPicPr>
        <p:blipFill>
          <a:blip r:embed="rId3"/>
          <a:srcRect t="25705" r="38282" b="15920"/>
          <a:stretch>
            <a:fillRect/>
          </a:stretch>
        </p:blipFill>
        <p:spPr>
          <a:xfrm>
            <a:off x="0" y="1000108"/>
            <a:ext cx="577183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115_163441 - копия (2).jpg"/>
          <p:cNvPicPr>
            <a:picLocks noChangeAspect="1"/>
          </p:cNvPicPr>
          <p:nvPr/>
        </p:nvPicPr>
        <p:blipFill>
          <a:blip r:embed="rId4" cstate="print"/>
          <a:srcRect t="35417"/>
          <a:stretch>
            <a:fillRect/>
          </a:stretch>
        </p:blipFill>
        <p:spPr>
          <a:xfrm>
            <a:off x="5286375" y="2428868"/>
            <a:ext cx="3857625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Изготовление объемной поделки посредствам художественной техники «Торцевание» для участия в городском конкурсе «Моя милая елка»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Рисунок 3" descr="20181214_104913.jpg"/>
          <p:cNvPicPr>
            <a:picLocks noChangeAspect="1"/>
          </p:cNvPicPr>
          <p:nvPr/>
        </p:nvPicPr>
        <p:blipFill>
          <a:blip r:embed="rId3" cstate="print"/>
          <a:srcRect l="15625" t="1388" r="22656"/>
          <a:stretch>
            <a:fillRect/>
          </a:stretch>
        </p:blipFill>
        <p:spPr>
          <a:xfrm rot="5400000">
            <a:off x="378287" y="2979243"/>
            <a:ext cx="381539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214_104531.jpg"/>
          <p:cNvPicPr>
            <a:picLocks noChangeAspect="1"/>
          </p:cNvPicPr>
          <p:nvPr/>
        </p:nvPicPr>
        <p:blipFill>
          <a:blip r:embed="rId4" cstate="print"/>
          <a:srcRect l="1875" t="2798" r="26405"/>
          <a:stretch>
            <a:fillRect/>
          </a:stretch>
        </p:blipFill>
        <p:spPr>
          <a:xfrm rot="5400000">
            <a:off x="4744935" y="2755999"/>
            <a:ext cx="3726064" cy="378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85723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Цель: </a:t>
            </a:r>
            <a:r>
              <a:rPr lang="ru-RU" sz="1400" dirty="0" smtClean="0">
                <a:latin typeface="Comic Sans MS" pitchFamily="66" charset="0"/>
              </a:rPr>
              <a:t>познакомить детей с новой художественной техникой – торцевание.</a:t>
            </a:r>
          </a:p>
          <a:p>
            <a:r>
              <a:rPr lang="ru-RU" sz="1400" b="1" dirty="0" smtClean="0">
                <a:latin typeface="Comic Sans MS" pitchFamily="66" charset="0"/>
              </a:rPr>
              <a:t>Задачи:</a:t>
            </a:r>
          </a:p>
          <a:p>
            <a:r>
              <a:rPr lang="ru-RU" sz="1400" dirty="0" smtClean="0">
                <a:latin typeface="Comic Sans MS" pitchFamily="66" charset="0"/>
              </a:rPr>
              <a:t>- </a:t>
            </a:r>
            <a:r>
              <a:rPr lang="ru-RU" sz="1400" dirty="0" smtClean="0"/>
              <a:t>развивать мелкую моторику рук;</a:t>
            </a:r>
            <a:endParaRPr lang="ru-RU" sz="1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Comic Sans MS" pitchFamily="66" charset="0"/>
              </a:rPr>
              <a:t>развивать творческие способности, способствовать раскрытию творческого  потенциала детей;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Comic Sans MS" pitchFamily="66" charset="0"/>
              </a:rPr>
              <a:t> учить детей работать коллективно, слушать друг друга, договариваться;</a:t>
            </a:r>
            <a:endParaRPr lang="ru-RU" sz="1400" dirty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- вызвать у детей эмоциональный отклик  от совместного продуктивного творчества.</a:t>
            </a:r>
            <a:endParaRPr lang="ru-RU" sz="1400" dirty="0">
              <a:latin typeface="Comic Sans MS" pitchFamily="66" charset="0"/>
            </a:endParaRPr>
          </a:p>
          <a:p>
            <a:r>
              <a:rPr lang="ru-RU" sz="1400" b="1" dirty="0" smtClean="0">
                <a:latin typeface="Comic Sans MS" pitchFamily="66" charset="0"/>
              </a:rPr>
              <a:t>Участники </a:t>
            </a:r>
            <a:r>
              <a:rPr lang="ru-RU" sz="1400" b="1" dirty="0">
                <a:latin typeface="Comic Sans MS" pitchFamily="66" charset="0"/>
              </a:rPr>
              <a:t>конкурса</a:t>
            </a:r>
            <a:endParaRPr lang="ru-RU" sz="1400" dirty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Дети группы «Земляничка», воспитатель Щербакова Л.А.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pic>
        <p:nvPicPr>
          <p:cNvPr id="4" name="Рисунок 3" descr="20181217_152828.jpg"/>
          <p:cNvPicPr>
            <a:picLocks noChangeAspect="1"/>
          </p:cNvPicPr>
          <p:nvPr/>
        </p:nvPicPr>
        <p:blipFill>
          <a:blip r:embed="rId3" cstate="print"/>
          <a:srcRect l="-3704" t="15625" r="1852" b="10416"/>
          <a:stretch>
            <a:fillRect/>
          </a:stretch>
        </p:blipFill>
        <p:spPr>
          <a:xfrm>
            <a:off x="1857355" y="571480"/>
            <a:ext cx="4552325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Вот такая пушистая красавица у нас получилась!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501158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429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Цель: Развивать у детей интерес к продуктивной деятельности посредствам художественной техники «</a:t>
            </a:r>
            <a:r>
              <a:rPr lang="ru-RU" b="1" dirty="0" err="1" smtClean="0">
                <a:latin typeface="Comic Sans MS" pitchFamily="66" charset="0"/>
              </a:rPr>
              <a:t>Пластилинография</a:t>
            </a:r>
            <a:r>
              <a:rPr lang="ru-RU" b="1" dirty="0" smtClean="0">
                <a:latin typeface="Comic Sans MS" pitchFamily="66" charset="0"/>
              </a:rPr>
              <a:t>». </a:t>
            </a:r>
            <a:endParaRPr lang="ru-RU" dirty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Задачи:</a:t>
            </a:r>
          </a:p>
          <a:p>
            <a:r>
              <a:rPr lang="ru-RU" b="1" dirty="0" smtClean="0">
                <a:latin typeface="Comic Sans MS" pitchFamily="66" charset="0"/>
              </a:rPr>
              <a:t>-обобщить представления детей о зимующих и перелетных птица;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mic Sans MS" pitchFamily="66" charset="0"/>
              </a:rPr>
              <a:t>познакомить с новым способом  изображения – </a:t>
            </a:r>
            <a:r>
              <a:rPr lang="ru-RU" b="1" dirty="0" err="1" smtClean="0">
                <a:latin typeface="Comic Sans MS" pitchFamily="66" charset="0"/>
              </a:rPr>
              <a:t>пластилинографией</a:t>
            </a:r>
            <a:r>
              <a:rPr lang="ru-RU" b="1" dirty="0" smtClean="0">
                <a:latin typeface="Comic Sans MS" pitchFamily="66" charset="0"/>
              </a:rPr>
              <a:t>, подводить детей к созданию выразительного образа посредствам объема, цвета, а также использования природного материала;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mic Sans MS" pitchFamily="66" charset="0"/>
              </a:rPr>
              <a:t>закрепить умение аккуратного использования пластилина в своей работе;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mic Sans MS" pitchFamily="66" charset="0"/>
              </a:rPr>
              <a:t>развивать мелкую моторику, воображение, усидчивость.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0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Творческая работа «Зимующие птицы»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" name="Рисунок 5" descr="20181207_094420.jpg"/>
          <p:cNvPicPr>
            <a:picLocks noChangeAspect="1"/>
          </p:cNvPicPr>
          <p:nvPr/>
        </p:nvPicPr>
        <p:blipFill>
          <a:blip r:embed="rId3" cstate="print"/>
          <a:srcRect t="14584" r="12962" b="24999"/>
          <a:stretch>
            <a:fillRect/>
          </a:stretch>
        </p:blipFill>
        <p:spPr>
          <a:xfrm>
            <a:off x="500034" y="3160020"/>
            <a:ext cx="3143272" cy="369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1207_094424.jpg"/>
          <p:cNvPicPr>
            <a:picLocks noChangeAspect="1"/>
          </p:cNvPicPr>
          <p:nvPr/>
        </p:nvPicPr>
        <p:blipFill>
          <a:blip r:embed="rId4" cstate="print"/>
          <a:srcRect t="12500" r="1851" b="19791"/>
          <a:stretch>
            <a:fillRect/>
          </a:stretch>
        </p:blipFill>
        <p:spPr>
          <a:xfrm>
            <a:off x="6000760" y="3240329"/>
            <a:ext cx="3143240" cy="361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400" b="1" dirty="0" smtClean="0"/>
              <a:t>Творческая работа </a:t>
            </a:r>
            <a:r>
              <a:rPr lang="ru-RU" sz="2400" b="1" dirty="0" smtClean="0">
                <a:latin typeface="Comic Sans MS" pitchFamily="66" charset="0"/>
              </a:rPr>
              <a:t>«Открытка </a:t>
            </a:r>
            <a:r>
              <a:rPr lang="ru-RU" sz="2400" b="1" dirty="0">
                <a:latin typeface="Comic Sans MS" pitchFamily="66" charset="0"/>
              </a:rPr>
              <a:t>маме к 8 Марта»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Цель: </a:t>
            </a:r>
            <a:r>
              <a:rPr lang="ru-RU" dirty="0" smtClean="0">
                <a:latin typeface="Comic Sans MS" pitchFamily="66" charset="0"/>
              </a:rPr>
              <a:t>научить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изготавливать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открытки</a:t>
            </a:r>
            <a:r>
              <a:rPr lang="ru-RU" dirty="0">
                <a:latin typeface="Comic Sans MS" pitchFamily="66" charset="0"/>
              </a:rPr>
              <a:t> своими руками в подарок маме.</a:t>
            </a:r>
          </a:p>
          <a:p>
            <a:r>
              <a:rPr lang="ru-RU" b="1" dirty="0">
                <a:latin typeface="Comic Sans MS" pitchFamily="66" charset="0"/>
              </a:rPr>
              <a:t>Задачи:</a:t>
            </a:r>
          </a:p>
          <a:p>
            <a:r>
              <a:rPr lang="ru-RU" dirty="0" smtClean="0">
                <a:latin typeface="Comic Sans MS" pitchFamily="66" charset="0"/>
              </a:rPr>
              <a:t>- учить детей изображать цветы с помощью бумажных салфеток;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- </a:t>
            </a:r>
            <a:r>
              <a:rPr lang="ru-RU" dirty="0" smtClean="0">
                <a:latin typeface="Comic Sans MS" pitchFamily="66" charset="0"/>
              </a:rPr>
              <a:t>развивать </a:t>
            </a:r>
            <a:r>
              <a:rPr lang="ru-RU" dirty="0">
                <a:latin typeface="Comic Sans MS" pitchFamily="66" charset="0"/>
              </a:rPr>
              <a:t>творческие способности, мелкую моторику рук, творческое воображение;</a:t>
            </a:r>
          </a:p>
          <a:p>
            <a:r>
              <a:rPr lang="ru-RU" dirty="0">
                <a:latin typeface="Comic Sans MS" pitchFamily="66" charset="0"/>
              </a:rPr>
              <a:t>- закреплять умение работать с ножницами и клеем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чить аккуратно пользоваться тонким материалом – бумажными салфетками;</a:t>
            </a:r>
          </a:p>
          <a:p>
            <a:r>
              <a:rPr lang="ru-RU" dirty="0" smtClean="0">
                <a:latin typeface="Comic Sans MS" pitchFamily="66" charset="0"/>
              </a:rPr>
              <a:t> -воспитывать любовь и уважение к близким людям, желание доставлять радость своей работой;</a:t>
            </a:r>
          </a:p>
          <a:p>
            <a:pPr>
              <a:buFontTx/>
              <a:buChar char="-"/>
            </a:pPr>
            <a:endParaRPr lang="ru-RU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J5URqZUvp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18236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NQ263dO0U.jpg"/>
          <p:cNvPicPr>
            <a:picLocks noChangeAspect="1"/>
          </p:cNvPicPr>
          <p:nvPr/>
        </p:nvPicPr>
        <p:blipFill>
          <a:blip r:embed="rId4"/>
          <a:srcRect l="19531" t="2777" r="30469" b="18055"/>
          <a:stretch>
            <a:fillRect/>
          </a:stretch>
        </p:blipFill>
        <p:spPr>
          <a:xfrm>
            <a:off x="5286380" y="3214686"/>
            <a:ext cx="3857620" cy="330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Объемная аппликация на тему: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«Домики для птиц»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научить создавать художественную композицию посредствам объемной аппликации.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- обобщить представление детей о перелетных птицах;</a:t>
            </a:r>
          </a:p>
          <a:p>
            <a:r>
              <a:rPr lang="ru-RU" sz="1600" dirty="0" smtClean="0">
                <a:latin typeface="Comic Sans MS" pitchFamily="66" charset="0"/>
              </a:rPr>
              <a:t>-учить детей делать поделку, </a:t>
            </a:r>
            <a:r>
              <a:rPr lang="ru-RU" sz="1600" dirty="0">
                <a:latin typeface="Comic Sans MS" pitchFamily="66" charset="0"/>
              </a:rPr>
              <a:t>состоящую из нескольких </a:t>
            </a:r>
            <a:r>
              <a:rPr lang="ru-RU" sz="1600" dirty="0" smtClean="0">
                <a:latin typeface="Comic Sans MS" pitchFamily="66" charset="0"/>
              </a:rPr>
              <a:t>частей</a:t>
            </a:r>
            <a:r>
              <a:rPr lang="ru-RU" sz="1600" dirty="0">
                <a:latin typeface="Comic Sans MS" pitchFamily="66" charset="0"/>
              </a:rPr>
              <a:t>;</a:t>
            </a:r>
          </a:p>
          <a:p>
            <a:r>
              <a:rPr lang="ru-RU" sz="1600" dirty="0" smtClean="0">
                <a:latin typeface="Comic Sans MS" pitchFamily="66" charset="0"/>
              </a:rPr>
              <a:t>- закрепить </a:t>
            </a:r>
            <a:r>
              <a:rPr lang="ru-RU" sz="1600" dirty="0">
                <a:latin typeface="Comic Sans MS" pitchFamily="66" charset="0"/>
              </a:rPr>
              <a:t>умение вырезать силуэт птицы по контуру, </a:t>
            </a:r>
            <a:r>
              <a:rPr lang="ru-RU" sz="1600" dirty="0" smtClean="0">
                <a:latin typeface="Comic Sans MS" pitchFamily="66" charset="0"/>
              </a:rPr>
              <a:t>склеивать бумагу в трубочку;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- развивать </a:t>
            </a:r>
            <a:r>
              <a:rPr lang="ru-RU" sz="1600" dirty="0">
                <a:latin typeface="Comic Sans MS" pitchFamily="66" charset="0"/>
              </a:rPr>
              <a:t>воображение, </a:t>
            </a:r>
            <a:r>
              <a:rPr lang="ru-RU" sz="1600" dirty="0" smtClean="0">
                <a:latin typeface="Comic Sans MS" pitchFamily="66" charset="0"/>
              </a:rPr>
              <a:t> мелкую </a:t>
            </a:r>
            <a:r>
              <a:rPr lang="ru-RU" sz="1600" dirty="0">
                <a:latin typeface="Comic Sans MS" pitchFamily="66" charset="0"/>
              </a:rPr>
              <a:t>моторику, умение радоваться </a:t>
            </a:r>
            <a:r>
              <a:rPr lang="ru-RU" sz="1600" dirty="0" smtClean="0">
                <a:latin typeface="Comic Sans MS" pitchFamily="66" charset="0"/>
              </a:rPr>
              <a:t>созданным поделкам;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- активизировать </a:t>
            </a:r>
            <a:r>
              <a:rPr lang="ru-RU" sz="1600" dirty="0">
                <a:latin typeface="Comic Sans MS" pitchFamily="66" charset="0"/>
              </a:rPr>
              <a:t>познавательные </a:t>
            </a:r>
            <a:r>
              <a:rPr lang="ru-RU" sz="1600" dirty="0" smtClean="0">
                <a:latin typeface="Comic Sans MS" pitchFamily="66" charset="0"/>
              </a:rPr>
              <a:t>способности;</a:t>
            </a:r>
            <a:endParaRPr lang="ru-RU" sz="16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Comic Sans MS" pitchFamily="66" charset="0"/>
              </a:rPr>
              <a:t>воспитывать </a:t>
            </a:r>
            <a:r>
              <a:rPr lang="ru-RU" sz="1600" dirty="0">
                <a:latin typeface="Comic Sans MS" pitchFamily="66" charset="0"/>
              </a:rPr>
              <a:t>доброе отношение к объектам живой природы, желание </a:t>
            </a:r>
            <a:r>
              <a:rPr lang="ru-RU" sz="1600" dirty="0" smtClean="0">
                <a:latin typeface="Comic Sans MS" pitchFamily="66" charset="0"/>
              </a:rPr>
              <a:t>оказывать </a:t>
            </a:r>
            <a:r>
              <a:rPr lang="ru-RU" sz="1600" dirty="0">
                <a:latin typeface="Comic Sans MS" pitchFamily="66" charset="0"/>
              </a:rPr>
              <a:t>посильную помощь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6" name="Рисунок 5" descr="QuMS8bFDFts.jpg"/>
          <p:cNvPicPr>
            <a:picLocks noChangeAspect="1"/>
          </p:cNvPicPr>
          <p:nvPr/>
        </p:nvPicPr>
        <p:blipFill>
          <a:blip r:embed="rId3"/>
          <a:srcRect r="-83" b="24999"/>
          <a:stretch>
            <a:fillRect/>
          </a:stretch>
        </p:blipFill>
        <p:spPr>
          <a:xfrm>
            <a:off x="1142975" y="3786191"/>
            <a:ext cx="274976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eOqb-upip8.jpg"/>
          <p:cNvPicPr>
            <a:picLocks noChangeAspect="1"/>
          </p:cNvPicPr>
          <p:nvPr/>
        </p:nvPicPr>
        <p:blipFill>
          <a:blip r:embed="rId4"/>
          <a:srcRect t="7292" r="3624" b="28124"/>
          <a:stretch>
            <a:fillRect/>
          </a:stretch>
        </p:blipFill>
        <p:spPr>
          <a:xfrm>
            <a:off x="5210353" y="3786191"/>
            <a:ext cx="257635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3" name="Рисунок 2" descr="N_4_Q9XPw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10"/>
            <a:ext cx="914400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lRfF9CIU78.jpg"/>
          <p:cNvPicPr>
            <a:picLocks noChangeAspect="1"/>
          </p:cNvPicPr>
          <p:nvPr/>
        </p:nvPicPr>
        <p:blipFill>
          <a:blip r:embed="rId4"/>
          <a:srcRect t="29167" r="1770" b="16667"/>
          <a:stretch>
            <a:fillRect/>
          </a:stretch>
        </p:blipFill>
        <p:spPr>
          <a:xfrm>
            <a:off x="2786050" y="714356"/>
            <a:ext cx="2899729" cy="228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Вот сколько домиков дети сделали для птиц!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Коллективная работа на тему: « Город. Улица.»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48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 smtClean="0">
                <a:latin typeface="Comic Sans MS" pitchFamily="66" charset="0"/>
              </a:rPr>
              <a:t>Цель: </a:t>
            </a:r>
            <a:r>
              <a:rPr lang="ru-RU" dirty="0">
                <a:latin typeface="Comic Sans MS" pitchFamily="66" charset="0"/>
              </a:rPr>
              <a:t>п</a:t>
            </a:r>
            <a:r>
              <a:rPr lang="ru-RU" dirty="0" smtClean="0">
                <a:latin typeface="Comic Sans MS" pitchFamily="66" charset="0"/>
              </a:rPr>
              <a:t>родолжать </a:t>
            </a:r>
            <a:r>
              <a:rPr lang="ru-RU" dirty="0">
                <a:latin typeface="Comic Sans MS" pitchFamily="66" charset="0"/>
              </a:rPr>
              <a:t>учить детей передавать </a:t>
            </a:r>
            <a:r>
              <a:rPr lang="ru-RU" dirty="0" smtClean="0">
                <a:latin typeface="Comic Sans MS" pitchFamily="66" charset="0"/>
              </a:rPr>
              <a:t>образ </a:t>
            </a:r>
            <a:r>
              <a:rPr lang="ru-RU" dirty="0">
                <a:latin typeface="Comic Sans MS" pitchFamily="66" charset="0"/>
              </a:rPr>
              <a:t>городской </a:t>
            </a:r>
            <a:r>
              <a:rPr lang="ru-RU" dirty="0" smtClean="0">
                <a:latin typeface="Comic Sans MS" pitchFamily="66" charset="0"/>
              </a:rPr>
              <a:t>среды посредствам аппликации.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 smtClean="0">
                <a:latin typeface="Comic Sans MS" pitchFamily="66" charset="0"/>
              </a:rPr>
              <a:t>Задачи: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-обобщить представление </a:t>
            </a:r>
            <a:r>
              <a:rPr lang="ru-RU" dirty="0">
                <a:latin typeface="Comic Sans MS" pitchFamily="66" charset="0"/>
              </a:rPr>
              <a:t>детей о </a:t>
            </a:r>
            <a:r>
              <a:rPr lang="ru-RU" dirty="0" smtClean="0">
                <a:latin typeface="Comic Sans MS" pitchFamily="66" charset="0"/>
              </a:rPr>
              <a:t>городе;</a:t>
            </a:r>
          </a:p>
          <a:p>
            <a:pPr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 уточнять </a:t>
            </a:r>
            <a:r>
              <a:rPr lang="ru-RU" dirty="0">
                <a:latin typeface="Comic Sans MS" pitchFamily="66" charset="0"/>
              </a:rPr>
              <a:t>представления о величине окружающих предметов; </a:t>
            </a:r>
            <a:endParaRPr lang="ru-RU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упражнять </a:t>
            </a:r>
            <a:r>
              <a:rPr lang="ru-RU" dirty="0">
                <a:latin typeface="Comic Sans MS" pitchFamily="66" charset="0"/>
              </a:rPr>
              <a:t>в приёмах вырезания по прямой и по косой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упражняться в технике оригами; </a:t>
            </a:r>
          </a:p>
          <a:p>
            <a:pPr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 закреплять </a:t>
            </a:r>
            <a:r>
              <a:rPr lang="ru-RU" dirty="0">
                <a:latin typeface="Comic Sans MS" pitchFamily="66" charset="0"/>
              </a:rPr>
              <a:t>умение аккуратно пользоваться ножницами, кисточкой и </a:t>
            </a:r>
            <a:r>
              <a:rPr lang="ru-RU" dirty="0" smtClean="0">
                <a:latin typeface="Comic Sans MS" pitchFamily="66" charset="0"/>
              </a:rPr>
              <a:t>клеем; </a:t>
            </a:r>
          </a:p>
          <a:p>
            <a:r>
              <a:rPr lang="ru-RU" dirty="0" smtClean="0">
                <a:latin typeface="Comic Sans MS" pitchFamily="66" charset="0"/>
              </a:rPr>
              <a:t>- воспитывать </a:t>
            </a:r>
            <a:r>
              <a:rPr lang="ru-RU" dirty="0">
                <a:latin typeface="Comic Sans MS" pitchFamily="66" charset="0"/>
              </a:rPr>
              <a:t>навыки коллективной </a:t>
            </a:r>
            <a:r>
              <a:rPr lang="ru-RU" dirty="0" smtClean="0">
                <a:latin typeface="Comic Sans MS" pitchFamily="66" charset="0"/>
              </a:rPr>
              <a:t>работы;</a:t>
            </a:r>
          </a:p>
          <a:p>
            <a:pPr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ru-RU" dirty="0" smtClean="0">
                <a:latin typeface="Comic Sans MS" pitchFamily="66" charset="0"/>
              </a:rPr>
              <a:t>вызвать у детей эмоциональный отклик  от совместного продуктивного творчества.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h_XqMhGGWBQ.jpg"/>
          <p:cNvPicPr>
            <a:picLocks noChangeAspect="1"/>
          </p:cNvPicPr>
          <p:nvPr/>
        </p:nvPicPr>
        <p:blipFill>
          <a:blip r:embed="rId3"/>
          <a:srcRect t="10416" r="1811" b="31250"/>
          <a:stretch>
            <a:fillRect/>
          </a:stretch>
        </p:blipFill>
        <p:spPr>
          <a:xfrm>
            <a:off x="0" y="3571876"/>
            <a:ext cx="407193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SvfF4ZUgK0.jpg"/>
          <p:cNvPicPr>
            <a:picLocks noChangeAspect="1"/>
          </p:cNvPicPr>
          <p:nvPr/>
        </p:nvPicPr>
        <p:blipFill>
          <a:blip r:embed="rId4"/>
          <a:srcRect l="-1562" t="19444" r="47656" b="19444"/>
          <a:stretch>
            <a:fillRect/>
          </a:stretch>
        </p:blipFill>
        <p:spPr>
          <a:xfrm>
            <a:off x="3929058" y="3429000"/>
            <a:ext cx="521494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3" name="Рисунок 2" descr="ZWsD9L1kES8.jpg"/>
          <p:cNvPicPr>
            <a:picLocks noChangeAspect="1"/>
          </p:cNvPicPr>
          <p:nvPr/>
        </p:nvPicPr>
        <p:blipFill>
          <a:blip r:embed="rId3"/>
          <a:srcRect t="8333" r="31250" b="2777"/>
          <a:stretch>
            <a:fillRect/>
          </a:stretch>
        </p:blipFill>
        <p:spPr>
          <a:xfrm>
            <a:off x="0" y="2428844"/>
            <a:ext cx="609005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Вот что у нас </a:t>
            </a:r>
            <a:r>
              <a:rPr lang="ru-RU" sz="3600" b="1" dirty="0" smtClean="0">
                <a:latin typeface="Comic Sans MS" pitchFamily="66" charset="0"/>
              </a:rPr>
              <a:t>получилось</a:t>
            </a:r>
            <a:r>
              <a:rPr lang="ru-RU" sz="3600" b="1" dirty="0" smtClean="0"/>
              <a:t>!</a:t>
            </a:r>
            <a:endParaRPr lang="ru-RU" sz="3200" b="1" dirty="0"/>
          </a:p>
        </p:txBody>
      </p:sp>
      <p:pic>
        <p:nvPicPr>
          <p:cNvPr id="5" name="Рисунок 4" descr="CWrLX2isUDA.jpg"/>
          <p:cNvPicPr>
            <a:picLocks noChangeAspect="1"/>
          </p:cNvPicPr>
          <p:nvPr/>
        </p:nvPicPr>
        <p:blipFill>
          <a:blip r:embed="rId4" cstate="print"/>
          <a:srcRect l="4688" t="11232" r="12092"/>
          <a:stretch>
            <a:fillRect/>
          </a:stretch>
        </p:blipFill>
        <p:spPr>
          <a:xfrm>
            <a:off x="5214910" y="642918"/>
            <a:ext cx="3929090" cy="235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0"/>
            <a:ext cx="5572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Творческая работа: «Космос»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9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Цель: </a:t>
            </a:r>
            <a:r>
              <a:rPr lang="ru-RU" dirty="0" smtClean="0">
                <a:latin typeface="Comic Sans MS" pitchFamily="66" charset="0"/>
              </a:rPr>
              <a:t>создание космической композиции.</a:t>
            </a:r>
            <a:endParaRPr lang="ru-RU" dirty="0" smtClean="0"/>
          </a:p>
          <a:p>
            <a:r>
              <a:rPr lang="ru-RU" b="1" dirty="0" smtClean="0">
                <a:latin typeface="Comic Sans MS" pitchFamily="66" charset="0"/>
              </a:rPr>
              <a:t>Задачи:</a:t>
            </a:r>
          </a:p>
          <a:p>
            <a:r>
              <a:rPr lang="ru-RU" dirty="0" smtClean="0">
                <a:latin typeface="Comic Sans MS" pitchFamily="66" charset="0"/>
              </a:rPr>
              <a:t>- учить детей создавать образ ракеты посредствам использования бросового материала, дополняя его необходимыми деталями;</a:t>
            </a:r>
          </a:p>
          <a:p>
            <a:r>
              <a:rPr lang="ru-RU" dirty="0" smtClean="0">
                <a:latin typeface="Comic Sans MS" pitchFamily="66" charset="0"/>
              </a:rPr>
              <a:t>- развивать пространственное воображение, чувство композиции;</a:t>
            </a:r>
          </a:p>
          <a:p>
            <a:r>
              <a:rPr lang="ru-RU" dirty="0" smtClean="0">
                <a:latin typeface="Comic Sans MS" pitchFamily="66" charset="0"/>
              </a:rPr>
              <a:t>- закреплять навыки работы с ножницами;</a:t>
            </a:r>
          </a:p>
          <a:p>
            <a:pPr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воспитывать самостоятельность, аккуратность;</a:t>
            </a:r>
          </a:p>
          <a:p>
            <a:pPr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формировать умение планировать свою работу и действовать в соответствии с замыслом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 descr="f5s45_HiG0E.jpg"/>
          <p:cNvPicPr>
            <a:picLocks noChangeAspect="1"/>
          </p:cNvPicPr>
          <p:nvPr/>
        </p:nvPicPr>
        <p:blipFill>
          <a:blip r:embed="rId3"/>
          <a:srcRect l="7031" t="1389" r="21093" b="12500"/>
          <a:stretch>
            <a:fillRect/>
          </a:stretch>
        </p:blipFill>
        <p:spPr>
          <a:xfrm>
            <a:off x="-1" y="3500438"/>
            <a:ext cx="4452165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EQaDQa6HFE.jpg"/>
          <p:cNvPicPr>
            <a:picLocks noChangeAspect="1"/>
          </p:cNvPicPr>
          <p:nvPr/>
        </p:nvPicPr>
        <p:blipFill>
          <a:blip r:embed="rId4"/>
          <a:srcRect l="10937" t="12500" r="25782" b="8333"/>
          <a:stretch>
            <a:fillRect/>
          </a:stretch>
        </p:blipFill>
        <p:spPr>
          <a:xfrm>
            <a:off x="4643438" y="3500438"/>
            <a:ext cx="450056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zoD3ExK3L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5" y="1478790"/>
            <a:ext cx="3152815" cy="537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472" y="85723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Щербакова 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Лидия Александровна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85794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Глазкова 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Ольга Анатольевна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Тема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Ручной труд – как средство всестороннего развития личности ребенка дошкольника</a:t>
            </a:r>
            <a:r>
              <a:rPr lang="ru-RU" sz="2000" b="1" dirty="0" smtClean="0">
                <a:latin typeface="Comic Sans MS" pitchFamily="66" charset="0"/>
              </a:rPr>
              <a:t>»</a:t>
            </a:r>
          </a:p>
        </p:txBody>
      </p:sp>
      <p:pic>
        <p:nvPicPr>
          <p:cNvPr id="10" name="Рисунок 9" descr="IjjV0ScodiY.jpg"/>
          <p:cNvPicPr>
            <a:picLocks noChangeAspect="1"/>
          </p:cNvPicPr>
          <p:nvPr/>
        </p:nvPicPr>
        <p:blipFill>
          <a:blip r:embed="rId4"/>
          <a:srcRect l="10772" t="5208" r="30386" b="16667"/>
          <a:stretch>
            <a:fillRect/>
          </a:stretch>
        </p:blipFill>
        <p:spPr>
          <a:xfrm>
            <a:off x="0" y="1446800"/>
            <a:ext cx="3428992" cy="541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Творческая композиция «Вечный огонь»</a:t>
            </a:r>
          </a:p>
          <a:p>
            <a:r>
              <a:rPr lang="ru-RU" b="1" dirty="0" smtClean="0">
                <a:latin typeface="Comic Sans MS" pitchFamily="66" charset="0"/>
              </a:rPr>
              <a:t>Цель: научить создавать творческую композицию посредствам бросового материала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Задачи:</a:t>
            </a:r>
          </a:p>
          <a:p>
            <a:r>
              <a:rPr lang="ru-RU" dirty="0" smtClean="0">
                <a:latin typeface="Comic Sans MS" pitchFamily="66" charset="0"/>
              </a:rPr>
              <a:t>-обобщить представления детей о государственных праздниках;</a:t>
            </a:r>
          </a:p>
          <a:p>
            <a:r>
              <a:rPr lang="ru-RU" dirty="0" smtClean="0">
                <a:latin typeface="Comic Sans MS" pitchFamily="66" charset="0"/>
              </a:rPr>
              <a:t>-учить работать в паре, договариваться</a:t>
            </a:r>
          </a:p>
          <a:p>
            <a:r>
              <a:rPr lang="ru-RU" dirty="0" smtClean="0">
                <a:latin typeface="Comic Sans MS" pitchFamily="66" charset="0"/>
              </a:rPr>
              <a:t>- воспитывать детей в духе патриотизма, через создание предметно – развивающей среды;</a:t>
            </a:r>
          </a:p>
          <a:p>
            <a:r>
              <a:rPr lang="ru-RU" dirty="0" smtClean="0">
                <a:latin typeface="Comic Sans MS" pitchFamily="66" charset="0"/>
              </a:rPr>
              <a:t>-учить  использовать для изготовления творческой работы бросового материал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GoruCHtnzjM.jpg"/>
          <p:cNvPicPr>
            <a:picLocks noChangeAspect="1"/>
          </p:cNvPicPr>
          <p:nvPr/>
        </p:nvPicPr>
        <p:blipFill>
          <a:blip r:embed="rId3"/>
          <a:srcRect t="6250" r="3624" b="41667"/>
          <a:stretch>
            <a:fillRect/>
          </a:stretch>
        </p:blipFill>
        <p:spPr>
          <a:xfrm>
            <a:off x="0" y="2942705"/>
            <a:ext cx="4214810" cy="391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zy8gHHaAHQ.jpg"/>
          <p:cNvPicPr>
            <a:picLocks noChangeAspect="1"/>
          </p:cNvPicPr>
          <p:nvPr/>
        </p:nvPicPr>
        <p:blipFill>
          <a:blip r:embed="rId4"/>
          <a:srcRect l="26562" t="20833" r="28125" b="11111"/>
          <a:stretch>
            <a:fillRect/>
          </a:stretch>
        </p:blipFill>
        <p:spPr>
          <a:xfrm>
            <a:off x="4761553" y="2928934"/>
            <a:ext cx="438244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07167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714488"/>
            <a:ext cx="7215238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1"/>
            <a:ext cx="871543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Задачи наставничества.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b="1" i="1" dirty="0" smtClean="0">
                <a:latin typeface="Comic Sans MS" pitchFamily="66" charset="0"/>
              </a:rPr>
              <a:t>Педагог-наставник: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содействует созданию благоприятных условий для профессионального роста начинающих педагогов;</a:t>
            </a:r>
          </a:p>
          <a:p>
            <a:r>
              <a:rPr lang="ru-RU" sz="2000" dirty="0" smtClean="0">
                <a:latin typeface="Comic Sans MS" pitchFamily="66" charset="0"/>
              </a:rPr>
              <a:t>-обеспечивает атмосферу взаимопомощи;</a:t>
            </a:r>
          </a:p>
          <a:p>
            <a:r>
              <a:rPr lang="ru-RU" sz="2000" dirty="0" smtClean="0">
                <a:latin typeface="Comic Sans MS" pitchFamily="66" charset="0"/>
              </a:rPr>
              <a:t>-координирует действия начинающего педагога в соответствии с задачами воспитания и обучения детей;</a:t>
            </a:r>
          </a:p>
          <a:p>
            <a:r>
              <a:rPr lang="ru-RU" sz="2000" dirty="0" smtClean="0">
                <a:latin typeface="Comic Sans MS" pitchFamily="66" charset="0"/>
              </a:rPr>
              <a:t>- оказывает помощь в организации </a:t>
            </a:r>
            <a:r>
              <a:rPr lang="ru-RU" sz="2000" dirty="0" err="1" smtClean="0">
                <a:latin typeface="Comic Sans MS" pitchFamily="66" charset="0"/>
              </a:rPr>
              <a:t>воспитательно</a:t>
            </a:r>
            <a:r>
              <a:rPr lang="ru-RU" sz="2000" dirty="0" smtClean="0">
                <a:latin typeface="Comic Sans MS" pitchFamily="66" charset="0"/>
              </a:rPr>
              <a:t>  - образовательной работы с детьми в соответствии с возрастными особенностями;</a:t>
            </a:r>
          </a:p>
          <a:p>
            <a:r>
              <a:rPr lang="ru-RU" sz="2000" dirty="0" smtClean="0">
                <a:latin typeface="Comic Sans MS" pitchFamily="66" charset="0"/>
              </a:rPr>
              <a:t>- знакомит в процессе общения с теоретически обоснованными и востребованными педагогическими технологиями;</a:t>
            </a:r>
          </a:p>
          <a:p>
            <a:r>
              <a:rPr lang="ru-RU" sz="2000" dirty="0" smtClean="0">
                <a:latin typeface="Comic Sans MS" pitchFamily="66" charset="0"/>
              </a:rPr>
              <a:t>- формирует умение определять и точно формулировать конкретные педагогические задачи, моделировать и создавать условия для их решения;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- передает свой педагогический опыт и профессиональное мастерство;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- консультирует по подбору и использованию педагогически целесообразных пособий, игрового и дидактического материала;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-оказывает позитивное влияние на рост профессиональной компетентности начинающего педагога.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pic>
        <p:nvPicPr>
          <p:cNvPr id="3" name="Рисунок 2" descr="ээээ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657930" cy="302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0208_1427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643439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gTMBTJMX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0"/>
            <a:ext cx="423668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307_105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429000"/>
            <a:ext cx="43576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000372"/>
            <a:ext cx="885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Процесс написания календарного плана, организация прогулки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В.А. Сухомлинский подчеркивал: </a:t>
            </a:r>
          </a:p>
          <a:p>
            <a:r>
              <a:rPr lang="ru-RU" sz="2000" b="1" dirty="0" smtClean="0">
                <a:latin typeface="Comic Sans MS" pitchFamily="66" charset="0"/>
              </a:rPr>
              <a:t>« Ручной труд способствует разностороннему развитию личности ребенка. Художественно – творческая деятельность отвлекает детей от грустных событий, снимает нервное напряжение, страх, обеспечивает положительное эмоциональное состояние. Поэтому, так важно включать в педагогический процесс детского сада художественный ручной труд».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5" name="Рисунок 4" descr="115452388__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2500307"/>
            <a:ext cx="6115070" cy="420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Ручной труд способствует решению следующих задач</a:t>
            </a:r>
            <a:r>
              <a:rPr lang="ru-RU" sz="2400" b="1" dirty="0" smtClean="0">
                <a:cs typeface="Aharoni" pitchFamily="2" charset="-79"/>
              </a:rPr>
              <a:t>:</a:t>
            </a:r>
            <a:endParaRPr lang="ru-RU" sz="2400" dirty="0">
              <a:cs typeface="Aharoni" pitchFamily="2" charset="-79"/>
            </a:endParaRPr>
          </a:p>
          <a:p>
            <a:pPr algn="ctr"/>
            <a:endParaRPr lang="ru-RU" sz="2800" b="1" i="1" dirty="0" smtClean="0">
              <a:latin typeface="Comic Sans MS" pitchFamily="66" charset="0"/>
              <a:cs typeface="Aharoni" pitchFamily="2" charset="-79"/>
            </a:endParaRPr>
          </a:p>
          <a:p>
            <a:pPr algn="ctr"/>
            <a:r>
              <a:rPr lang="ru-RU" sz="2800" b="1" i="1" dirty="0" smtClean="0">
                <a:latin typeface="Comic Sans MS" pitchFamily="66" charset="0"/>
                <a:cs typeface="Aharoni" pitchFamily="2" charset="-79"/>
              </a:rPr>
              <a:t>Образовательные задачи:</a:t>
            </a:r>
            <a:endParaRPr lang="ru-RU" sz="2800" b="1" i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omic Sans MS" pitchFamily="66" charset="0"/>
              </a:rPr>
              <a:t>1. Формировать элементарные математические представления 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дошкольников, представления  об окружающей действительности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57430"/>
            <a:ext cx="878687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2. Знакомить детей со свойствами различных материалов: бумаги, ткани, природного материала.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28935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3. Знакомить детей со свойствами различных материалов: бумаги, ткани, природного материала.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4. Учить детей «читать» простейшие чертежи и схемы, пооперационные </a:t>
            </a:r>
            <a:r>
              <a:rPr lang="ru-RU" dirty="0" smtClean="0">
                <a:latin typeface="Comic Sans MS" pitchFamily="66" charset="0"/>
              </a:rPr>
              <a:t>схемы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143380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5. Обучать специальным трудовым умениям и способам: сгибать бумагу  в разных направлениях, делать надрезы, соединять детали из природного материала с помощью клея и пластилина, пользоваться простейшими инструментами .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6. </a:t>
            </a:r>
            <a:r>
              <a:rPr lang="ru-RU" dirty="0" smtClean="0">
                <a:latin typeface="Comic Sans MS" pitchFamily="66" charset="0"/>
              </a:rPr>
              <a:t>Учить работать в группах, договариваться, уметь слышать друг друга.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Comic Sans MS" pitchFamily="66" charset="0"/>
              </a:rPr>
              <a:t>Развивающие задачи: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501122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1. Развивать конструктивные, изобразительные, творческие, оформительские, театральные способности у  старших дошкольников.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2. Развивать трудовые умения и навыки в работе с инструментами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14488"/>
            <a:ext cx="778674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3. Развивать внимание, память, воображение, речь.</a:t>
            </a:r>
            <a:r>
              <a:rPr lang="ru-RU" dirty="0" smtClean="0">
                <a:latin typeface="Comic Sans MS" pitchFamily="66" charset="0"/>
              </a:rPr>
              <a:t>;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928802"/>
            <a:ext cx="7500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4. Развивать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сенсомоторику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мелкую моторику кистей рук</a:t>
            </a:r>
            <a:r>
              <a:rPr lang="ru-RU" dirty="0" smtClean="0">
                <a:latin typeface="Comic Sans MS" pitchFamily="66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14554"/>
            <a:ext cx="81439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5. Развивать пространственное воображение, зрительное восприятие.</a:t>
            </a:r>
            <a:r>
              <a:rPr lang="ru-RU" dirty="0" smtClean="0"/>
              <a:t>;.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50030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6. Развивать ориентировки в пространстве и на листе бумаги.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00037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Comic Sans MS" pitchFamily="66" charset="0"/>
              </a:rPr>
              <a:t>Воспитательные задачи: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643314"/>
            <a:ext cx="8572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Comic Sans MS" pitchFamily="66" charset="0"/>
              </a:rPr>
              <a:t>1. Воспитывать </a:t>
            </a:r>
            <a:r>
              <a:rPr lang="ru-RU" dirty="0">
                <a:latin typeface="Comic Sans MS" pitchFamily="66" charset="0"/>
              </a:rPr>
              <a:t>усидчивость, ответственность, аккуратность, бережное отношение к предметам и материалам.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143380"/>
            <a:ext cx="85011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Comic Sans MS" pitchFamily="66" charset="0"/>
              </a:rPr>
              <a:t>2. Воспитывать </a:t>
            </a:r>
            <a:r>
              <a:rPr lang="ru-RU" dirty="0">
                <a:latin typeface="Comic Sans MS" pitchFamily="66" charset="0"/>
              </a:rPr>
              <a:t>самостоятельность, уверенность в себе, формировать самооценку детей.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71488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3. Воспитывать </a:t>
            </a:r>
            <a:r>
              <a:rPr lang="ru-RU" dirty="0">
                <a:latin typeface="Comic Sans MS" pitchFamily="66" charset="0"/>
              </a:rPr>
              <a:t>желание делать поделки из бумаги, ткани, ниток, природного материала, как для своего удовольствия, так и в подарок, доставляя радость друзьям, малышам, родным и близким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643578"/>
            <a:ext cx="84296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Comic Sans MS" pitchFamily="66" charset="0"/>
              </a:rPr>
              <a:t>4. Испытывать </a:t>
            </a:r>
            <a:r>
              <a:rPr lang="ru-RU" dirty="0">
                <a:latin typeface="Comic Sans MS" pitchFamily="66" charset="0"/>
              </a:rPr>
              <a:t>чувство удовлетворения от хорошо и красиво сделанной поделки, реализации художественного замысла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795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1.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Совершенствование умения работы с бумагой;</a:t>
            </a:r>
          </a:p>
          <a:p>
            <a:r>
              <a:rPr lang="ru-RU" sz="2000" dirty="0" smtClean="0">
                <a:latin typeface="Comic Sans MS" pitchFamily="66" charset="0"/>
              </a:rPr>
              <a:t>2.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Создание из бумаги объемных фигур;</a:t>
            </a:r>
          </a:p>
          <a:p>
            <a:r>
              <a:rPr lang="ru-RU" sz="2000" dirty="0" smtClean="0">
                <a:latin typeface="Comic Sans MS" pitchFamily="66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Создание игрушек, сувениров из природного и </a:t>
            </a:r>
            <a:r>
              <a:rPr lang="ru-RU" sz="2000" dirty="0" smtClean="0">
                <a:latin typeface="Comic Sans MS" pitchFamily="66" charset="0"/>
              </a:rPr>
              <a:t>бросового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материала;</a:t>
            </a:r>
          </a:p>
          <a:p>
            <a:r>
              <a:rPr lang="ru-RU" sz="2000" dirty="0" smtClean="0">
                <a:latin typeface="Comic Sans MS" pitchFamily="66" charset="0"/>
              </a:rPr>
              <a:t>4.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Формирование умения самостоятельно делать игрушки для сюжетно-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ролевых игр;</a:t>
            </a:r>
          </a:p>
          <a:p>
            <a:r>
              <a:rPr lang="ru-RU" sz="2000" dirty="0" smtClean="0">
                <a:latin typeface="Comic Sans MS" pitchFamily="66" charset="0"/>
              </a:rPr>
              <a:t>5.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Развитие творческого воображения, художественного вкуса;</a:t>
            </a:r>
          </a:p>
          <a:p>
            <a:r>
              <a:rPr lang="ru-RU" sz="2000" dirty="0" smtClean="0">
                <a:latin typeface="Comic Sans MS" pitchFamily="66" charset="0"/>
              </a:rPr>
              <a:t>6.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Умение экономно и рационально расходовать материалы.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Цели предстоящей работы: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Рисунок 4" descr="_a7Ta_s3MLs.jpg"/>
          <p:cNvPicPr>
            <a:picLocks noChangeAspect="1"/>
          </p:cNvPicPr>
          <p:nvPr/>
        </p:nvPicPr>
        <p:blipFill>
          <a:blip r:embed="rId3"/>
          <a:srcRect l="7031" t="9722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Пооперационные схемы: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" name="Рисунок 3" descr="G81REct_B3Y.jpg"/>
          <p:cNvPicPr>
            <a:picLocks noChangeAspect="1"/>
          </p:cNvPicPr>
          <p:nvPr/>
        </p:nvPicPr>
        <p:blipFill>
          <a:blip r:embed="rId3"/>
          <a:srcRect l="25927" t="30197" r="29592" b="33345"/>
          <a:stretch>
            <a:fillRect/>
          </a:stretch>
        </p:blipFill>
        <p:spPr>
          <a:xfrm rot="16200000">
            <a:off x="836987" y="-116393"/>
            <a:ext cx="2898028" cy="457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Mbh8Tz0VOA.jpg"/>
          <p:cNvPicPr>
            <a:picLocks noChangeAspect="1"/>
          </p:cNvPicPr>
          <p:nvPr/>
        </p:nvPicPr>
        <p:blipFill>
          <a:blip r:embed="rId4"/>
          <a:srcRect l="28125" t="18182" r="28409" b="27272"/>
          <a:stretch>
            <a:fillRect/>
          </a:stretch>
        </p:blipFill>
        <p:spPr>
          <a:xfrm rot="10800000">
            <a:off x="4572000" y="785794"/>
            <a:ext cx="45720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nS55nGK3PQ.jpg"/>
          <p:cNvPicPr>
            <a:picLocks noChangeAspect="1"/>
          </p:cNvPicPr>
          <p:nvPr/>
        </p:nvPicPr>
        <p:blipFill>
          <a:blip r:embed="rId5"/>
          <a:srcRect l="22682" t="6452" r="18346" b="17742"/>
          <a:stretch>
            <a:fillRect/>
          </a:stretch>
        </p:blipFill>
        <p:spPr>
          <a:xfrm rot="10800000">
            <a:off x="-4" y="3500437"/>
            <a:ext cx="4591632" cy="335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n1ESydwqrg.jpg"/>
          <p:cNvPicPr>
            <a:picLocks noChangeAspect="1"/>
          </p:cNvPicPr>
          <p:nvPr/>
        </p:nvPicPr>
        <p:blipFill>
          <a:blip r:embed="rId6"/>
          <a:srcRect t="17708" r="1811" b="22916"/>
          <a:stretch>
            <a:fillRect/>
          </a:stretch>
        </p:blipFill>
        <p:spPr>
          <a:xfrm>
            <a:off x="4572000" y="3500438"/>
            <a:ext cx="4572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S5QAU4VNKZPS-285-17</_dlc_DocId>
    <_dlc_DocIdUrl xmlns="6434c500-c195-4837-b047-5e71706d4cb2">
      <Url>http://www.eduportal44.ru/Buy/Elektron/_layouts/15/DocIdRedir.aspx?ID=S5QAU4VNKZPS-285-17</Url>
      <Description>S5QAU4VNKZPS-285-17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03100358E3F14CBDC70BE4725CA19D" ma:contentTypeVersion="1" ma:contentTypeDescription="Создание документа." ma:contentTypeScope="" ma:versionID="885a7d1260672528715ec511c251159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CFC383-F9A0-4751-92E9-C727678D4C2D}"/>
</file>

<file path=customXml/itemProps2.xml><?xml version="1.0" encoding="utf-8"?>
<ds:datastoreItem xmlns:ds="http://schemas.openxmlformats.org/officeDocument/2006/customXml" ds:itemID="{D749FAEE-2901-430F-BF93-F4868535B5C5}"/>
</file>

<file path=customXml/itemProps3.xml><?xml version="1.0" encoding="utf-8"?>
<ds:datastoreItem xmlns:ds="http://schemas.openxmlformats.org/officeDocument/2006/customXml" ds:itemID="{6C8E999A-F37D-4A6D-8BDB-4FDC650F0940}"/>
</file>

<file path=customXml/itemProps4.xml><?xml version="1.0" encoding="utf-8"?>
<ds:datastoreItem xmlns:ds="http://schemas.openxmlformats.org/officeDocument/2006/customXml" ds:itemID="{8572854E-E23A-4EBE-ADD0-D3C092A1ECD0}"/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826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36</cp:revision>
  <dcterms:created xsi:type="dcterms:W3CDTF">2019-04-10T16:36:33Z</dcterms:created>
  <dcterms:modified xsi:type="dcterms:W3CDTF">2021-09-22T11:06:44Z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0x0101004803100358E3F14CBDC70BE4725CA19D</vt:lpwstr>
  </property>
  <property fmtid="{D5CDD505-2E9C-101B-9397-08002B2CF9AE}" pid="3" name="_dlc_DocIdItemGuid">
    <vt:lpwstr>7269f497-e6c1-44dc-93a8-eded944add26</vt:lpwstr>
  </property>
</Properties>
</file>