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67" r:id="rId19"/>
    <p:sldId id="275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7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8" r:id="rId41"/>
    <p:sldId id="299" r:id="rId42"/>
    <p:sldId id="301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9D8A7-6A85-48C6-8227-38A939E2E505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4666F-6CE6-4131-9F9D-02E63AE34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словосочетании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проблемный диалог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первое слово "проблемный" означает, что на уроке изучения нового материала обязательно должны быть проработаны два звена: "постановка проблемы" и "поиск решения".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Постановка проблемы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это этап формулирования темы урока или вопросов для исследования.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Поиск решения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это этап формулирования нового знания.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 "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диалог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означает, что и постановку проблемы, и поиск решения должны выполнить ученики в специально организованном учителем диалоге.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Различают два вида диалога: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побуждающий и подводящий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Они по-разному устроены, обеспечивают разную учебную деятельность и имеют разный развивающий эффект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74061-4644-44AC-9B94-87D946A875E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74061-4644-44AC-9B94-87D946A875EC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A49-616B-462A-930B-A07CA0663351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1544-F6D1-47CF-841B-CB43FB28B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A49-616B-462A-930B-A07CA0663351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1544-F6D1-47CF-841B-CB43FB28B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A49-616B-462A-930B-A07CA0663351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1544-F6D1-47CF-841B-CB43FB28B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A49-616B-462A-930B-A07CA0663351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1544-F6D1-47CF-841B-CB43FB28B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A49-616B-462A-930B-A07CA0663351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1544-F6D1-47CF-841B-CB43FB28B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A49-616B-462A-930B-A07CA0663351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1544-F6D1-47CF-841B-CB43FB28B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A49-616B-462A-930B-A07CA0663351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1544-F6D1-47CF-841B-CB43FB28B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A49-616B-462A-930B-A07CA0663351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1544-F6D1-47CF-841B-CB43FB28B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A49-616B-462A-930B-A07CA0663351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1544-F6D1-47CF-841B-CB43FB28B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A49-616B-462A-930B-A07CA0663351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1544-F6D1-47CF-841B-CB43FB28B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A49-616B-462A-930B-A07CA0663351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1544-F6D1-47CF-841B-CB43FB28B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1A49-616B-462A-930B-A07CA0663351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1544-F6D1-47CF-841B-CB43FB28B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2100.com/kursy/webinar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428736"/>
            <a:ext cx="8215370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ПЕДАГОГИЧЕСКИЙ ОПЫТА РАБОТЫ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«Использование образовательных технологий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реализации стандартов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дошкольного и начального общего образования»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5786454"/>
            <a:ext cx="39345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воспитатель: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Русова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Елена Анатольевна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5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 продуктивного чтения-слушания (понимание смысла текста)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785794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Авторы: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Бунеева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Екатерина Валерьевна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(доктор педагогических наук, доцент, лауреат премии Правительства РФ в области образования),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Чиндилова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Ольга Васильевна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(кандидат педагогических наук, доцент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АПКиППРО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Заслуженный учитель РФ).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технологии: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восприятие текста на слух, его понимание.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навыка чтения – задача начального образования, в то время как восприятие, понимание текста – задача дошкольного образования, что будет способствовать решению преемственности дошкольного и начального общего образования.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технологии: особые приёмы на каждом этапе чтения текста.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продуктивного чтения –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природосообразная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образовательная технология, обеспечивающая полноценное восприятие текста читателем,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активную читательскую позицию по отношению к тексту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его автору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:\DCIM\100PHOTO\SAM_5280.JPG"/>
          <p:cNvPicPr/>
          <p:nvPr/>
        </p:nvPicPr>
        <p:blipFill>
          <a:blip r:embed="rId2" cstate="print">
            <a:lum bright="10000" contrast="-10000"/>
          </a:blip>
          <a:srcRect l="1279" t="21067" r="12718"/>
          <a:stretch>
            <a:fillRect/>
          </a:stretch>
        </p:blipFill>
        <p:spPr bwMode="auto">
          <a:xfrm flipH="1">
            <a:off x="214282" y="2214554"/>
            <a:ext cx="571504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ou11.krasnoturinsk.org/images/kartinka_ml-vosp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58" r="11477"/>
          <a:stretch>
            <a:fillRect/>
          </a:stretch>
        </p:blipFill>
        <p:spPr bwMode="auto">
          <a:xfrm>
            <a:off x="5929322" y="2857496"/>
            <a:ext cx="300039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0"/>
            <a:ext cx="44291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Методическое обоснование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продуктивного чтения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резко отличается от традиционной технологии передачи воспитанникам готового знания. В НОД с детьми, важно организовать образовательную деятельность детей так, чтобы они сами «додумывались» до решения ключевой проблемы и сами могли объяснить, как действовать в новых условиях. Педагог становится воспитателем – партнёром, наблюдателем и вдумчивым наставником, помогающим каждому ребенку выстроить собственный вектор личностного развития.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357430"/>
            <a:ext cx="9144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продуктивного чтения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понимание текста за счёт овладения приёмами его освоения на этапах до чтения, во время чтения и после чтения.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3071810"/>
            <a:ext cx="9144000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должны читать вслух нашим детям. Читать им то, что их радует. Читать им истории, которые волнуют нас. Говорить на разные голоса, заинтересовывать их и не прекращать читать только потому, что они сами научились это делать. Делать чтение вслух моментом единения, временем, когда никто не смотрит в телефоны, когда соблазны мира отложены в сторону.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143512"/>
            <a:ext cx="8858312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 восприятия текста, который читает взрослый, говорит о том, что при этом дети скорее включены не столько в процесс слушания, сколько в процесс чтения.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речевой деятельности, когда текст воспринимается на слух, и при этом обеспечивается включение эмоций, воображения и реакции на содержание прочитанного, мы называем чтением-слушанием (О. В.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Чиндилова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357694"/>
            <a:ext cx="81439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чтением дошкольников мы понимаем не умение озвучивать печатное слово, а восприятие текста на слух и его понимание (извлечение смысла, содержания).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6786610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Целостность и системность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технологии продуктивное чтение – слушание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285860"/>
          <a:ext cx="8858310" cy="5420658"/>
        </p:xfrm>
        <a:graphic>
          <a:graphicData uri="http://schemas.openxmlformats.org/drawingml/2006/table">
            <a:tbl>
              <a:tblPr/>
              <a:tblGrid>
                <a:gridCol w="644867"/>
                <a:gridCol w="1035422"/>
                <a:gridCol w="2316985"/>
                <a:gridCol w="2832879"/>
                <a:gridCol w="2028157"/>
              </a:tblGrid>
              <a:tr h="300018">
                <a:tc>
                  <a:txBody>
                    <a:bodyPr/>
                    <a:lstStyle/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Предположение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indent="-63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061"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</a:t>
                      </a:r>
                    </a:p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чтения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умения предполагать, предвосхищать содержание текста по заглавию, иллюстрации и группе ключевых слов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Предположение, о ком или о чём будем читать (по названию и иллюстрациям).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Прогнозирование и мотивация к чтению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12"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время чтения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Достижение </a:t>
                      </a:r>
                    </a:p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понимания текста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Взрослый читает вслух и делает остановки для того, чтобы: </a:t>
                      </a:r>
                    </a:p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-прокомментировать прочитанное, усилить эмоциональное восприятие;</a:t>
                      </a:r>
                    </a:p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-задать вопросы автору; </a:t>
                      </a:r>
                    </a:p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-включить воображение детей;</a:t>
                      </a:r>
                    </a:p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-привлечь внимание к чему-то и пр. 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Включение эмоций, воображения, реакция на содержание, сопереживание героям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051"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 </a:t>
                      </a:r>
                    </a:p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чтения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Достижение </a:t>
                      </a:r>
                    </a:p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понимания смысла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Вопросы и задания для выявления первичного восприятия, обсуждение прочитанного, творческие задания. 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Эстетическое удовольствие, понимание текста, выражение своего отношения к героям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642918"/>
            <a:ext cx="711797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технологии:  восприятие текста на слух, его понимание.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технологии:  особые приёмы на каждом этапе чтения текста.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78687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Технология продуктивного чтения-слушания охватывает все сферы читательской деятельности детей дошкольного возраста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00108"/>
          <a:ext cx="8643997" cy="2926080"/>
        </p:xfrm>
        <a:graphic>
          <a:graphicData uri="http://schemas.openxmlformats.org/drawingml/2006/table">
            <a:tbl>
              <a:tblPr/>
              <a:tblGrid>
                <a:gridCol w="2402365"/>
                <a:gridCol w="1279756"/>
                <a:gridCol w="4961876"/>
              </a:tblGrid>
              <a:tr h="0">
                <a:tc>
                  <a:txBody>
                    <a:bodyPr/>
                    <a:lstStyle/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Сферы читательской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Возраст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indent="205105"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Приемы работы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Эмоциональная сфера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 2 лет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Выразительное чтение, совместное  скандирование,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оживление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личных впечатлений по ассоциации с текстом и др.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Сфера воссоздающего и творческого воображения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4-5 лет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Рисование,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творческий пересказ,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инсценирование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изготовление карт, схем, макетов, костюмов и др.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Сфера реакции на содержание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5-7 лет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Рассказ о герое, событии, обсуждение поступка героя, выборочный пересказ,  постановка вопросов по тексту, ответы на вопросы и др.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Сфера реакции на художественную форму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7 лет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Наблюдение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ритмом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рифмой.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488" y="4071942"/>
            <a:ext cx="3429024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4643446"/>
          <a:ext cx="8786874" cy="1908404"/>
        </p:xfrm>
        <a:graphic>
          <a:graphicData uri="http://schemas.openxmlformats.org/drawingml/2006/table">
            <a:tbl>
              <a:tblPr/>
              <a:tblGrid>
                <a:gridCol w="493401"/>
                <a:gridCol w="1717383"/>
                <a:gridCol w="6576090"/>
              </a:tblGrid>
              <a:tr h="14412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81"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Мотивационный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условий для возникновения внутреннего побуждающего мотива к новой деятельности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81"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Ориентировочный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Формулирование целей деятельности, подбор средств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81"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indent="2349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Исполнительский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Реализация самой деятельности, получение результата, подведение итогов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81"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Рефлексивный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«Взгляд назад», выражение  своих эмоций по итогам деятельности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81"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Перспективный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Выход на самостоятельную деятельность детей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86116" y="142852"/>
            <a:ext cx="3148234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714356"/>
          <a:ext cx="8715436" cy="4053840"/>
        </p:xfrm>
        <a:graphic>
          <a:graphicData uri="http://schemas.openxmlformats.org/drawingml/2006/table">
            <a:tbl>
              <a:tblPr/>
              <a:tblGrid>
                <a:gridCol w="1428760"/>
                <a:gridCol w="1375180"/>
                <a:gridCol w="2268158"/>
                <a:gridCol w="3643338"/>
              </a:tblGrid>
              <a:tr h="23272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детской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организации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Методы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Приёмы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000">
                <a:tc rowSpan="3">
                  <a:txBody>
                    <a:bodyPr/>
                    <a:lstStyle/>
                    <a:p>
                      <a:pPr marL="0" marR="6985" indent="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6985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Восприятие художественной литературы и фольклора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чтение-слушание,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рассматривание,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наблюдение,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анализ и др.</a:t>
                      </a:r>
                      <a:r>
                        <a:rPr lang="ru-RU" sz="1400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словесное рисование,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иллюстрирование,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инсценирование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обсуждение,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разучивание,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домысливание,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привлечение внимания к образному слову,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комментарий  и др.</a:t>
                      </a:r>
                      <a:r>
                        <a:rPr lang="ru-RU" sz="1400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чтение-слушание,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игра-драматизация,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сюжетная игра и др.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сочинение,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разыгрывание,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инсценирование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перевоплощение,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обсуждение и др.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выставки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чтение-слушание, 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проектирование,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мини-исследование,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и др.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обсуждение,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иллюстрирование,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отбор экспонатов и др.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364" marR="52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4857760"/>
            <a:ext cx="9144000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технологии продуктивного чтения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призвано обеспечить формирование приёмов понимания прочитанного при чтении и слушании, направлено на развитие у дошкольников умения разъяснять заглавие текста, прогнозировать содержания текста по заглавию, иллюстрациям, ключевым словам. В НОД создаются необходимые условия для эмоционального «проживания» текста детьми, для выражения эмоций. Дети наблюдают, как поэты и писатели видят и рисуют словами мир.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Умения и навыки работы с книгой впоследствии призваны помочь каждому ребенку в успешном самообразовании.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85918" y="285728"/>
            <a:ext cx="5715040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проектирования НОД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8501122" cy="50167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</a:p>
          <a:p>
            <a:pPr lvl="0" algn="just" fontAlgn="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1)выбирает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художественное произведение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(сказку, рассказ, стихотворение);</a:t>
            </a:r>
          </a:p>
          <a:p>
            <a:pPr lvl="0" algn="just" fontAlgn="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сам предварительно вычитывает из него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уровня информации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fontAlgn="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 определяет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художественную задачу текста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fontAlgn="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формулирует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НОД воспитателя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возрастом детей и художественной задачей текста;</a:t>
            </a:r>
          </a:p>
          <a:p>
            <a:pPr lvl="0" algn="just" fontAlgn="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формулирует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тему НОД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исходя из художественной задачи текста;</a:t>
            </a:r>
          </a:p>
          <a:p>
            <a:pPr lvl="0" algn="just" fontAlgn="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 формулирует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каждого этапа деятельности; соотносит задачи с соответствующими          образовательными областями; </a:t>
            </a:r>
          </a:p>
          <a:p>
            <a:pPr lvl="0" algn="just" fontAlgn="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7) продумывает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 на каждом  этапе деятельности;</a:t>
            </a:r>
          </a:p>
          <a:p>
            <a:pPr lvl="0" algn="just" fontAlgn="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8) прогнозирует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которую могут поставить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fontAlgn="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9) обдумывает работу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чтения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fontAlgn="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10) определяет в тексте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места остановок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fontAlgn="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11) продумывает работу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чтения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fontAlgn="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12) продумывает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рефлексивного этапа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fontAlgn="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13)   продумывает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перспективный этап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500042"/>
            <a:ext cx="8072494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технология продуктивного чтения актуальна в ДОУ, так как  охватывает все сферы читательской деятельности детей, её можно использовать во всех образовательных областях развития, различных формах образовательного процесса с детьми дошкольного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Технологию продуктивного чтения можно использовать как начинающим педагогам, так и педагогам с высокой планкой мастерства, реализующим Федеральный государственный образовательный стандарт.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g-fotki.yandex.ru/get/6715/230070907.11/0_b74da_eb620191_ori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632385"/>
            <a:ext cx="4010024" cy="222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-fotki.yandex.ru/get/6715/230070907.11/0_b74da_eb620191_ori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4632385"/>
            <a:ext cx="4010024" cy="222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Проектная технология  (самостоятельные дела)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642918"/>
            <a:ext cx="857256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и обогащение социально-личностного опыта посредством включения детей в сферу межличностного взаимодействия.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85720" y="1428736"/>
            <a:ext cx="542928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 проектов: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«игровые»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детские занятия, участие в групповой деятельности (игры, народные танцы, драматизации, разного рода развлечения);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«экскурсионные»,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направленные на изучение проблем, связанных с окружающей природой и общественной жизнью;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«повествовательные»,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при разработке которых дети учатся передавать свои впечатления и чувства в устной, письменной, вокальной художественной (картина), музыкальной (игра на рояле) формах;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«конструктивные»,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нацеленные на создание конкретного полезного продукта: сколачивание скворечника, устройство клумб.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:\васильки\3\P1010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00504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071802" y="0"/>
            <a:ext cx="278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Типы проектов: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14282" y="500042"/>
            <a:ext cx="3357554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доминирующему методу: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исследовательские,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приключенческие,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практико-ориентированные.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29058" y="500042"/>
            <a:ext cx="5000660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характеру содержания: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включают ребенка и его семью,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и природу,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и рукотворный мир,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ребенка, общество и его культурные ценности.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42844" y="2500306"/>
            <a:ext cx="4857784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характеру участия ребенка в проекте: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заказчик,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исполнитель,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 от зарождения идеи до получения результата.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14282" y="4357694"/>
            <a:ext cx="5572164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характеру контактов: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осуществляется внутри одной возрастной группы,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контакте с другой возрастной группой,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 ДОУ,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контакте с семьей,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учреждениями культуры,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общественными организациями (открытый проект).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214942" y="2500306"/>
            <a:ext cx="3500462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количеству участников: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парный,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фронтальный.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500694" y="4500570"/>
            <a:ext cx="3429024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продолжительности: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средней продолжительности,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долгосрочный.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100013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285728"/>
            <a:ext cx="437363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Инновационная деятельность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2" idx="3"/>
            <a:endCxn id="3" idx="1"/>
          </p:cNvCxnSpPr>
          <p:nvPr/>
        </p:nvCxnSpPr>
        <p:spPr>
          <a:xfrm>
            <a:off x="2000232" y="516561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358082" y="285728"/>
            <a:ext cx="162987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ФГОС ДО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3" idx="3"/>
            <a:endCxn id="7" idx="1"/>
          </p:cNvCxnSpPr>
          <p:nvPr/>
        </p:nvCxnSpPr>
        <p:spPr>
          <a:xfrm>
            <a:off x="6945369" y="516561"/>
            <a:ext cx="4127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1285860"/>
          <a:ext cx="8786874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Технологии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 «Школа 2100»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Технологии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системно –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подхода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-Проблемно-диалогическая технология –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(дети сами открывают знания)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/в ДОУ предпосылки/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Зоровьесберегающие</a:t>
                      </a:r>
                      <a:endParaRPr lang="ru-RU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Технология проектной деятельности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-Продуктивное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чтение-слушание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(понимание смысла текста)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Технология исследовательской деятельности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- ИКТ</a:t>
                      </a:r>
                      <a:endParaRPr lang="ru-RU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-Оценивание успехов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(адекватная самооценка)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Личностно-ориентированные технологии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Технологии проблемного обучения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-Проектная технология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(самостоятельные дела)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- Игровые технологии</a:t>
                      </a:r>
                      <a:endParaRPr lang="ru-RU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29058" y="785794"/>
            <a:ext cx="1812227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3178959" y="821513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7715273" y="1071545"/>
            <a:ext cx="57150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00100" y="0"/>
            <a:ext cx="1071570" cy="92867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2928926" y="3000372"/>
            <a:ext cx="2643206" cy="15001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2750331" y="3250405"/>
            <a:ext cx="2500330" cy="20002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143240" y="4429132"/>
            <a:ext cx="2286016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571868" y="3643314"/>
            <a:ext cx="3071834" cy="1785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3000372"/>
            <a:ext cx="86439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технология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сложноорганизованный  процесс, предполагающий  не частные изменения в методике проведения НОД, а системные преобразования всего образовательного процесса.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надо отметить, что в проектной деятельности большую помощь детям, кроме педагога, оказывают родители и когда воспитатель заинтересовывает их общим делом, то очень ценно, что работа над проектом сплачивает  взрослых и детей, становится творческим союзом детей – педагогов – родителей, объединенных общим делом.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проектная технология – это тип обучения, создающий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формирования предпосылок универсальных учебных действий, которые в дальнейшем развиваются в системе школьного образования.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44" y="142852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Преимущества проектного метода: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одним из методов развивающего обучения, т.к. в его основе лежит развитие познавательных навыков детей, умение самостоятельно конструировать свои знания, ориентироваться в информационном пространстве;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повышает качество образовательного процесса;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служит развитию критического и творческого мышления.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способствует повышению компетентности педагогов.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58888" y="1196975"/>
            <a:ext cx="7345362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 </a:t>
            </a:r>
            <a:r>
              <a:rPr lang="ru-RU" sz="48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ИГРА - ВИКТОРИНА</a:t>
            </a:r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 rot="20822297">
            <a:off x="331020" y="2020844"/>
            <a:ext cx="5278438" cy="4385372"/>
          </a:xfrm>
          <a:prstGeom prst="irregularSeal1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ЗНАТОКИ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 проектной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технологии</a:t>
            </a:r>
          </a:p>
        </p:txBody>
      </p:sp>
      <p:pic>
        <p:nvPicPr>
          <p:cNvPr id="3078" name="Рисунок 4" descr="смайлик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2530" y="2565400"/>
            <a:ext cx="2670283" cy="243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0"/>
          <p:cNvSpPr>
            <a:spLocks noChangeArrowheads="1"/>
          </p:cNvSpPr>
          <p:nvPr/>
        </p:nvSpPr>
        <p:spPr bwMode="auto">
          <a:xfrm>
            <a:off x="1857375" y="0"/>
            <a:ext cx="6000750" cy="3071813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9" name="Text Box 21"/>
          <p:cNvSpPr txBox="1">
            <a:spLocks noChangeArrowheads="1"/>
          </p:cNvSpPr>
          <p:nvPr/>
        </p:nvSpPr>
        <p:spPr bwMode="auto">
          <a:xfrm>
            <a:off x="2857500" y="500063"/>
            <a:ext cx="43195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педагогическое проектирование?</a:t>
            </a:r>
          </a:p>
          <a:p>
            <a:pPr>
              <a:spcBef>
                <a:spcPct val="50000"/>
              </a:spcBef>
              <a:defRPr/>
            </a:pPr>
            <a:endParaRPr lang="ru-RU" sz="16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87624" y="3573016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4414" y="4500570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9632" y="5517232"/>
            <a:ext cx="576063" cy="576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6182" y="3500438"/>
            <a:ext cx="3143272" cy="7143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Дань моде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6050" y="4357694"/>
            <a:ext cx="5214974" cy="10001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Догма профессиональной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педагога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57422" y="5517232"/>
            <a:ext cx="6072230" cy="7692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педагогической деятельности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9" name="Рисунок 9" descr="смайлик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53736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/>
          <p:cNvSpPr>
            <a:spLocks noChangeArrowheads="1"/>
          </p:cNvSpPr>
          <p:nvPr/>
        </p:nvSpPr>
        <p:spPr bwMode="auto">
          <a:xfrm>
            <a:off x="2214563" y="0"/>
            <a:ext cx="5572125" cy="29972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эпиграфа 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структуре проекта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43306" y="3857628"/>
            <a:ext cx="3071834" cy="7143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начале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68" y="4714884"/>
            <a:ext cx="3214710" cy="6429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Середине 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5572140"/>
            <a:ext cx="5214974" cy="7143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 можно закончить проект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3861048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4786322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28" y="5643578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5142" name="Рисунок 9" descr="смайлик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36449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3501008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1640" y="4509120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5445224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4744" y="3500438"/>
            <a:ext cx="3500462" cy="7858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Коллективный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4509120"/>
            <a:ext cx="4214842" cy="70583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Исследовательский 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5357826"/>
            <a:ext cx="4000528" cy="7858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Долгосрочный</a:t>
            </a:r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endParaRPr lang="ru-RU" sz="2800" b="1" dirty="0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1476375" y="0"/>
            <a:ext cx="7272338" cy="29972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из трех определений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подчеркивает типы проекта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 доминирующему виду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деятельности?</a:t>
            </a:r>
          </a:p>
        </p:txBody>
      </p:sp>
      <p:pic>
        <p:nvPicPr>
          <p:cNvPr id="6165" name="Рисунок 9" descr="смайлик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2926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/>
          <p:cNvSpPr>
            <a:spLocks noChangeArrowheads="1"/>
          </p:cNvSpPr>
          <p:nvPr/>
        </p:nvSpPr>
        <p:spPr bwMode="auto">
          <a:xfrm>
            <a:off x="2339975" y="0"/>
            <a:ext cx="5761038" cy="2420938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 такое гипотеза?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74" y="3071810"/>
            <a:ext cx="5643602" cy="71723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Короткая аннотация проекта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3174" y="4000504"/>
            <a:ext cx="5643602" cy="11566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Опасение педагога о неудачной реализации проекта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5301208"/>
            <a:ext cx="5643602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Предположение, требующее объяснения и подтверждения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3212976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4365104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1187624" y="5445224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7190" name="Рисунок 9" descr="смайлик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52292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2996952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1640" y="4149080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5517232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2643182"/>
            <a:ext cx="5786478" cy="12178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Американский педагог демократ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488" y="3929066"/>
            <a:ext cx="5286412" cy="10121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русский педагог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7744" y="5085184"/>
            <a:ext cx="6624736" cy="15841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Французский  психолог Ж. Пиаже,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которого говорят: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«Он был первым среди равных»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2051050" y="0"/>
            <a:ext cx="6553200" cy="25654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является 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основоположником 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проектного метода?</a:t>
            </a:r>
          </a:p>
        </p:txBody>
      </p:sp>
      <p:pic>
        <p:nvPicPr>
          <p:cNvPr id="8214" name="Рисунок 9" descr="смайлик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7082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0"/>
          <p:cNvSpPr>
            <a:spLocks noChangeArrowheads="1"/>
          </p:cNvSpPr>
          <p:nvPr/>
        </p:nvSpPr>
        <p:spPr bwMode="auto">
          <a:xfrm>
            <a:off x="755650" y="0"/>
            <a:ext cx="8172450" cy="2636838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содержание педагогической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не является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характерным для практического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(исследовательского) этапа?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3728" y="2564904"/>
            <a:ext cx="6805990" cy="150703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проектных мероприятий во взаимодействии воспитателя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коллегами и родителями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4214818"/>
            <a:ext cx="4714908" cy="7920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Выдвижение гипотезы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1802" y="5143512"/>
            <a:ext cx="4714908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Открытый показ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по теме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2996952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nextslide"/>
          </p:cNvPr>
          <p:cNvSpPr/>
          <p:nvPr/>
        </p:nvSpPr>
        <p:spPr>
          <a:xfrm>
            <a:off x="1187624" y="4293096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5517232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9237" name="Рисунок 9" descr="смайлик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40767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3212976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4509120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5661248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2857496"/>
            <a:ext cx="4929222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Сопоставление цели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результата проекта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4071942"/>
            <a:ext cx="5857916" cy="7920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Рефлексивная оценка проекта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5000636"/>
            <a:ext cx="6805990" cy="12858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содержания и форм проектной деятельности к каждому этапу проекта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1042988" y="0"/>
            <a:ext cx="7705725" cy="3068638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вид деятельности следует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исключить из заключительного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(контрольно-регулировочного)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этапа проекта?</a:t>
            </a:r>
          </a:p>
        </p:txBody>
      </p:sp>
      <p:pic>
        <p:nvPicPr>
          <p:cNvPr id="10261" name="Рисунок 9" descr="смайлик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53736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0"/>
          <p:cNvSpPr>
            <a:spLocks noChangeArrowheads="1"/>
          </p:cNvSpPr>
          <p:nvPr/>
        </p:nvSpPr>
        <p:spPr bwMode="auto">
          <a:xfrm>
            <a:off x="1403350" y="0"/>
            <a:ext cx="7489825" cy="14128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Презентуя проект,  педагог должен: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3000372"/>
            <a:ext cx="7072362" cy="17145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Проявить себя как педагог, владеющий навыками разработки проекта как методического пособия, которое окажет практическую помощь коллегам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1604" y="4857760"/>
            <a:ext cx="7429552" cy="163053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7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Привлечь внимание слушателей и нацелить коллег на непременное использование презентуемого проекта в практике их работы</a:t>
            </a:r>
            <a:endParaRPr lang="ru-RU" sz="27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1412776"/>
            <a:ext cx="7072362" cy="14447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Показать свое превосходство над коллегами по решению обозначенной  в проекте проблемы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1988840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717032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5589240"/>
            <a:ext cx="577998" cy="515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1285" name="Рисунок 9" descr="смайлик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350043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357166"/>
            <a:ext cx="835824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Инновационные процессы на современном этапе развития общества затрагивают в первую очередь систему дошкольного образования, как начальную ступень раскрытия потенциальных способностей ребёнка. Развитие дошкольного образования, переход на новый качественный уровень не может осуществляться без разработки инновационных технологий. 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Современные педагогические технологии в дошкольном образовании направлены на реализацию государственных стандартов дошкольного образования. </a:t>
            </a:r>
            <a:endParaRPr kumimoji="0" lang="ru-RU" altLang="ja-JP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Принципиально важной стороной в педагогической технологии является позиция ребенка в образовательном процессе, отношение к ребенку со стороны взрослых. 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20"/>
          <p:cNvSpPr>
            <a:spLocks noChangeArrowheads="1"/>
          </p:cNvSpPr>
          <p:nvPr/>
        </p:nvSpPr>
        <p:spPr bwMode="auto">
          <a:xfrm>
            <a:off x="1428729" y="692150"/>
            <a:ext cx="6815160" cy="3097213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54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– ЗНАТОКИ! </a:t>
            </a:r>
          </a:p>
          <a:p>
            <a:pPr algn="ctr">
              <a:defRPr/>
            </a:pPr>
            <a:endParaRPr lang="ru-RU" sz="4000" b="1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2292" name="Picture 4" descr="C:\Users\домашний\Desktop\8581313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929063"/>
            <a:ext cx="2416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домашний\Desktop\0_b62bb_be913c5f_or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6667500" cy="5334000"/>
          </a:xfrm>
          <a:prstGeom prst="rect">
            <a:avLst/>
          </a:prstGeom>
          <a:noFill/>
        </p:spPr>
      </p:pic>
      <p:pic>
        <p:nvPicPr>
          <p:cNvPr id="1027" name="Picture 3" descr="C:\Users\домашний\Desktop\0_b62bb_be913c5f_or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762000"/>
            <a:ext cx="6667500" cy="5334000"/>
          </a:xfrm>
          <a:prstGeom prst="rect">
            <a:avLst/>
          </a:prstGeom>
          <a:noFill/>
        </p:spPr>
      </p:pic>
      <p:pic>
        <p:nvPicPr>
          <p:cNvPr id="1028" name="Picture 4" descr="C:\Users\домашний\Desktop\0_b62bb_be913c5f_or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143240" y="1643050"/>
            <a:ext cx="5804338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Оценивание успехов  (адекватная самооценка)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Данилов Дмитрий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Даимович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(кандидат исторических наук, доцент МПСИ, лауреат премии Правительства РФ в области образования).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оценивания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технология действия в ситуациях оценивания.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2844" y="2714620"/>
            <a:ext cx="8858312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образовательном процессе педагогу важно правильно формировать самооценку у дошкольников, что позволит снизить уровень тревожности в определенных ситуациях, повысить сознательное отношение к целям обучения в НОД.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решения этой задачи мы используем технологию оценивания учебных успехов по ОС «Школа 2100».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определяем, как воспитанник овладевает умениями по использованию знаний;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развиваем у детей умение самостоятельно оценивать результаты своих действий, контролировать себя, находить и исправлять собственные ошибки;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мотивируем воспитанника на успех, создавая комфортную обстановку, сохраняя его психологическое здоровье.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DCIM\100PHOTO\SAM_4785.JPG"/>
          <p:cNvPicPr/>
          <p:nvPr/>
        </p:nvPicPr>
        <p:blipFill>
          <a:blip r:embed="rId2" cstate="print"/>
          <a:srcRect l="2355" r="675" b="10000"/>
          <a:stretch>
            <a:fillRect/>
          </a:stretch>
        </p:blipFill>
        <p:spPr bwMode="auto">
          <a:xfrm>
            <a:off x="214282" y="1285860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:\DCIM\100PHOTO\SAM_47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400052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:\DCIM\100PHOTO\SAM_4783.JPG"/>
          <p:cNvPicPr/>
          <p:nvPr/>
        </p:nvPicPr>
        <p:blipFill>
          <a:blip r:embed="rId4" cstate="print"/>
          <a:srcRect l="3955" t="13514" r="8884" b="3716"/>
          <a:stretch>
            <a:fillRect/>
          </a:stretch>
        </p:blipFill>
        <p:spPr bwMode="auto">
          <a:xfrm>
            <a:off x="4929190" y="4643446"/>
            <a:ext cx="34290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42852"/>
            <a:ext cx="750099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Методика «Светофор»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-смайлики – зеленого, жёлтого, красного цветов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-смайлики по эмоциональному состоянию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/>
          <a:srcRect l="15714" t="32085" r="27098" b="47728"/>
          <a:stretch>
            <a:fillRect/>
          </a:stretch>
        </p:blipFill>
        <p:spPr bwMode="auto">
          <a:xfrm>
            <a:off x="6357950" y="214290"/>
            <a:ext cx="27860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 l="13457" t="35057" r="19147" b="41523"/>
          <a:stretch>
            <a:fillRect/>
          </a:stretch>
        </p:blipFill>
        <p:spPr bwMode="auto">
          <a:xfrm>
            <a:off x="5715008" y="1000108"/>
            <a:ext cx="2994262" cy="83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DCIM\100PHOTO\SAM_7240.JPG"/>
          <p:cNvPicPr/>
          <p:nvPr/>
        </p:nvPicPr>
        <p:blipFill>
          <a:blip r:embed="rId7" cstate="print"/>
          <a:srcRect l="24054" t="3160" r="20576" b="33409"/>
          <a:stretch>
            <a:fillRect/>
          </a:stretch>
        </p:blipFill>
        <p:spPr bwMode="auto">
          <a:xfrm>
            <a:off x="285720" y="3500438"/>
            <a:ext cx="421484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:\DCIM\100PHOTO\SAM_3573.JPG"/>
          <p:cNvPicPr/>
          <p:nvPr/>
        </p:nvPicPr>
        <p:blipFill>
          <a:blip r:embed="rId2" cstate="print"/>
          <a:srcRect l="10360" t="23890" r="10901" b="4734"/>
          <a:stretch>
            <a:fillRect/>
          </a:stretch>
        </p:blipFill>
        <p:spPr bwMode="auto">
          <a:xfrm>
            <a:off x="142844" y="2643182"/>
            <a:ext cx="44291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2844" y="142852"/>
            <a:ext cx="87154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самооценки происходит при работе в парах, группах.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Оценивай доброжелательно. Сначала все положительное, а затем то, над чем твоему напарнику необходимо ещё поработать.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 оценку не обижаемся, а выслушиваем и принимаем.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643578"/>
            <a:ext cx="205171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2000" dirty="0"/>
          </a:p>
        </p:txBody>
      </p:sp>
      <p:pic>
        <p:nvPicPr>
          <p:cNvPr id="9" name="Рисунок 8" descr="G:\DCIM\100PHOTO\SAM_7238.JPG"/>
          <p:cNvPicPr/>
          <p:nvPr/>
        </p:nvPicPr>
        <p:blipFill>
          <a:blip r:embed="rId3" cstate="print"/>
          <a:srcRect l="16610" t="6546" r="27347" b="19639"/>
          <a:stretch>
            <a:fillRect/>
          </a:stretch>
        </p:blipFill>
        <p:spPr bwMode="auto">
          <a:xfrm>
            <a:off x="4786314" y="2857496"/>
            <a:ext cx="3904793" cy="37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000892" y="2714620"/>
            <a:ext cx="186846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428604"/>
            <a:ext cx="472918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Рефлексия «Лесенка достижений»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72074"/>
            <a:ext cx="2714644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3643314"/>
            <a:ext cx="3000396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2000240"/>
            <a:ext cx="2857520" cy="464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5214950"/>
            <a:ext cx="21431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трудно, не всё смог выполнить и понять.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3857628"/>
            <a:ext cx="271464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со все справился сам, но есть над чем ещё поработать!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2143116"/>
            <a:ext cx="250033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молодец!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всё получилось, я всё понял и работал отлично!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lib5.podelise.ru/tw_files2/urls_563/25/d-24196/24196_html_2b7f34f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1F4"/>
              </a:clrFrom>
              <a:clrTo>
                <a:srgbClr val="F4F1F4">
                  <a:alpha val="0"/>
                </a:srgbClr>
              </a:clrTo>
            </a:clrChange>
          </a:blip>
          <a:srcRect l="14118" t="49427" r="70000" b="31232"/>
          <a:stretch>
            <a:fillRect/>
          </a:stretch>
        </p:blipFill>
        <p:spPr bwMode="auto">
          <a:xfrm>
            <a:off x="1071538" y="3929066"/>
            <a:ext cx="1000132" cy="1143008"/>
          </a:xfrm>
          <a:prstGeom prst="rect">
            <a:avLst/>
          </a:prstGeom>
          <a:noFill/>
        </p:spPr>
      </p:pic>
      <p:pic>
        <p:nvPicPr>
          <p:cNvPr id="10" name="Picture 2" descr="http://lib5.podelise.ru/tw_files2/urls_563/25/d-24196/24196_html_2b7f34f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1F4"/>
              </a:clrFrom>
              <a:clrTo>
                <a:srgbClr val="F4F1F4">
                  <a:alpha val="0"/>
                </a:srgbClr>
              </a:clrTo>
            </a:clrChange>
          </a:blip>
          <a:srcRect l="37059" t="21490" r="47058" b="52722"/>
          <a:stretch>
            <a:fillRect/>
          </a:stretch>
        </p:blipFill>
        <p:spPr bwMode="auto">
          <a:xfrm>
            <a:off x="4071934" y="2571744"/>
            <a:ext cx="1047758" cy="1143008"/>
          </a:xfrm>
          <a:prstGeom prst="rect">
            <a:avLst/>
          </a:prstGeom>
          <a:noFill/>
        </p:spPr>
      </p:pic>
      <p:pic>
        <p:nvPicPr>
          <p:cNvPr id="11" name="Picture 2" descr="http://lib5.podelise.ru/tw_files2/urls_563/25/d-24196/24196_html_2b7f34f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1F4"/>
              </a:clrFrom>
              <a:clrTo>
                <a:srgbClr val="F4F1F4">
                  <a:alpha val="0"/>
                </a:srgbClr>
              </a:clrTo>
            </a:clrChange>
          </a:blip>
          <a:srcRect l="60001" t="6447" r="22352" b="72063"/>
          <a:stretch>
            <a:fillRect/>
          </a:stretch>
        </p:blipFill>
        <p:spPr bwMode="auto">
          <a:xfrm>
            <a:off x="7072330" y="1071546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357166"/>
            <a:ext cx="503304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Методика «Продолжи предложение»</a:t>
            </a:r>
            <a:endParaRPr lang="ru-RU" sz="24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1538" y="1000108"/>
            <a:ext cx="4786346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на занятии: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узнал…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научился.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интересно.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трудно…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Мне это пригодится…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:\DCIM\100PHOTO\SAM_37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:\DCIM\100PHOTO\SAM_3737.JPG"/>
          <p:cNvPicPr/>
          <p:nvPr/>
        </p:nvPicPr>
        <p:blipFill>
          <a:blip r:embed="rId3" cstate="print"/>
          <a:srcRect l="11182" t="8804" r="43387" b="36343"/>
          <a:stretch>
            <a:fillRect/>
          </a:stretch>
        </p:blipFill>
        <p:spPr bwMode="auto">
          <a:xfrm>
            <a:off x="4714876" y="2500306"/>
            <a:ext cx="4286280" cy="394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Проблемно-диалогическая технология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технологии: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Мельникова Елена Леонидовна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(лауреат премии Правительства РФ в области образования, доцент кафедры педагогики и психологии образования Академии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ПКиППРО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(г. Москва).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проблемного диалога носит общепедагогический характер, т.е. реализуется на любом предметном содержании любой образовательной ступени и потому объективно необходима педагогу ДОУ и школы.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технологии: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самостоятельно решать проблемы.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Средство технологии: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совместное открытие новых знаний.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DCIM\100PHOTO\SAM_76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71876"/>
            <a:ext cx="378621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DCIM\100PHOTO\SAM_72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380878" cy="314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172354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Проблемно-диалогическое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обучения,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обеспечивающий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творческое усвоение знаний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детьми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специально организованного педагогом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диалога.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714620"/>
            <a:ext cx="225766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«проблемный»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786058"/>
            <a:ext cx="14489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«диалог»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857628"/>
            <a:ext cx="4500594" cy="5888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3857628"/>
            <a:ext cx="3357586" cy="11339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побуждающий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подводящий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4429124" y="2571744"/>
            <a:ext cx="785818" cy="642942"/>
          </a:xfrm>
          <a:prstGeom prst="mathPlus">
            <a:avLst>
              <a:gd name="adj1" fmla="val 2352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285984" y="3286124"/>
            <a:ext cx="642942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072198" y="3357562"/>
            <a:ext cx="642942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643446"/>
            <a:ext cx="2440092" cy="5799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решения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Скругленная соединительная линия 48"/>
          <p:cNvCxnSpPr>
            <a:stCxn id="1036" idx="3"/>
            <a:endCxn id="1037" idx="1"/>
          </p:cNvCxnSpPr>
          <p:nvPr/>
        </p:nvCxnSpPr>
        <p:spPr>
          <a:xfrm flipH="1">
            <a:off x="3428992" y="2038783"/>
            <a:ext cx="3857652" cy="2123375"/>
          </a:xfrm>
          <a:prstGeom prst="curvedConnector5">
            <a:avLst>
              <a:gd name="adj1" fmla="val -5926"/>
              <a:gd name="adj2" fmla="val 67736"/>
              <a:gd name="adj3" fmla="val 102469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34" name="Picture 10" descr="Ехали, мы ехали &quot; PixelBrush - портал о дизайне, второй после Allday. . Бесплатное скачивание материала с сайта для ознакомления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49146" y="1428737"/>
            <a:ext cx="1951152" cy="1500198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500298" y="1500174"/>
            <a:ext cx="1500198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создающая мотивацию к занятию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1500174"/>
            <a:ext cx="1428759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Затруднение в игровой ситуации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786446" y="1500174"/>
            <a:ext cx="1500198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нового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знания или умения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428992" y="3500438"/>
            <a:ext cx="192882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Воспроизведение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нового в типовой ситуации (первичное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закрепление)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3500438"/>
            <a:ext cx="1785950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Повторение и развивающие (тренировочные) задания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29586" y="3500438"/>
            <a:ext cx="955711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Итог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занятия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3643306" y="0"/>
            <a:ext cx="2714644" cy="114298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1714480" y="214290"/>
            <a:ext cx="1857388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-облако 21"/>
          <p:cNvSpPr/>
          <p:nvPr/>
        </p:nvSpPr>
        <p:spPr>
          <a:xfrm>
            <a:off x="571472" y="714356"/>
            <a:ext cx="785818" cy="500066"/>
          </a:xfrm>
          <a:prstGeom prst="cloudCallout">
            <a:avLst>
              <a:gd name="adj1" fmla="val -38611"/>
              <a:gd name="adj2" fmla="val 843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28794" y="357166"/>
            <a:ext cx="1308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71934" y="357166"/>
            <a:ext cx="1740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занятия (НОД)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85786" y="1571612"/>
            <a:ext cx="1482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Введение в игровую ситуацию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571868" y="2571744"/>
            <a:ext cx="428628" cy="42862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71736" y="2571744"/>
            <a:ext cx="428628" cy="42862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715140" y="2571744"/>
            <a:ext cx="428628" cy="42862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786446" y="2571744"/>
            <a:ext cx="428628" cy="42862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72066" y="2571744"/>
            <a:ext cx="428628" cy="42862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214810" y="2571744"/>
            <a:ext cx="428628" cy="42862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858148" y="4714884"/>
            <a:ext cx="428628" cy="42862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501090" y="4714884"/>
            <a:ext cx="428628" cy="42862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29454" y="4714884"/>
            <a:ext cx="428628" cy="42862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786446" y="4714884"/>
            <a:ext cx="428628" cy="42862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857752" y="4786322"/>
            <a:ext cx="428628" cy="42862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428992" y="4714884"/>
            <a:ext cx="428628" cy="42862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000364" y="1142984"/>
            <a:ext cx="35719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4876" y="1142984"/>
            <a:ext cx="35719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86512" y="1142984"/>
            <a:ext cx="35719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6248" y="3214686"/>
            <a:ext cx="35719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9388" y="3214686"/>
            <a:ext cx="35719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15338" y="3214686"/>
            <a:ext cx="35719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2214546" y="221455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000496" y="221455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643570" y="221455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18" idx="1"/>
          </p:cNvCxnSpPr>
          <p:nvPr/>
        </p:nvCxnSpPr>
        <p:spPr>
          <a:xfrm>
            <a:off x="5214942" y="4143380"/>
            <a:ext cx="500066" cy="187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8" idx="3"/>
            <a:endCxn id="19" idx="1"/>
          </p:cNvCxnSpPr>
          <p:nvPr/>
        </p:nvCxnSpPr>
        <p:spPr>
          <a:xfrm>
            <a:off x="7500958" y="416215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9" name="Picture 15" descr="http://hqtexture.com/uploads/posts/2012-09/thumbs/1348918293-516554-veckor_flowers_6-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972" b="29418"/>
          <a:stretch>
            <a:fillRect/>
          </a:stretch>
        </p:blipFill>
        <p:spPr bwMode="auto">
          <a:xfrm>
            <a:off x="2389800" y="5000588"/>
            <a:ext cx="6754200" cy="1857412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6143644"/>
            <a:ext cx="528638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Проблемно-диалогическая технология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0567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000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24" y="0"/>
            <a:ext cx="7929618" cy="8572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проблемно-диалогического обучения является</a:t>
            </a:r>
            <a:r>
              <a:rPr lang="en-US" sz="28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9144000" cy="566924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результативной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обеспечивает высокое качество усвоения знаний, эффективное развитие интеллекта и творческих способностей дошкольников, воспитание активной личности, ведет к развитию универсальных учебных действий;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ru-RU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endParaRPr lang="ru-RU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позволяет снижать нервно-психические нагрузки 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детей за счет стимуляции познавательной 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мотивации и «открытия» знаний;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бщепедагогической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реализуется на любом предметном содержании и 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любой образовательной ступени.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117693"/>
            <a:ext cx="878687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недостаточность применения современных педагогических технологий на практике в современном дошкольном образовании.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повышение компетентности педагогов в эффективности обучения воспитанников в соответствии с требованиями ФГОС.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свой уровень самообразования, освоив современные технологии обучения;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применить полученные знания на практике;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эффективность современных педагогических технологий;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качество образования воспитанников.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исследования: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педагогические технологии.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 исследования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обучение и развитие личности обучающегося будет более глубоким и полным, если педагогами будут освоены, эффективно внедрены и непрерывно использованы новые педагогические технологии.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714356"/>
          <a:ext cx="8715436" cy="5152644"/>
        </p:xfrm>
        <a:graphic>
          <a:graphicData uri="http://schemas.openxmlformats.org/drawingml/2006/table">
            <a:tbl>
              <a:tblPr/>
              <a:tblGrid>
                <a:gridCol w="3706355"/>
                <a:gridCol w="1804542"/>
                <a:gridCol w="1675451"/>
                <a:gridCol w="1529088"/>
              </a:tblGrid>
              <a:tr h="3304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Название образовательной технологии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Доля педагогов используемых современные 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образовательные технологии (%)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8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Проблемно-диалогическая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Технология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развивающего обучения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8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Технология сотрудничества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8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Игровые технологии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8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Технологии проектного обучения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Технологии дифференцированного обучения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8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Технологии моделирования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8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Технологии портфолио педагога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Технологии продуктивного 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чтения-слушания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Технология оценивания успехов (адекватная самооценка)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8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ТРИЗ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8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 технологии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5720" y="0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показателей доли педагогов,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использующих современные образовательные технологии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Педагоги ДОУ успешно реализуют и внедряют современные образовательные технологии, что является положительной динамикой показателей доли педагогов в их использовании.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14282" y="214290"/>
            <a:ext cx="2571768" cy="4462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714356"/>
            <a:ext cx="8715468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Технологический подход, то есть новые педагогические технологии гарантируют достижения дошкольника и в дальнейшем их успешное обучение в школе.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педагог – творец технологии, даже если имеет дело с заимствованиями. Создание технологии невозможно без творчества. Для педагога, научившегося работать на технологическом уровне, всегда будет главным ориентиром познавательный процесс в его развивающемся состоянии. 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в наших руках, поэтому их нельзя опускать.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DCIM\100PHOTO\SAM_6567.JPG"/>
          <p:cNvPicPr/>
          <p:nvPr/>
        </p:nvPicPr>
        <p:blipFill>
          <a:blip r:embed="rId2" cstate="print"/>
          <a:srcRect t="19413" r="12928"/>
          <a:stretch>
            <a:fillRect/>
          </a:stretch>
        </p:blipFill>
        <p:spPr bwMode="auto">
          <a:xfrm>
            <a:off x="357158" y="4214818"/>
            <a:ext cx="407196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0PHOTO\SAM_6568.JPG"/>
          <p:cNvPicPr/>
          <p:nvPr/>
        </p:nvPicPr>
        <p:blipFill>
          <a:blip r:embed="rId3" cstate="print"/>
          <a:srcRect l="699" t="15152"/>
          <a:stretch>
            <a:fillRect/>
          </a:stretch>
        </p:blipFill>
        <p:spPr bwMode="auto">
          <a:xfrm>
            <a:off x="4572000" y="4214818"/>
            <a:ext cx="400052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6927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Рефлексия: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установления обратной связи предлагаю метод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относят к быстрому, но очень мощному инструменту рефлексии.</a:t>
            </a:r>
          </a:p>
        </p:txBody>
      </p:sp>
      <p:pic>
        <p:nvPicPr>
          <p:cNvPr id="3" name="Рисунок 2" descr="http://festival.1september.ru/articles/586446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3429024" cy="34290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4282" y="2214554"/>
            <a:ext cx="371477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синквейна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2285984" y="2786058"/>
            <a:ext cx="5286412" cy="714380"/>
          </a:xfrm>
          <a:prstGeom prst="leftArrow">
            <a:avLst>
              <a:gd name="adj1" fmla="val 50000"/>
              <a:gd name="adj2" fmla="val 4626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928934"/>
            <a:ext cx="464347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Главное подлежащее или существительное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3286116" y="4714884"/>
            <a:ext cx="5857884" cy="714380"/>
          </a:xfrm>
          <a:prstGeom prst="leftArrow">
            <a:avLst>
              <a:gd name="adj1" fmla="val 50000"/>
              <a:gd name="adj2" fmla="val 4626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3143240" y="4000504"/>
            <a:ext cx="3071834" cy="714380"/>
          </a:xfrm>
          <a:prstGeom prst="leftArrow">
            <a:avLst>
              <a:gd name="adj1" fmla="val 50000"/>
              <a:gd name="adj2" fmla="val 4626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2714612" y="3357562"/>
            <a:ext cx="5429288" cy="714380"/>
          </a:xfrm>
          <a:prstGeom prst="leftArrow">
            <a:avLst>
              <a:gd name="adj1" fmla="val 50000"/>
              <a:gd name="adj2" fmla="val 4626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2500298" y="5357826"/>
            <a:ext cx="4000528" cy="714380"/>
          </a:xfrm>
          <a:prstGeom prst="leftArrow">
            <a:avLst>
              <a:gd name="adj1" fmla="val 50000"/>
              <a:gd name="adj2" fmla="val 4626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3500438"/>
            <a:ext cx="47149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Два слова – определения (прилагательные)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4143380"/>
            <a:ext cx="239014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Три слова – глаголы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4857760"/>
            <a:ext cx="514352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Четыре слова – фраза, несущая главную мысль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5500702"/>
            <a:ext cx="329032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Одно слово – итог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2000240"/>
            <a:ext cx="4190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ТЕХНОЛОГИЯ</a:t>
            </a:r>
            <a:endParaRPr lang="ru-RU" sz="4000" b="1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57158" y="642918"/>
            <a:ext cx="8501122" cy="5078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Использованные источники: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Бунеев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Р.Н.,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Бунеева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Е.В., Вахрушев А.А., Данилов Д.Д., Козлова С.А.,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мельникова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Е.Л.,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Чиндилова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О.В. Образовательные технологии. Сборник материалов – М.: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Баласс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2008, с. – 5-36, 63-65, 89-90.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Чиндилова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О.В. Технология продуктивного чтения на разных этапах непрерывного литературного образования ОС «Школа 2100». Монография/ О.В.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Чиндилова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М.: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Баласс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2014, с.5-7, 65-68.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Официальный сайт ОС «Школа 2100»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http://school2100.com/kursy/webinars/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Сборник материалов открытого образовательного форума – 2016 «Вместе в будущее: результаты введения и перспективы реализации ФГОС ДО в Костромской области» / Департамент образования и науки Костромской области ОГБОУ ДПО «КОИРО», Кострома, 2016 год, стр. 138 – 143 «Преемственность в использовании образовательных технологий в реализации стандартов дошкольного и начального общего образования в рамках образовательной системы «Школа 2100».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142852"/>
            <a:ext cx="1812227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4" y="642918"/>
          <a:ext cx="8358248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2"/>
                <a:gridCol w="303610"/>
                <a:gridCol w="2089562"/>
                <a:gridCol w="2089562"/>
                <a:gridCol w="2089562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Направлены на цель</a:t>
                      </a:r>
                    </a:p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образования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Опирается на принципы</a:t>
                      </a:r>
                    </a:p>
                    <a:p>
                      <a:pPr algn="l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Научности 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Личностно-деятельностный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Системности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Достигаются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через средства</a:t>
                      </a:r>
                    </a:p>
                    <a:p>
                      <a:pPr algn="l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Обучение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Самообразование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Мониторинг качества образования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Приводят к результатам</a:t>
                      </a:r>
                    </a:p>
                    <a:p>
                      <a:pPr algn="l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личностному и профессиональному росту;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успешности воспитанников в образовательном процессе;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созданиб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здоровьесберегающей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Зависит от ресурсов</a:t>
                      </a:r>
                    </a:p>
                    <a:p>
                      <a:pPr algn="l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Кадровых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Информационных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Финансовых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Временных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214414" y="1071546"/>
            <a:ext cx="128588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50001" y="2250273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85720" y="342900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50001" y="4893479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215076" y="6071412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357166"/>
            <a:ext cx="864399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Проблемой педагогических технологий занимались: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Селевко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Беспалько, И.П.Волков, В.М.Монахов,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Бунеева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Е.В.,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Чиндилова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О.В., Данилов Д.Д., Мельникова Е.Л. и другие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– греч. слово – означает «мастерство, искусство» и «закон науки» - это наука о мастерстве.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2714620"/>
            <a:ext cx="857256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Педагогическая технология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- это системный метод создания, применения и определения всего процесса образования и усвоения знаний с учетом технических и человеческих ресурсов и их взаимодействия, ставящий своей задачей оптимизацию форм образования (ЮНЕСКО).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143512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«технология»,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чём её отличие от методики?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214290"/>
            <a:ext cx="8429684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Отличия от методики: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Технология не носит предметный характер, она может реализовываться на любом предмете вне зависимости от содержания.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Технология может быть реализована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педагогом.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Технология включает в себя комплекс методов, форм, средств и приёмов.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насчитывается больше сотни образовательных технологий.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классифицируются по организационным формам, по предметам, авторские, по подходам к ребёнку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57158" y="3357562"/>
            <a:ext cx="835824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технологий на практике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Современная образовательная деятельность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в первую очередь мастерство педагога.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в практике элементов разных технологических подходов, их критический анализ может стать основой становления собственного педагогического стиля.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Любая педагогическая технология должна быть воспроизводима и быть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0"/>
            <a:ext cx="878687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к педагогу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педагогу недостаточно знаний об уже существующих технологиях, необходимо ещё и умение применять их в практической деятельности. Спрос на мастеров обучения всегда высок.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и та же технология может осуществляться различными исполнителями более или менее добросовестно, точно по инструкции или творчески. Результаты будут различными, однако, близкими к некоторому среднему статистическому значению, характерному для данной технологии.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Иногда педагог-мастер использует в своей работе элементы нескольких технологий, применяет оригинальные методические приемы, В этом случае следует говорить об «авторской» технологии данного педагога.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педагог – творец технологии, даже если имеет дело с заимствованиями. Создание технологии невозможно без творчества.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педагога, научившегося работать на технологическом уровне, всегда будет главным ориентиром познавательный процесс в его развивающемся состоянии.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072074"/>
            <a:ext cx="87868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Взрослый в общении с детьми придерживается положения: «Не рядом, не над ним, а вместе!».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5929330"/>
            <a:ext cx="857256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 педагогами новых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технологий в дошкольном образовании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залог успешного развития личности ребенка.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7695889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ДОУ при реализации технологий выполняют функции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28604"/>
          <a:ext cx="8858312" cy="631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  <a:gridCol w="2214578"/>
                <a:gridCol w="2214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Собеседник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Исследователь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Фасилитатор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Эксперт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Функция эмоциональной поддержки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Исследовательская функция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Способствующий в усвоении и освоении нового ребенком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Экспертная, консультационная функция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Способность и умение педагога центрироваться на ребенке, на том, что для него значимо.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проявляется в заинтересованности, готовности поддержать беседой, обсуждением,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помощью.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Выражается в трех аспектах: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Умение педагога проводить анализ обучения, отслеживать личное продвижение  воспитанников;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2.Использование педагогом  диагностических методов, что способствует получению информации о развитии ребенка, о его успехах, трудностях;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Применение педагогом развивающих технологий личностного роста. Педагог должен уметь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корректировать и направлять процесс развития ребенка в общении с ним к освоению знаний.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строит свои взаимоотношения с ребенком на положительном его принятии, тем самым создавая комфортные условия для развития ребенка.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обладающий систематическими знаниями, разносторонними, практическими навыками и умениями. Мнение такого педагог значимо для детей, они готовы обращаться к нему за консультацией.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S5QAU4VNKZPS-285-5</_dlc_DocId>
    <_dlc_DocIdUrl xmlns="6434c500-c195-4837-b047-5e71706d4cb2">
      <Url>http://www.eduportal44.ru/Buy/Elektron/_layouts/15/DocIdRedir.aspx?ID=S5QAU4VNKZPS-285-5</Url>
      <Description>S5QAU4VNKZPS-285-5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03100358E3F14CBDC70BE4725CA19D" ma:contentTypeVersion="1" ma:contentTypeDescription="Создание документа." ma:contentTypeScope="" ma:versionID="885a7d1260672528715ec511c2511594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D0C292D-989A-48CB-AA12-78B7C3B0B2CC}"/>
</file>

<file path=customXml/itemProps2.xml><?xml version="1.0" encoding="utf-8"?>
<ds:datastoreItem xmlns:ds="http://schemas.openxmlformats.org/officeDocument/2006/customXml" ds:itemID="{805FCAE7-603A-46EC-99A9-CE243D6A990E}"/>
</file>

<file path=customXml/itemProps3.xml><?xml version="1.0" encoding="utf-8"?>
<ds:datastoreItem xmlns:ds="http://schemas.openxmlformats.org/officeDocument/2006/customXml" ds:itemID="{9BD5D425-369A-4C39-9F28-5A7B22D7E6AA}"/>
</file>

<file path=customXml/itemProps4.xml><?xml version="1.0" encoding="utf-8"?>
<ds:datastoreItem xmlns:ds="http://schemas.openxmlformats.org/officeDocument/2006/customXml" ds:itemID="{A08AF646-05B1-4B21-80C5-3642E549BDD1}"/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3171</Words>
  <Application>Microsoft Office PowerPoint</Application>
  <PresentationFormat>Экран (4:3)</PresentationFormat>
  <Paragraphs>522</Paragraphs>
  <Slides>43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ИГРА - ВИКТОРИНА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Пользователь</cp:lastModifiedBy>
  <cp:revision>33</cp:revision>
  <dcterms:created xsi:type="dcterms:W3CDTF">2017-03-31T20:14:45Z</dcterms:created>
  <dcterms:modified xsi:type="dcterms:W3CDTF">2017-04-03T11:33:28Z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0x0101004803100358E3F14CBDC70BE4725CA19D</vt:lpwstr>
  </property>
  <property fmtid="{D5CDD505-2E9C-101B-9397-08002B2CF9AE}" pid="3" name="_dlc_DocIdItemGuid">
    <vt:lpwstr>3b21fd31-4360-4225-9d72-110378283fbd</vt:lpwstr>
  </property>
</Properties>
</file>