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8" r:id="rId1"/>
  </p:sldMasterIdLst>
  <p:sldIdLst>
    <p:sldId id="274" r:id="rId2"/>
    <p:sldId id="258" r:id="rId3"/>
    <p:sldId id="276" r:id="rId4"/>
    <p:sldId id="269" r:id="rId5"/>
    <p:sldId id="270" r:id="rId6"/>
    <p:sldId id="263" r:id="rId7"/>
    <p:sldId id="264" r:id="rId8"/>
    <p:sldId id="271" r:id="rId9"/>
    <p:sldId id="266" r:id="rId10"/>
    <p:sldId id="267" r:id="rId11"/>
    <p:sldId id="275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2022- 2023</a:t>
            </a:r>
            <a:endParaRPr lang="ru-RU" sz="2000" dirty="0"/>
          </a:p>
        </c:rich>
      </c:tx>
      <c:layout>
        <c:manualLayout>
          <c:xMode val="edge"/>
          <c:yMode val="edge"/>
          <c:x val="0.39306444336232943"/>
          <c:y val="0"/>
        </c:manualLayout>
      </c:layout>
      <c:overlay val="1"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</c:ser>
        <c:dLbls>
          <c:showVal val="1"/>
        </c:dLbls>
        <c:shape val="cylinder"/>
        <c:axId val="71117056"/>
        <c:axId val="71155712"/>
        <c:axId val="0"/>
      </c:bar3DChart>
      <c:catAx>
        <c:axId val="71117056"/>
        <c:scaling>
          <c:orientation val="minMax"/>
        </c:scaling>
        <c:axPos val="b"/>
        <c:tickLblPos val="nextTo"/>
        <c:crossAx val="71155712"/>
        <c:crosses val="autoZero"/>
        <c:auto val="1"/>
        <c:lblAlgn val="ctr"/>
        <c:lblOffset val="100"/>
      </c:catAx>
      <c:valAx>
        <c:axId val="71155712"/>
        <c:scaling>
          <c:orientation val="minMax"/>
        </c:scaling>
        <c:axPos val="l"/>
        <c:majorGridlines/>
        <c:numFmt formatCode="General" sourceLinked="1"/>
        <c:tickLblPos val="nextTo"/>
        <c:crossAx val="711170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20213- 2024</a:t>
            </a:r>
            <a:endParaRPr lang="ru-RU" sz="2000" dirty="0"/>
          </a:p>
        </c:rich>
      </c:tx>
      <c:layout>
        <c:manualLayout>
          <c:xMode val="edge"/>
          <c:yMode val="edge"/>
          <c:x val="0.42013845400477312"/>
          <c:y val="3.3638337517225502E-3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6.5451062214173697E-2"/>
          <c:y val="3.0135688755750907E-2"/>
          <c:w val="0.93454893778582626"/>
          <c:h val="0.784774909711917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Начало года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Val val="1"/>
        </c:dLbls>
        <c:shape val="cylinder"/>
        <c:axId val="71399680"/>
        <c:axId val="71426048"/>
        <c:axId val="0"/>
      </c:bar3DChart>
      <c:catAx>
        <c:axId val="71399680"/>
        <c:scaling>
          <c:orientation val="minMax"/>
        </c:scaling>
        <c:axPos val="b"/>
        <c:tickLblPos val="nextTo"/>
        <c:crossAx val="71426048"/>
        <c:crosses val="autoZero"/>
        <c:auto val="1"/>
        <c:lblAlgn val="ctr"/>
        <c:lblOffset val="100"/>
      </c:catAx>
      <c:valAx>
        <c:axId val="71426048"/>
        <c:scaling>
          <c:orientation val="minMax"/>
        </c:scaling>
        <c:axPos val="l"/>
        <c:majorGridlines/>
        <c:numFmt formatCode="General" sourceLinked="1"/>
        <c:tickLblPos val="nextTo"/>
        <c:crossAx val="7139968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475507-E192-400A-AF8E-43BF5948312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1F9CC5-D921-4A69-B222-B63C14657E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Обобщение педагогического опыта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Тема: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Развитие мелкой моторики рук посредством оригами у детей задержкой психического развития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14290"/>
          <a:ext cx="7929618" cy="1890105"/>
        </p:xfrm>
        <a:graphic>
          <a:graphicData uri="http://schemas.openxmlformats.org/drawingml/2006/table">
            <a:tbl>
              <a:tblPr/>
              <a:tblGrid>
                <a:gridCol w="1236436"/>
                <a:gridCol w="5479557"/>
                <a:gridCol w="1213625"/>
              </a:tblGrid>
              <a:tr h="6709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63135" marR="631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63135" marR="631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63135" marR="631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468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5F497A"/>
                        </a:solidFill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Муниципальное дошкольное образовательное учреждение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детский сад №117 «Электроник» комбинированного вида</a:t>
                      </a:r>
                      <a:endParaRPr lang="ru-RU" sz="2000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городского округа город Буй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3135" marR="631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9"/>
            <a:ext cx="5643602" cy="857255"/>
          </a:xfrm>
          <a:prstGeom prst="rect">
            <a:avLst/>
          </a:prstGeom>
          <a:noFill/>
        </p:spPr>
      </p:pic>
      <p:pic>
        <p:nvPicPr>
          <p:cNvPr id="6" name="Рисун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1071570" cy="1000132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14290"/>
            <a:ext cx="1014414" cy="928694"/>
          </a:xfrm>
          <a:prstGeom prst="rect">
            <a:avLst/>
          </a:prstGeom>
          <a:noFill/>
        </p:spPr>
      </p:pic>
      <p:pic>
        <p:nvPicPr>
          <p:cNvPr id="62468" name="Picture 4" descr="https://avatars.mds.yandex.net/i?id=f77cef32d7683340e486f49497b665629d877d81-9236689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4500570"/>
            <a:ext cx="4214843" cy="2357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5656"/>
          <a:ext cx="9001156" cy="35380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97359"/>
                <a:gridCol w="5203797"/>
              </a:tblGrid>
              <a:tr h="85581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Формы работы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 родителями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Формы работы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 воспитателями и специалистами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+mn-lt"/>
                          <a:cs typeface="Times New Roman" pitchFamily="18" charset="0"/>
                        </a:rPr>
                        <a:t>Изготовление дидактических игр</a:t>
                      </a:r>
                      <a:endParaRPr lang="ru-RU" sz="20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37251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+mn-lt"/>
                          <a:cs typeface="Times New Roman" pitchFamily="18" charset="0"/>
                        </a:rPr>
                        <a:t>Родительские собрания</a:t>
                      </a:r>
                      <a:endParaRPr lang="ru-RU" sz="200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Содоклад на педагогическом совете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51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+mn-lt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НОД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5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5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Папки – передвижки 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Рекомендации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5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Стенд для родителей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Documents and Settings\Я\Рабочий стол\Мартьянова\фОТКИ\P81701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9419">
            <a:off x="428596" y="3714752"/>
            <a:ext cx="3909998" cy="2824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F:\IMG_20221018_0927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14752"/>
            <a:ext cx="385765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Планируемые результаты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71480"/>
            <a:ext cx="8429684" cy="704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Дети овладевают различным приемам работы с бумагой;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Дети знают основные геометрические понятия и базовые формы оригами;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Дети развивают мелкую моторику рук и глазомер;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Дети учатся хорошо складывать и сгибать бумагу, хорошо проглаживать линии сгибов;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Дети достигают определенного уровня развития внимания, памяти, мышления, пространственного воображения, мелкой моторики рук и глазомера;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Дети знакомятся с искусством оригами;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Дети применяют знания и умения в практической деятельности (самостоятельное выполнение поделок в самостоятельной деятельности) 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Дети приходят на помощь своим товарищам при изготовлении поделок;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Дети проявляют творчество при изготовлении поделок (дополнительные детали) 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Дети лучше знакомятся со свойствами и качествами бумаги;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Дети учатся использовать в работе с бумагой технологические карты.</a:t>
            </a:r>
          </a:p>
          <a:p>
            <a:pPr lvl="0"/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578647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Вывод: 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Систематические занятия с детьми оригами – гарантия его всестороннего развития и успешной подготовки к школьному обучению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4" name="Picture 9" descr="IMG_0751"/>
          <p:cNvPicPr>
            <a:picLocks noChangeAspect="1" noChangeArrowheads="1"/>
          </p:cNvPicPr>
          <p:nvPr/>
        </p:nvPicPr>
        <p:blipFill>
          <a:blip r:embed="rId2" cstate="print"/>
          <a:srcRect t="4654" r="8462"/>
          <a:stretch>
            <a:fillRect/>
          </a:stretch>
        </p:blipFill>
        <p:spPr bwMode="auto">
          <a:xfrm>
            <a:off x="285719" y="2000240"/>
            <a:ext cx="252783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IMG6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35175" y="2000240"/>
            <a:ext cx="2943553" cy="220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MG_07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86256"/>
            <a:ext cx="3071834" cy="23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CIMG6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29388" y="3357563"/>
            <a:ext cx="27146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IMG_20221221_104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28604"/>
            <a:ext cx="2714612" cy="2857520"/>
          </a:xfrm>
          <a:prstGeom prst="rect">
            <a:avLst/>
          </a:prstGeom>
          <a:noFill/>
        </p:spPr>
      </p:pic>
      <p:pic>
        <p:nvPicPr>
          <p:cNvPr id="1026" name="Picture 2" descr="F:\IMG_20230330_094944 (2).jpg"/>
          <p:cNvPicPr>
            <a:picLocks noChangeAspect="1" noChangeArrowheads="1"/>
          </p:cNvPicPr>
          <p:nvPr/>
        </p:nvPicPr>
        <p:blipFill>
          <a:blip r:embed="rId7" cstate="print"/>
          <a:srcRect b="33333"/>
          <a:stretch>
            <a:fillRect/>
          </a:stretch>
        </p:blipFill>
        <p:spPr bwMode="auto">
          <a:xfrm>
            <a:off x="214282" y="4357694"/>
            <a:ext cx="307183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0fe5013e[1].jpg"/>
          <p:cNvPicPr>
            <a:picLocks noChangeAspect="1"/>
          </p:cNvPicPr>
          <p:nvPr/>
        </p:nvPicPr>
        <p:blipFill>
          <a:blip r:embed="rId2" cstate="print"/>
          <a:srcRect l="9999" t="7317" r="10001" b="4877"/>
          <a:stretch>
            <a:fillRect/>
          </a:stretch>
        </p:blipFill>
        <p:spPr bwMode="auto">
          <a:xfrm>
            <a:off x="500034" y="0"/>
            <a:ext cx="1619277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x_1cee2a6c[1].jpg"/>
          <p:cNvPicPr>
            <a:picLocks noChangeAspect="1"/>
          </p:cNvPicPr>
          <p:nvPr/>
        </p:nvPicPr>
        <p:blipFill>
          <a:blip r:embed="rId3" cstate="print"/>
          <a:srcRect l="7739" t="7913" r="6054" b="11599"/>
          <a:stretch>
            <a:fillRect/>
          </a:stretch>
        </p:blipFill>
        <p:spPr bwMode="auto">
          <a:xfrm>
            <a:off x="2714612" y="571480"/>
            <a:ext cx="167771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x_7efcb413[1].jpg"/>
          <p:cNvPicPr>
            <a:picLocks noChangeAspect="1"/>
          </p:cNvPicPr>
          <p:nvPr/>
        </p:nvPicPr>
        <p:blipFill>
          <a:blip r:embed="rId4" cstate="print"/>
          <a:srcRect l="10498" t="10333" r="13639" b="12166"/>
          <a:stretch>
            <a:fillRect/>
          </a:stretch>
        </p:blipFill>
        <p:spPr bwMode="auto">
          <a:xfrm>
            <a:off x="7143768" y="3500438"/>
            <a:ext cx="1730643" cy="243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x_8b99c588[1].jpg"/>
          <p:cNvPicPr>
            <a:picLocks noChangeAspect="1"/>
          </p:cNvPicPr>
          <p:nvPr/>
        </p:nvPicPr>
        <p:blipFill>
          <a:blip r:embed="rId5" cstate="print"/>
          <a:srcRect l="20861" t="6666" r="14496" b="7619"/>
          <a:stretch>
            <a:fillRect/>
          </a:stretch>
        </p:blipFill>
        <p:spPr bwMode="auto">
          <a:xfrm>
            <a:off x="7000892" y="0"/>
            <a:ext cx="19407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x_72ac9e65[1].jpg"/>
          <p:cNvPicPr>
            <a:picLocks noChangeAspect="1"/>
          </p:cNvPicPr>
          <p:nvPr/>
        </p:nvPicPr>
        <p:blipFill>
          <a:blip r:embed="rId6" cstate="print"/>
          <a:srcRect l="14841" t="8889" r="19031" b="9292"/>
          <a:stretch>
            <a:fillRect/>
          </a:stretch>
        </p:blipFill>
        <p:spPr bwMode="auto">
          <a:xfrm>
            <a:off x="285720" y="2571744"/>
            <a:ext cx="18520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x_5aa07cdc[1].jpg"/>
          <p:cNvPicPr>
            <a:picLocks noChangeAspect="1"/>
          </p:cNvPicPr>
          <p:nvPr/>
        </p:nvPicPr>
        <p:blipFill>
          <a:blip r:embed="rId7" cstate="print"/>
          <a:srcRect l="5455" t="6570" r="9696" b="6473"/>
          <a:stretch>
            <a:fillRect/>
          </a:stretch>
        </p:blipFill>
        <p:spPr bwMode="auto">
          <a:xfrm>
            <a:off x="4786314" y="500042"/>
            <a:ext cx="1643074" cy="234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57422" y="0"/>
            <a:ext cx="442915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  <a:cs typeface="Times New Roman" pitchFamily="18" charset="0"/>
              </a:rPr>
              <a:t>Методическая литература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Ocy;&amp;rcy;&amp;icy;&amp;gcy;&amp;acy;&amp;mcy;&amp;icy; &amp;icy; &amp;rcy;&amp;acy;&amp;zcy;&amp;vcy;&amp;icy;&amp;tcy;&amp;icy;&amp;iecy; &amp;rcy;&amp;iecy;&amp;bcy;&amp;iecy;&amp;ncy;&amp;kcy;&amp;acy;. &amp;Pcy;&amp;ocy;&amp;pcy;&amp;ucy;&amp;lcy;&amp;yacy;&amp;rcy;&amp;ncy;&amp;ocy;&amp;iecy; &amp;pcy;&amp;ocy;&amp;scy;&amp;ocy;&amp;bcy;&amp;icy;&amp;iecy; &amp;dcy;&amp;lcy;&amp;yacy; &amp;rcy;&amp;ocy;&amp;dcy;&amp;icy;&amp;tcy;&amp;iecy;&amp;lcy;&amp;iecy;&amp;jcy; &amp;icy; &amp;pcy;&amp;iecy;&amp;dcy;&amp;acy;&amp;gcy;&amp;ocy;&amp;gcy;&amp;ocy;&amp;vcy;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2714620"/>
            <a:ext cx="1762124" cy="2643186"/>
          </a:xfrm>
          <a:prstGeom prst="rect">
            <a:avLst/>
          </a:prstGeom>
          <a:noFill/>
        </p:spPr>
      </p:pic>
      <p:pic>
        <p:nvPicPr>
          <p:cNvPr id="1028" name="Picture 4" descr="&amp;Ocy;&amp;rcy;&amp;icy;&amp;gcy;&amp;acy;&amp;mcy;&amp;icy; &amp;vcy; &amp;dcy;&amp;iecy;&amp;tcy;&amp;scy;&amp;kcy;&amp;ocy;&amp;mcy; &amp;scy;&amp;acy;&amp;dcy;&amp;u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2643182"/>
            <a:ext cx="1760804" cy="2292713"/>
          </a:xfrm>
          <a:prstGeom prst="rect">
            <a:avLst/>
          </a:prstGeom>
          <a:noFill/>
        </p:spPr>
      </p:pic>
      <p:pic>
        <p:nvPicPr>
          <p:cNvPr id="1030" name="Picture 6" descr="http://noin.ru/uploads/posts/2012-01/1327340969_kvrmgkiz7lpdxic.jpeg"/>
          <p:cNvPicPr>
            <a:picLocks noChangeAspect="1" noChangeArrowheads="1"/>
          </p:cNvPicPr>
          <p:nvPr/>
        </p:nvPicPr>
        <p:blipFill>
          <a:blip r:embed="rId10" cstate="print"/>
          <a:srcRect t="5896"/>
          <a:stretch>
            <a:fillRect/>
          </a:stretch>
        </p:blipFill>
        <p:spPr bwMode="auto">
          <a:xfrm>
            <a:off x="6286512" y="2214554"/>
            <a:ext cx="1538281" cy="2280363"/>
          </a:xfrm>
          <a:prstGeom prst="rect">
            <a:avLst/>
          </a:prstGeom>
          <a:noFill/>
        </p:spPr>
      </p:pic>
      <p:pic>
        <p:nvPicPr>
          <p:cNvPr id="1032" name="Picture 8" descr="http://www.gala.com.ua/images/catalog/show2.php?img=048759.jpg&amp;width=3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560956">
            <a:off x="1089380" y="4247144"/>
            <a:ext cx="1747128" cy="2286016"/>
          </a:xfrm>
          <a:prstGeom prst="rect">
            <a:avLst/>
          </a:prstGeom>
          <a:noFill/>
        </p:spPr>
      </p:pic>
      <p:pic>
        <p:nvPicPr>
          <p:cNvPr id="1034" name="Picture 10" descr="http://www.m-potolok.ru/forum/images/origami-dlya-detey-tsvety-shemy-1688-large.jpg"/>
          <p:cNvPicPr>
            <a:picLocks noChangeAspect="1" noChangeArrowheads="1"/>
          </p:cNvPicPr>
          <p:nvPr/>
        </p:nvPicPr>
        <p:blipFill>
          <a:blip r:embed="rId12" cstate="print"/>
          <a:srcRect l="8443" t="8571" r="11343" b="11429"/>
          <a:stretch>
            <a:fillRect/>
          </a:stretch>
        </p:blipFill>
        <p:spPr bwMode="auto">
          <a:xfrm rot="3589598">
            <a:off x="4694008" y="4108627"/>
            <a:ext cx="1785950" cy="263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ВИЗИТНАЯ КАРТОЧКА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Куряловой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ЛЮБОВИ    БОРИСОВНЫ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1500174"/>
            <a:ext cx="5929354" cy="47089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ДАТА РОЖДЕНИЯ –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17.08.1979 год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ДОЛЖНОСТЬ – воспитатель;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ОБРАЗОВАНИЕ –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высшее, 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закончила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КГУ имени Н.А. Некрасова;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ПЕДАГОГИЧЕСКИЙ СТАЖ РАБОТЫ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– 23 года;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КАТЕГОРИЯ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–Высшая категория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 НАГРАДЫ – 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почетной грамотой Департамента образования и науки Костромской области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26" name="Picture 2" descr="F:\IMG_20220506_125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00036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4fe3c75f753e45c1128d0f2a95b78c4funiqueidcmcimag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2301">
            <a:off x="388018" y="4352577"/>
            <a:ext cx="2230932" cy="19772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142984"/>
            <a:ext cx="35004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Из истории оригами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0" y="1428736"/>
            <a:ext cx="9144000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Оригами- искусство складывания фигурок из бумаги.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Оригами родилось в Японии много веков назад.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Слово «оригами» в переводе с японского языка означает «сложенная бумага»</a:t>
            </a:r>
          </a:p>
          <a:p>
            <a:pPr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ru-RU" sz="2000" b="1" dirty="0" smtClean="0"/>
              <a:t>В настоящее время оригами распространено во многих странах мира.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ru-RU" sz="2000" b="1" dirty="0" smtClean="0"/>
              <a:t>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о второй половине 19 века оригами перешло границы Японии.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x_e71f67ca[1]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8801">
            <a:off x="6763702" y="77078"/>
            <a:ext cx="2222221" cy="164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357562"/>
            <a:ext cx="52149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Психические  процессы и оригами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2928926" y="3714752"/>
            <a:ext cx="6215074" cy="3143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3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Складывая фигурки  из бумаги, ребенок поневоле концентрирует свое внимание на этом процессе. </a:t>
            </a:r>
          </a:p>
          <a:p>
            <a:pPr marR="0" lvl="0" algn="just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3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Поэтому занятия оригами являются  своеобразной психотерапией, способной на время отвлечь его от других мыслей, то есть направить его внимание на творческую работу. </a:t>
            </a:r>
          </a:p>
          <a:p>
            <a:pPr marR="0" lvl="0" algn="just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 3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Оригами повышает активность, как левого, так и правого полушарий мозга, поскольку требует одновременного контроля над движениями обеих рук, что, в свою очередь, ведет к позитивному изменению целого ряда показателей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298" y="0"/>
            <a:ext cx="3357554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Я слышу и забываю. </a:t>
            </a:r>
          </a:p>
          <a:p>
            <a:r>
              <a:rPr lang="ru-RU" sz="1600" dirty="0" smtClean="0">
                <a:latin typeface="Arial Black" pitchFamily="34" charset="0"/>
              </a:rPr>
              <a:t>Я вижу и запоминаю. </a:t>
            </a:r>
          </a:p>
          <a:p>
            <a:r>
              <a:rPr lang="ru-RU" sz="1600" dirty="0" smtClean="0">
                <a:latin typeface="Arial Black" pitchFamily="34" charset="0"/>
              </a:rPr>
              <a:t>Я делаю и понимаю.</a:t>
            </a:r>
          </a:p>
          <a:p>
            <a:pPr algn="r"/>
            <a:r>
              <a:rPr lang="ru-RU" sz="1600" b="1" dirty="0" smtClean="0">
                <a:latin typeface="Arial Black" pitchFamily="34" charset="0"/>
              </a:rPr>
              <a:t>Китайская мудрость</a:t>
            </a: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281519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Практическая часть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285992"/>
            <a:ext cx="37862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Достоинства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8662" y="3000372"/>
            <a:ext cx="4214842" cy="36933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Способствует концентрации внимания;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Стимулирует развитие памяти;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Активизирует мыслительные процессы;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Знакомит с основными геометрическими понятиями: угол, сторона, квадрат, треугольник и т.д.;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Совершенствует трудовые умения;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Развивает конструктивное мышление, творческое воображение и художественный вкус;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Согласовывает работу глаз и рук.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8" name="Рисунок 4" descr="CIMG6116.JPG"/>
          <p:cNvPicPr>
            <a:picLocks noChangeAspect="1"/>
          </p:cNvPicPr>
          <p:nvPr/>
        </p:nvPicPr>
        <p:blipFill>
          <a:blip r:embed="rId2" cstate="print"/>
          <a:srcRect r="6122"/>
          <a:stretch>
            <a:fillRect/>
          </a:stretch>
        </p:blipFill>
        <p:spPr bwMode="auto">
          <a:xfrm>
            <a:off x="5715008" y="4572008"/>
            <a:ext cx="328617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642919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  <a:cs typeface="Times New Roman" pitchFamily="18" charset="0"/>
              </a:rPr>
              <a:t>Актуальность использования оригами в образовательном процессе в первую очередь связана с возможностью использования его как средства развития мелкой моторики рук. Использование оригами обеспечивает хорошую тренировку пальцев, способствует выработке движений кисти, развивает точность, </a:t>
            </a:r>
            <a:r>
              <a:rPr lang="ru-RU" dirty="0" err="1" smtClean="0">
                <a:latin typeface="Constantia" pitchFamily="18" charset="0"/>
                <a:cs typeface="Times New Roman" pitchFamily="18" charset="0"/>
              </a:rPr>
              <a:t>скоординированность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 мелких движений пальцев. </a:t>
            </a:r>
            <a:endParaRPr lang="en-US" dirty="0" smtClean="0">
              <a:latin typeface="Constantia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285728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Актуальность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237884" y="237887"/>
            <a:ext cx="8451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Цель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0"/>
            <a:ext cx="871540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Развитие мелкой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моторики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рук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посредством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оригами с детьми ЗПР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374141" y="1731439"/>
            <a:ext cx="11176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Задачи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8596" y="714356"/>
            <a:ext cx="8715404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Формировать умения следовать устным инструкциям.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Обучать различным приемам работы с бумагой.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Знакомить детей с основными геометрическими понятиями: круг, квадрат, треугольник, угол, сторона, вершина и т.д.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Обогащать словарь ребенка специальными терминами.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Создавать композиции с изделиями, выполненными из бумаги.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Развивать внимание, память, логическое и пространственное воображение.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Развивать мелкую моторику рук и глазомер.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Развивать творческие способности и фантазии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Развивать у детей способность работать руками, приучать к точным движениям пальцев.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588142" y="3802828"/>
            <a:ext cx="15456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Принципы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28596" y="3286124"/>
            <a:ext cx="8715404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Доступности (объем заданий соответствует уровню развития и подготовленности детей).</a:t>
            </a:r>
            <a:endParaRPr kumimoji="0" lang="ru-RU" sz="16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Наглядности (работа ведется используя пооперационные карты- схемы, непосредственное наблюдение ребенка).</a:t>
            </a:r>
            <a:endParaRPr kumimoji="0" lang="ru-RU" sz="16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q"/>
              <a:tabLst/>
            </a:pPr>
            <a:r>
              <a:rPr kumimoji="0" lang="ru-RU" sz="16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Индивидуальный подход  в работе выражается , прежде всего, в тщательном изучении каждого ребенка перед началом и в процессе работы с ним в зависимости от его возможностей.</a:t>
            </a:r>
            <a:endParaRPr kumimoji="0" lang="ru-RU" sz="16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404758" y="5476832"/>
            <a:ext cx="14558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Методы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и приемы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072074"/>
            <a:ext cx="214314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Наглядный метод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500702"/>
            <a:ext cx="18573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Словесный метод 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857892"/>
            <a:ext cx="192882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Игровой метод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6215082"/>
            <a:ext cx="228601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Практический метод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786321"/>
            <a:ext cx="2857520" cy="1974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Я\Рабочий стол\Мартьянова\Мартьянова\PA04053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2409" y="214290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Я\Рабочий стол\Мартьянова\Мартьянова\PA040531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3" y="214290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14480" y="3071810"/>
            <a:ext cx="54292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Предметно-развивающая среда</a:t>
            </a:r>
            <a:endParaRPr lang="ru-RU" sz="20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F:\IMG_20231005_1001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500438"/>
            <a:ext cx="4929222" cy="330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Я\Рабочий стол\Мартьянова\фОТКИ\PA10059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8" y="4286256"/>
            <a:ext cx="3214678" cy="2332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714612" y="0"/>
            <a:ext cx="37160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Формы работы с детьми</a:t>
            </a:r>
            <a:endParaRPr lang="ru-RU" sz="20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142985"/>
            <a:ext cx="99631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Беседы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357562"/>
            <a:ext cx="2928958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Совместная деятельность с детьми </a:t>
            </a:r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и родителями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500702"/>
            <a:ext cx="192882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Самостоятельная </a:t>
            </a:r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деятельность детей</a:t>
            </a:r>
            <a:endParaRPr lang="ru-RU" sz="1600" dirty="0">
              <a:cs typeface="Times New Roman" pitchFamily="18" charset="0"/>
            </a:endParaRPr>
          </a:p>
        </p:txBody>
      </p:sp>
      <p:pic>
        <p:nvPicPr>
          <p:cNvPr id="12" name="Рисунок 11" descr="C:\Documents and Settings\Я\Рабочий стол\Мартьянова\фОТКИ\PA100595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 rot="21173153">
            <a:off x="352041" y="3990776"/>
            <a:ext cx="3455522" cy="2439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857620" y="1643051"/>
            <a:ext cx="164307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«Живой натюрморт»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4429132"/>
            <a:ext cx="221457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Непосредственно образовательная деятельность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2643182"/>
            <a:ext cx="18573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Индивидуальная работа </a:t>
            </a:r>
          </a:p>
        </p:txBody>
      </p:sp>
      <p:pic>
        <p:nvPicPr>
          <p:cNvPr id="2052" name="Picture 4" descr="F:\IMG_20231005_100155.jpg"/>
          <p:cNvPicPr>
            <a:picLocks noChangeAspect="1" noChangeArrowheads="1"/>
          </p:cNvPicPr>
          <p:nvPr/>
        </p:nvPicPr>
        <p:blipFill>
          <a:blip r:embed="rId4"/>
          <a:srcRect t="48889"/>
          <a:stretch>
            <a:fillRect/>
          </a:stretch>
        </p:blipFill>
        <p:spPr bwMode="auto">
          <a:xfrm>
            <a:off x="6143636" y="857232"/>
            <a:ext cx="3000364" cy="2857520"/>
          </a:xfrm>
          <a:prstGeom prst="rect">
            <a:avLst/>
          </a:prstGeom>
          <a:noFill/>
        </p:spPr>
      </p:pic>
      <p:pic>
        <p:nvPicPr>
          <p:cNvPr id="1026" name="Picture 2" descr="F:\IMG-20221118-WA0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853" y="928670"/>
            <a:ext cx="302814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714356"/>
            <a:ext cx="2571768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00298" y="0"/>
            <a:ext cx="37147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КРИТЕРИИ РАЗВИТИЯ </a:t>
            </a:r>
            <a:endParaRPr lang="ru-RU" sz="20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642918"/>
            <a:ext cx="221457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9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Знание  геометрических фигур: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142976" y="1214422"/>
            <a:ext cx="214314" cy="2143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214422"/>
            <a:ext cx="214314" cy="214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214422"/>
            <a:ext cx="357190" cy="142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214546" y="1214422"/>
            <a:ext cx="274886" cy="214314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071546"/>
            <a:ext cx="1857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Вырезать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929058" y="1142984"/>
            <a:ext cx="214314" cy="2143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143372" y="1214422"/>
            <a:ext cx="214314" cy="7143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142984"/>
            <a:ext cx="214314" cy="214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1142984"/>
            <a:ext cx="20002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Вырезать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857884" y="1285860"/>
            <a:ext cx="285752" cy="1428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143636" y="1285860"/>
            <a:ext cx="214314" cy="7143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57950" y="1285860"/>
            <a:ext cx="357190" cy="142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428604"/>
            <a:ext cx="28575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Составлять узоры из геометрических фигур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3108" y="1571612"/>
            <a:ext cx="53578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Сгибать прямоугольный лист пополам, совмещая стороны и углы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2844" y="2357430"/>
            <a:ext cx="278608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Сгибание листа вчетверо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3071810"/>
            <a:ext cx="51435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Умение изготовить несложную  поделку, следя за  показом педагога и слушая устные пояснения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071802" y="2357430"/>
            <a:ext cx="30003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Делить     лист на несколько равных частей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286512" y="2285992"/>
            <a:ext cx="264320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Правильно пользоваться ножницами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00694" y="3357563"/>
            <a:ext cx="35004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Выполнять несложные поделки способом оригами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57422" y="4000504"/>
            <a:ext cx="41434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8514" y="4441149"/>
            <a:ext cx="33033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Складывание бумаги </a:t>
            </a:r>
          </a:p>
          <a:p>
            <a:pPr algn="ctr"/>
            <a:r>
              <a:rPr lang="ru-RU" dirty="0" smtClean="0"/>
              <a:t>формы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428860" y="4857760"/>
            <a:ext cx="357190" cy="1428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4786322"/>
            <a:ext cx="214314" cy="214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86116" y="4786322"/>
            <a:ext cx="214314" cy="2143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643306" y="4500570"/>
            <a:ext cx="20002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Использование </a:t>
            </a:r>
          </a:p>
          <a:p>
            <a:pPr algn="ctr"/>
            <a:r>
              <a:rPr lang="ru-RU" dirty="0" smtClean="0"/>
              <a:t>карт – схем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786446" y="4500570"/>
            <a:ext cx="32147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Создание поделок – игрушек из бумаги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5429264"/>
            <a:ext cx="42862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Знание названий, умение различать  и применять  в работе </a:t>
            </a:r>
          </a:p>
          <a:p>
            <a:pPr algn="ctr"/>
            <a:r>
              <a:rPr lang="ru-RU" dirty="0" smtClean="0"/>
              <a:t>условные обозначения оригами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714876" y="5500702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Знать базовые формы </a:t>
            </a:r>
          </a:p>
          <a:p>
            <a:pPr algn="ctr"/>
            <a:r>
              <a:rPr lang="ru-RU" dirty="0" smtClean="0"/>
              <a:t>складывание из бумаги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71670" y="0"/>
            <a:ext cx="492922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Диагностический мониторинг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571480"/>
          <a:ext cx="864399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85720" y="3643314"/>
          <a:ext cx="814393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03100358E3F14CBDC70BE4725CA19D" ma:contentTypeVersion="1" ma:contentTypeDescription="Создание документа." ma:contentTypeScope="" ma:versionID="885a7d1260672528715ec511c2511594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S5QAU4VNKZPS-285-24</_dlc_DocId>
    <_dlc_DocIdUrl xmlns="6434c500-c195-4837-b047-5e71706d4cb2">
      <Url>http://www.eduportal44.ru/Buy/Elektron/_layouts/15/DocIdRedir.aspx?ID=S5QAU4VNKZPS-285-24</Url>
      <Description>S5QAU4VNKZPS-285-24</Description>
    </_dlc_DocIdUrl>
  </documentManagement>
</p:properties>
</file>

<file path=customXml/itemProps1.xml><?xml version="1.0" encoding="utf-8"?>
<ds:datastoreItem xmlns:ds="http://schemas.openxmlformats.org/officeDocument/2006/customXml" ds:itemID="{7B8E4AB4-E81E-4E4F-8A11-DE95BD69D83F}"/>
</file>

<file path=customXml/itemProps2.xml><?xml version="1.0" encoding="utf-8"?>
<ds:datastoreItem xmlns:ds="http://schemas.openxmlformats.org/officeDocument/2006/customXml" ds:itemID="{C37BEB04-82CA-414D-9718-8AD78D3C4778}"/>
</file>

<file path=customXml/itemProps3.xml><?xml version="1.0" encoding="utf-8"?>
<ds:datastoreItem xmlns:ds="http://schemas.openxmlformats.org/officeDocument/2006/customXml" ds:itemID="{5D6D46CB-0862-4E84-B5CE-4043668882D5}"/>
</file>

<file path=customXml/itemProps4.xml><?xml version="1.0" encoding="utf-8"?>
<ds:datastoreItem xmlns:ds="http://schemas.openxmlformats.org/officeDocument/2006/customXml" ds:itemID="{46F3F742-A34B-4080-86E8-5405A05110A2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633</TotalTime>
  <Words>778</Words>
  <Application>Microsoft Office PowerPoint</Application>
  <PresentationFormat>Экран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Обобщение педагогического опыта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Пользователь</cp:lastModifiedBy>
  <cp:revision>74</cp:revision>
  <dcterms:created xsi:type="dcterms:W3CDTF">2013-12-03T19:07:14Z</dcterms:created>
  <dcterms:modified xsi:type="dcterms:W3CDTF">2023-10-17T10:15:33Z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0x0101004803100358E3F14CBDC70BE4725CA19D</vt:lpwstr>
  </property>
  <property fmtid="{D5CDD505-2E9C-101B-9397-08002B2CF9AE}" pid="3" name="_dlc_DocIdItemGuid">
    <vt:lpwstr>c033582d-2417-42e8-83f5-f9fee1aaa370</vt:lpwstr>
  </property>
</Properties>
</file>