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BF4"/>
    <a:srgbClr val="D0F4DE"/>
    <a:srgbClr val="AFEDC7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05" autoAdjust="0"/>
  </p:normalViewPr>
  <p:slideViewPr>
    <p:cSldViewPr>
      <p:cViewPr>
        <p:scale>
          <a:sx n="77" d="100"/>
          <a:sy n="77" d="100"/>
        </p:scale>
        <p:origin x="-3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 уровени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Начало 1 года обучения</c:v>
                </c:pt>
                <c:pt idx="1">
                  <c:v>Конец 1 года обучения</c:v>
                </c:pt>
                <c:pt idx="2">
                  <c:v>Начало 2 года обучения</c:v>
                </c:pt>
                <c:pt idx="3">
                  <c:v>Конец 2 года обучения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1</c:v>
                </c:pt>
                <c:pt idx="1">
                  <c:v>0.2</c:v>
                </c:pt>
                <c:pt idx="2">
                  <c:v>0.2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Начало 1 года обучения</c:v>
                </c:pt>
                <c:pt idx="1">
                  <c:v>Конец 1 года обучения</c:v>
                </c:pt>
                <c:pt idx="2">
                  <c:v>Начало 2 года обучения</c:v>
                </c:pt>
                <c:pt idx="3">
                  <c:v>Конец 2 года обучения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</c:v>
                </c:pt>
                <c:pt idx="1">
                  <c:v>0.8</c:v>
                </c:pt>
                <c:pt idx="2">
                  <c:v>0.8</c:v>
                </c:pt>
                <c:pt idx="3">
                  <c:v>0.3800000000000005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 уровень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Начало 1 года обучения</c:v>
                </c:pt>
                <c:pt idx="1">
                  <c:v>Конец 1 года обучения</c:v>
                </c:pt>
                <c:pt idx="2">
                  <c:v>Начало 2 года обучения</c:v>
                </c:pt>
                <c:pt idx="3">
                  <c:v>Конец 2 года обучения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0.62000000000000088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3815936"/>
        <c:axId val="93817472"/>
        <c:axId val="0"/>
      </c:bar3DChart>
      <c:catAx>
        <c:axId val="93815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3817472"/>
        <c:crosses val="autoZero"/>
        <c:auto val="1"/>
        <c:lblAlgn val="ctr"/>
        <c:lblOffset val="100"/>
        <c:noMultiLvlLbl val="0"/>
      </c:catAx>
      <c:valAx>
        <c:axId val="938174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3815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D96258-E1E0-423F-858B-8A691E3E618A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C93E26-C71C-446D-8ADE-D9E23E804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221088"/>
            <a:ext cx="6172200" cy="1894362"/>
          </a:xfrm>
          <a:solidFill>
            <a:srgbClr val="FFCCCC"/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ЛОГОРИТМИЧЕСКИЕ ИГРЫ И УПРАЖНЕНИЯ как средство речевого развития дошкольников с ОНР.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61010"/>
            <a:ext cx="6347647" cy="3782742"/>
          </a:xfrm>
          <a:prstGeom prst="rect">
            <a:avLst/>
          </a:prstGeom>
          <a:solidFill>
            <a:srgbClr val="FFCCCC"/>
          </a:solidFill>
          <a:ln w="7620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323210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08912" cy="796950"/>
          </a:xfrm>
          <a:solidFill>
            <a:srgbClr val="FFCCCC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содержание </a:t>
            </a:r>
            <a:r>
              <a:rPr lang="ru-RU" b="1" dirty="0" err="1">
                <a:solidFill>
                  <a:srgbClr val="0070C0"/>
                </a:solidFill>
              </a:rPr>
              <a:t>логоритмических</a:t>
            </a:r>
            <a:r>
              <a:rPr lang="ru-RU" b="1" dirty="0">
                <a:solidFill>
                  <a:srgbClr val="0070C0"/>
                </a:solidFill>
              </a:rPr>
              <a:t> игр и </a:t>
            </a:r>
            <a:r>
              <a:rPr lang="ru-RU" b="1" dirty="0" smtClean="0">
                <a:solidFill>
                  <a:srgbClr val="0070C0"/>
                </a:solidFill>
              </a:rPr>
              <a:t>упражнений</a:t>
            </a:r>
            <a:r>
              <a:rPr lang="ru-RU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208912" cy="5544616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600" b="1" dirty="0" smtClean="0"/>
              <a:t>Динамические </a:t>
            </a:r>
            <a:r>
              <a:rPr lang="ru-RU" sz="2600" b="1" dirty="0"/>
              <a:t>упражнения на регуляцию мышечного тонуса </a:t>
            </a:r>
            <a:r>
              <a:rPr lang="ru-RU" sz="2600" dirty="0"/>
              <a:t>развивают умение расслаблять и напрягать группы мышц. Благодаря этим упражнениям дети лучше владеют своим телом, их движения становятся точными и ловкими.</a:t>
            </a:r>
          </a:p>
          <a:p>
            <a:pPr algn="just"/>
            <a:r>
              <a:rPr lang="ru-RU" sz="2600" b="1" dirty="0"/>
              <a:t>Артикуляционные упражнения </a:t>
            </a:r>
            <a:r>
              <a:rPr lang="ru-RU" sz="2600" dirty="0"/>
              <a:t>полезны в любом возрасте, так как четкая артикуляция – основа хорошей дикции. Артикуляционные упражнения для детей с нарушениями звукопроизношения – необходимость. Они подготавливают артикуляционный аппарат ребенка к постановке </a:t>
            </a:r>
            <a:r>
              <a:rPr lang="ru-RU" sz="2600" dirty="0" smtClean="0"/>
              <a:t>звуков. </a:t>
            </a:r>
            <a:r>
              <a:rPr lang="ru-RU" sz="2600" dirty="0"/>
              <a:t>Четкие ощущения от органов артикуляционного аппарата – основа для овладения навыком письма. </a:t>
            </a:r>
            <a:endParaRPr lang="ru-RU" sz="2600" dirty="0" smtClean="0"/>
          </a:p>
          <a:p>
            <a:pPr algn="just"/>
            <a:r>
              <a:rPr lang="ru-RU" sz="2600" b="1" dirty="0" smtClean="0"/>
              <a:t>Дыхательная </a:t>
            </a:r>
            <a:r>
              <a:rPr lang="ru-RU" sz="2600" b="1" dirty="0"/>
              <a:t>гимнастика </a:t>
            </a:r>
            <a:r>
              <a:rPr lang="ru-RU" sz="2600" dirty="0"/>
              <a:t>корректирует нарушения речевого дыхания, помогает выработать диафрагмальное дыхание, а также продолжительность, силу и правильное распределение выдоха.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063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075240" cy="5925272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Упражнения на развитие внимания и памяти </a:t>
            </a:r>
            <a:r>
              <a:rPr lang="ru-RU" dirty="0" smtClean="0"/>
              <a:t>развивают все виды памяти: зрительную, слуховую, моторную. Активизируется внимание детей, способность быстро реагировать на смену деятельности.</a:t>
            </a:r>
          </a:p>
          <a:p>
            <a:pPr algn="just"/>
            <a:r>
              <a:rPr lang="ru-RU" b="1" dirty="0" err="1" smtClean="0"/>
              <a:t>Чистоговорки</a:t>
            </a:r>
            <a:r>
              <a:rPr lang="ru-RU" dirty="0" smtClean="0"/>
              <a:t> обязательны . С их помощью автоматизируются звуки, язык тренируется выполнять правильные движения, отрабатывается четкое, ритмичное произношение. У детей развивается фонематический слух и слуховое внимание.</a:t>
            </a:r>
          </a:p>
          <a:p>
            <a:pPr algn="just"/>
            <a:r>
              <a:rPr lang="ru-RU" b="1" dirty="0" smtClean="0"/>
              <a:t>Речевые игры </a:t>
            </a:r>
            <a:r>
              <a:rPr lang="ru-RU" dirty="0" smtClean="0"/>
              <a:t>могут быть представлены в различных видах: </a:t>
            </a:r>
            <a:r>
              <a:rPr lang="ru-RU" dirty="0" err="1" smtClean="0"/>
              <a:t>ритмодекламации</a:t>
            </a:r>
            <a:r>
              <a:rPr lang="ru-RU" dirty="0" smtClean="0"/>
              <a:t> без музыкального сопровождения, игры со звуком, игры со звучащими жестами и </a:t>
            </a:r>
            <a:r>
              <a:rPr lang="ru-RU" dirty="0" err="1" smtClean="0"/>
              <a:t>музицированием</a:t>
            </a:r>
            <a:r>
              <a:rPr lang="ru-RU" dirty="0" smtClean="0"/>
              <a:t> на детских музыкальных инструментах, театральные этюды, игры-диалоги и др. Использование простейшего стихотворного текста (русские народные песенки, </a:t>
            </a:r>
            <a:r>
              <a:rPr lang="ru-RU" dirty="0" err="1" smtClean="0"/>
              <a:t>потешки</a:t>
            </a:r>
            <a:r>
              <a:rPr lang="ru-RU" dirty="0" smtClean="0"/>
              <a:t>, прибаутки, считалки, дразнилки) способствует быстрому запоминанию игры и облегчает выполнение </a:t>
            </a:r>
            <a:r>
              <a:rPr lang="ru-RU" dirty="0" err="1" smtClean="0"/>
              <a:t>логоритмических</a:t>
            </a:r>
            <a:r>
              <a:rPr lang="ru-RU" dirty="0" smtClean="0"/>
              <a:t> задач.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11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8136904" cy="6192688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Ритмические игры</a:t>
            </a:r>
            <a:r>
              <a:rPr lang="ru-RU" dirty="0"/>
              <a:t> развивают чувство ритма, темпа, метра </a:t>
            </a:r>
            <a:r>
              <a:rPr lang="ru-RU" dirty="0" smtClean="0"/>
              <a:t>(акцентирование сильной </a:t>
            </a:r>
            <a:r>
              <a:rPr lang="ru-RU" dirty="0"/>
              <a:t>доли такта), что позволяет ребенку лучше ориентироваться в ритмической основе слов, фраз.</a:t>
            </a:r>
          </a:p>
          <a:p>
            <a:pPr algn="just"/>
            <a:r>
              <a:rPr lang="ru-RU" b="1" dirty="0"/>
              <a:t>Пение песен </a:t>
            </a:r>
            <a:r>
              <a:rPr lang="ru-RU" dirty="0" smtClean="0"/>
              <a:t>развивает </a:t>
            </a:r>
            <a:r>
              <a:rPr lang="ru-RU" dirty="0"/>
              <a:t>память, внимание, мышление, эмоциональную отзывчивость и музыкальный слух; укрепляется голосовой аппарат ребенка</a:t>
            </a:r>
            <a:r>
              <a:rPr lang="ru-RU" dirty="0" smtClean="0"/>
              <a:t>, что </a:t>
            </a:r>
            <a:r>
              <a:rPr lang="ru-RU" dirty="0"/>
              <a:t>способствует автоматизации </a:t>
            </a:r>
            <a:r>
              <a:rPr lang="ru-RU" dirty="0" smtClean="0"/>
              <a:t>звуков</a:t>
            </a:r>
            <a:r>
              <a:rPr lang="ru-RU" dirty="0"/>
              <a:t>.</a:t>
            </a:r>
          </a:p>
          <a:p>
            <a:pPr algn="just"/>
            <a:r>
              <a:rPr lang="ru-RU" b="1" dirty="0"/>
              <a:t>Пальчиковые игры и сказки</a:t>
            </a:r>
            <a:r>
              <a:rPr lang="ru-RU" dirty="0"/>
              <a:t>. Науке давно известно, что развитие подвижности пальцев напрямую связано с речевым развитием. Поэтому, развивая мелкую моторику пальцев рук, мы способствуем скорейшему речевому развитию.</a:t>
            </a:r>
          </a:p>
          <a:p>
            <a:pPr algn="just"/>
            <a:r>
              <a:rPr lang="ru-RU" b="1" dirty="0"/>
              <a:t>Элементарное </a:t>
            </a:r>
            <a:r>
              <a:rPr lang="ru-RU" b="1" dirty="0" smtClean="0"/>
              <a:t>проигрывание на </a:t>
            </a:r>
            <a:r>
              <a:rPr lang="ru-RU" b="1" dirty="0"/>
              <a:t>детских музыкальных </a:t>
            </a:r>
            <a:r>
              <a:rPr lang="ru-RU" b="1" dirty="0" smtClean="0"/>
              <a:t>инструментах </a:t>
            </a:r>
            <a:r>
              <a:rPr lang="ru-RU" dirty="0" smtClean="0"/>
              <a:t>развивает </a:t>
            </a:r>
            <a:r>
              <a:rPr lang="ru-RU" dirty="0"/>
              <a:t>мелкую моторику, чувство ритма, метра, темпа, улучшает внимание, память, а также остальные психические процессы, сопровождающие исполнение музыкального произведения. Кроме известных музыкальных инструментов на занятии можно совместно с детьми изготовить и поиграть на самодельных инструментах – «</a:t>
            </a:r>
            <a:r>
              <a:rPr lang="ru-RU" dirty="0" err="1"/>
              <a:t>шумелках</a:t>
            </a:r>
            <a:r>
              <a:rPr lang="ru-RU" dirty="0"/>
              <a:t>» из коробочек и пластмассовых бутылочек, наполненных различной крупой, «</a:t>
            </a:r>
            <a:r>
              <a:rPr lang="ru-RU" dirty="0" err="1"/>
              <a:t>звенелках</a:t>
            </a:r>
            <a:r>
              <a:rPr lang="ru-RU" dirty="0"/>
              <a:t>» из металлических трубочек, «</a:t>
            </a:r>
            <a:r>
              <a:rPr lang="ru-RU" dirty="0" err="1"/>
              <a:t>стучалках</a:t>
            </a:r>
            <a:r>
              <a:rPr lang="ru-RU" dirty="0"/>
              <a:t>» из </a:t>
            </a:r>
            <a:r>
              <a:rPr lang="ru-RU"/>
              <a:t>деревянных </a:t>
            </a:r>
            <a:r>
              <a:rPr lang="ru-RU" smtClean="0"/>
              <a:t>палочек, </a:t>
            </a:r>
            <a:r>
              <a:rPr lang="ru-RU" dirty="0"/>
              <a:t>«</a:t>
            </a:r>
            <a:r>
              <a:rPr lang="ru-RU" dirty="0" err="1"/>
              <a:t>шуршалках</a:t>
            </a:r>
            <a:r>
              <a:rPr lang="ru-RU" dirty="0"/>
              <a:t>» из мятой бумаги и целлофана.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72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424936" cy="6264696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/>
              <a:t>Театральные этюды</a:t>
            </a:r>
            <a:r>
              <a:rPr lang="ru-RU" dirty="0"/>
              <a:t>.  Очень часто у детей с речевыми нарушениями маловыразительная мимика, жестикуляция. Мышцы лица, рук, всего тела могут быть вялыми или скованными. Мимические и пантомимические этюды развивают  мимическую и артикуляционную моторику (подвижность губ и щек), пластичность и выразительность движений детей, их творческую фантазию и воображение. Это укрепляет в дошкольниках чувство уверенности в себе, возможность точнее управлять своим телом, выразительно передавать в движении настроение и образ, обогащает их новыми эмоциональными переживаниями.</a:t>
            </a:r>
          </a:p>
          <a:p>
            <a:pPr algn="just"/>
            <a:r>
              <a:rPr lang="ru-RU" b="1" dirty="0"/>
              <a:t>Коммуникативные игры </a:t>
            </a:r>
            <a:r>
              <a:rPr lang="ru-RU" dirty="0"/>
              <a:t>формируют у детей умение увидеть в другом человеке его достоинства; способствуют углублению осознания сферы общения; приобщают к сотрудничеству. Такие игры чаще проводятся в общем кругу.</a:t>
            </a:r>
          </a:p>
          <a:p>
            <a:pPr algn="just"/>
            <a:r>
              <a:rPr lang="ru-RU" b="1" dirty="0"/>
              <a:t>Подвижные игры, хороводы, </a:t>
            </a:r>
            <a:r>
              <a:rPr lang="ru-RU" b="1" dirty="0" err="1"/>
              <a:t>физминутки</a:t>
            </a:r>
            <a:r>
              <a:rPr lang="ru-RU" b="1" dirty="0"/>
              <a:t> </a:t>
            </a:r>
            <a:r>
              <a:rPr lang="ru-RU" dirty="0"/>
              <a:t>тренируют детей в координации слова и движения, развивают внимание, память, быстроту реакции на смену движений. Эти игры воспитывают чувство коллективизма, сопереживания, ответственности, побуждают детей выполнять правила </a:t>
            </a:r>
            <a:r>
              <a:rPr lang="ru-RU" dirty="0" smtClean="0"/>
              <a:t>игры. </a:t>
            </a:r>
          </a:p>
          <a:p>
            <a:pPr algn="just"/>
            <a:r>
              <a:rPr lang="ru-RU" b="1" dirty="0" smtClean="0"/>
              <a:t>Игры на координацию речи </a:t>
            </a:r>
            <a:r>
              <a:rPr lang="ru-RU" b="1" dirty="0"/>
              <a:t>с </a:t>
            </a:r>
            <a:r>
              <a:rPr lang="ru-RU" b="1" dirty="0" smtClean="0"/>
              <a:t>движением </a:t>
            </a:r>
            <a:r>
              <a:rPr lang="ru-RU" dirty="0" smtClean="0"/>
              <a:t>регулярное использование</a:t>
            </a:r>
            <a:r>
              <a:rPr lang="ru-RU" dirty="0"/>
              <a:t>, повторение упражнений, игр на координацию речи с движением положительно влияет на развитие темпа речи, слухового восприятия и чувства ритма у детей и способствует преодолению речевых нарушений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91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136904" cy="6141296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/>
              <a:t>Таким образом, говоря о детях с ОНР, можно сказать о том, что </a:t>
            </a:r>
            <a:r>
              <a:rPr lang="ru-RU" dirty="0" err="1"/>
              <a:t>логоритмические</a:t>
            </a:r>
            <a:r>
              <a:rPr lang="ru-RU" dirty="0"/>
              <a:t> упражнения и игры необходимы для такой категории детей. Поскольку такие занятия способствуют развитию не только двигательной </a:t>
            </a:r>
            <a:r>
              <a:rPr lang="ru-RU" dirty="0" smtClean="0"/>
              <a:t>сферы, </a:t>
            </a:r>
            <a:r>
              <a:rPr lang="ru-RU" dirty="0"/>
              <a:t>но и осуществляется коррекция и развитие как психологической сферы так и речи, что несомненно, очень </a:t>
            </a:r>
            <a:r>
              <a:rPr lang="ru-RU" dirty="0" smtClean="0"/>
              <a:t>важно.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71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Диаграмма обследования  возможностей  динамической и ритмической организации серийных движений и действий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1785926"/>
          <a:ext cx="7143778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  <a:solidFill>
            <a:srgbClr val="FFCCCC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</a:rPr>
              <a:t>Актуальность</a:t>
            </a:r>
            <a:br>
              <a:rPr lang="ru-RU" sz="4000" b="1" dirty="0">
                <a:solidFill>
                  <a:srgbClr val="0070C0"/>
                </a:solidFill>
              </a:rPr>
            </a:b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87208" cy="5421216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В настоящее время отмечается резкое увеличение детей с отклонениями в психомоторном и речевом развитии. Недостатки звуковой культуры речи и психомоторики неблагоприятно отражаются на личности ребенка: он становится замкнутым, резким, неусидчивым, у него падает любознательность, может возникнуть умственное отставание, а впоследствии и неуспеваемость в школе. Важно чистое звукопроизношение, так как правильно слышимый и произносимый звук - основа обучения грамоте, правильной письменной речи. Поэтому вопрос коррекции речевых нарушений у дошкольников встает с каждым годом все острее.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66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931224" cy="6357320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dirty="0"/>
              <a:t>Это проявляется в нарушении умственной работоспособности, в быстрой истощаемости и </a:t>
            </a:r>
            <a:r>
              <a:rPr lang="ru-RU" dirty="0" err="1"/>
              <a:t>перенасыщаемости</a:t>
            </a:r>
            <a:r>
              <a:rPr lang="ru-RU" dirty="0"/>
              <a:t> любым видом деятельности, повышенной возбудимости, раздражительности, двигательной расторможенности, общей моторной неловкости, когда автоматизированное выполнение тех или иных двигательных заданий и воспроизведение даже простых ритмов оказывается невозможным. </a:t>
            </a:r>
          </a:p>
          <a:p>
            <a:pPr algn="just"/>
            <a:r>
              <a:rPr lang="ru-RU" dirty="0"/>
              <a:t>Ребёнок познаёт мир через движения и эмоции, и преодолеть ему речевые проблемы помогут </a:t>
            </a:r>
            <a:r>
              <a:rPr lang="ru-RU" dirty="0" err="1"/>
              <a:t>логоритмические</a:t>
            </a:r>
            <a:r>
              <a:rPr lang="ru-RU" dirty="0"/>
              <a:t> упражнения, занятия, </a:t>
            </a:r>
            <a:r>
              <a:rPr lang="ru-RU" dirty="0" smtClean="0"/>
              <a:t>игры, </a:t>
            </a:r>
            <a:r>
              <a:rPr lang="ru-RU" dirty="0" err="1" smtClean="0"/>
              <a:t>логосказки</a:t>
            </a:r>
            <a:r>
              <a:rPr lang="ru-RU" dirty="0"/>
              <a:t>, способствующие развитию всех сторон речи, воспитанию нравственных качеств, а так же активизации психических процессов (внимания, памяти, мышления, воображения).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67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576064"/>
          </a:xfrm>
          <a:solidFill>
            <a:srgbClr val="FFCCCC"/>
          </a:solidFill>
        </p:spPr>
        <p:txBody>
          <a:bodyPr>
            <a:normAutofit fontScale="90000"/>
          </a:bodyPr>
          <a:lstStyle/>
          <a:p>
            <a:pPr indent="-180340"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Цель и задачи педагогической деятельности</a:t>
            </a:r>
            <a:endParaRPr lang="ru-RU" sz="2400" dirty="0">
              <a:solidFill>
                <a:srgbClr val="0070C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96944" cy="5760640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преодоление речевого нарушения у детей с ОНР путем развития чувства ритма и слухового внимания. </a:t>
            </a:r>
          </a:p>
          <a:p>
            <a:pPr indent="-180340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Задачи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endParaRPr lang="ru-RU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r>
              <a:rPr lang="ru-RU" sz="2600" b="1" u="sng" dirty="0">
                <a:latin typeface="Times New Roman" pitchFamily="18" charset="0"/>
                <a:cs typeface="Times New Roman" pitchFamily="18" charset="0"/>
              </a:rPr>
              <a:t>оздоровительные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(укрепление костно-мышечного аппарата, развитие дыхания, моторных, сенсорных функций, воспитание чувства равновесия, правильной осанки, походки, грации движений, развитие ловкости, силы, выносливости, переключаемости, координации движений);</a:t>
            </a:r>
          </a:p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-образовательные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(формирование двигательных навыков и умений, пространственных представлений, усвоение теоретических знаний в области метроритмики, музыкальной культуры, музыкального восприятия и впечатлительности);</a:t>
            </a:r>
          </a:p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-воспитательные (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воспитание и развитие чувства ритма, способности воспринимать музыкальную образность, воспитание положительных личностных качеств, чувства коллективизма, обучение правилам в различных видах деятельности, организаторских способностей);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коррекционные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(коррекция определенного нарушения в зависимости от возрастных и личностных особенностей, структуры речевого нарушения, характера и степени нарушений речевых и неречевых процессов, состояния двигательной системы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359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652934"/>
          </a:xfrm>
          <a:solidFill>
            <a:srgbClr val="FFCCCC"/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Принципы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147248" cy="5637240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принцип систематичности </a:t>
            </a:r>
            <a:r>
              <a:rPr lang="ru-RU" dirty="0"/>
              <a:t>(материал </a:t>
            </a:r>
            <a:r>
              <a:rPr lang="ru-RU" dirty="0" smtClean="0"/>
              <a:t>излагается </a:t>
            </a:r>
            <a:r>
              <a:rPr lang="ru-RU" dirty="0"/>
              <a:t>последовательно, соотносятся теоретические положения и их практическая разработанность, использую вариативность упражнений, постепенность); </a:t>
            </a:r>
          </a:p>
          <a:p>
            <a:pPr algn="just"/>
            <a:r>
              <a:rPr lang="ru-RU" dirty="0"/>
              <a:t>-</a:t>
            </a:r>
            <a:r>
              <a:rPr lang="ru-RU" b="1" dirty="0"/>
              <a:t>принцип сознательности и активности (</a:t>
            </a:r>
            <a:r>
              <a:rPr lang="ru-RU" dirty="0"/>
              <a:t>опираюсь на сознательное и активное отношение ребенка к своей деятельности; активность детей стимулируется моей эмоциональностью, образностью музыки, различными играми или игровыми приемами и упражнениями); </a:t>
            </a:r>
          </a:p>
          <a:p>
            <a:pPr algn="just"/>
            <a:r>
              <a:rPr lang="ru-RU" b="1" dirty="0"/>
              <a:t>-принцип наглядности </a:t>
            </a:r>
            <a:r>
              <a:rPr lang="ru-RU" dirty="0"/>
              <a:t>(осуществляю путем показа движения, зрительной наглядности, применения образного слова, которое связано с двигательными представлениями и вызывает конкретный образ движения);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60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787208" cy="6213304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b="1" dirty="0"/>
              <a:t>принцип доступности и индивидуализации </a:t>
            </a:r>
            <a:r>
              <a:rPr lang="ru-RU" dirty="0"/>
              <a:t>(учитываю возрастные особенности и возможности детей). </a:t>
            </a:r>
            <a:endParaRPr lang="ru-RU" dirty="0" smtClean="0"/>
          </a:p>
          <a:p>
            <a:pPr algn="just"/>
            <a:r>
              <a:rPr lang="ru-RU" dirty="0" smtClean="0"/>
              <a:t>-</a:t>
            </a:r>
            <a:r>
              <a:rPr lang="ru-RU" b="1" dirty="0"/>
              <a:t>принцип всестороннего воздействия </a:t>
            </a:r>
            <a:r>
              <a:rPr lang="ru-RU" dirty="0"/>
              <a:t>(</a:t>
            </a:r>
            <a:r>
              <a:rPr lang="ru-RU" dirty="0" err="1"/>
              <a:t>логоритмические</a:t>
            </a:r>
            <a:r>
              <a:rPr lang="ru-RU" dirty="0"/>
              <a:t> средства повышают общую тренированность организма, </a:t>
            </a:r>
            <a:r>
              <a:rPr lang="ru-RU" dirty="0" smtClean="0"/>
              <a:t>создавая </a:t>
            </a:r>
            <a:r>
              <a:rPr lang="ru-RU" dirty="0"/>
              <a:t>новые взаимоотношения между функциональными системами организма).</a:t>
            </a:r>
          </a:p>
          <a:p>
            <a:pPr algn="just"/>
            <a:r>
              <a:rPr lang="ru-RU" dirty="0"/>
              <a:t> -</a:t>
            </a:r>
            <a:r>
              <a:rPr lang="ru-RU" b="1" dirty="0"/>
              <a:t>принцип повторений умений и навыков</a:t>
            </a:r>
            <a:r>
              <a:rPr lang="ru-RU" dirty="0"/>
              <a:t>. В результате многократных повторений вырабатываются динамические стереотипы.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59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143000"/>
          </a:xfrm>
          <a:solidFill>
            <a:srgbClr val="FFCCCC"/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Коррекционное значение ритмики в воспитании дошкольников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640960" cy="5205192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/>
              <a:t>     Все, окружающее нас живет по законам ритма. Смена времен года, день и ночь, сердечный ритм и многое другое подчинено определенному ритму. Любые ритмические движения активизируют деятельность мозга человека. Поэтому с самого раннего детства рекомендуется заниматься развитием чувства ритма в доступной для дошкольников форме – ритмических упражнениях и играх. </a:t>
            </a:r>
            <a:r>
              <a:rPr lang="ru-RU" dirty="0" err="1"/>
              <a:t>Логоритмические</a:t>
            </a:r>
            <a:r>
              <a:rPr lang="ru-RU" dirty="0"/>
              <a:t> упражнения включают в себя пальчиковые, речевые, музыкально-двигательные и коммуникативные игры. Взаимоотношения указанных компонентов могут быть разнообразными, с преобладанием одного из них. На занятиях соблюдаются основные педагогические принципы – последовательность, постепенное усложнение и повторяемость материала, отрабатывается ритмическая структура слова, и четкое произношение доступных по возрасту звуков, обогащается словарь детей. Созданная мною система работы состоит из игр и упражнений на развитие чувства ритма на занятиях и в повседневной жизни.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15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147248" cy="6285312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dirty="0"/>
              <a:t>Ритмика является составной частью физического и художественного воспитания, особенно в детском возрасте. Она способствует гармоническому физическому развитию детей. Ритмические упражнения рассматриваются как волевые проявления, так как ребенок действует, сознательно выполняя поставленные перед ним задачи. Развитие движений в сочетании со словом и музыкой представляет собой целостный </a:t>
            </a:r>
            <a:r>
              <a:rPr lang="ru-RU" dirty="0" smtClean="0"/>
              <a:t>коррекционный процесс, требующий от </a:t>
            </a:r>
            <a:r>
              <a:rPr lang="ru-RU" dirty="0"/>
              <a:t>ребенка собранности, внимания, конкретности представлений, активности мысли и </a:t>
            </a:r>
            <a:r>
              <a:rPr lang="ru-RU" b="1" i="1" dirty="0"/>
              <a:t>развития памяти</a:t>
            </a:r>
            <a:r>
              <a:rPr lang="ru-RU" u="sng" dirty="0"/>
              <a:t>: </a:t>
            </a:r>
            <a:endParaRPr lang="ru-RU" u="sng" dirty="0" smtClean="0"/>
          </a:p>
          <a:p>
            <a:r>
              <a:rPr lang="ru-RU" u="sng" dirty="0" smtClean="0"/>
              <a:t>эмоциональной</a:t>
            </a:r>
            <a:r>
              <a:rPr lang="ru-RU" u="sng" dirty="0"/>
              <a:t>,</a:t>
            </a:r>
            <a:r>
              <a:rPr lang="ru-RU" dirty="0"/>
              <a:t> если процесс обучения вызывает заинтересованность и связанный с этим эмоциональный отклик; </a:t>
            </a:r>
            <a:endParaRPr lang="ru-RU" dirty="0" smtClean="0"/>
          </a:p>
          <a:p>
            <a:r>
              <a:rPr lang="ru-RU" u="sng" dirty="0" smtClean="0"/>
              <a:t>образной </a:t>
            </a:r>
            <a:r>
              <a:rPr lang="ru-RU" dirty="0"/>
              <a:t>– при восприятии наглядного образца движений; </a:t>
            </a:r>
            <a:endParaRPr lang="ru-RU" dirty="0" smtClean="0"/>
          </a:p>
          <a:p>
            <a:r>
              <a:rPr lang="ru-RU" u="sng" dirty="0" smtClean="0"/>
              <a:t>словесно-логической</a:t>
            </a:r>
            <a:r>
              <a:rPr lang="ru-RU" dirty="0" smtClean="0"/>
              <a:t> </a:t>
            </a:r>
            <a:r>
              <a:rPr lang="ru-RU" dirty="0"/>
              <a:t>– при осмысливании задачи и запоминании последовательности выполнения </a:t>
            </a:r>
            <a:r>
              <a:rPr lang="ru-RU" dirty="0" err="1"/>
              <a:t>логоритмических</a:t>
            </a:r>
            <a:r>
              <a:rPr lang="ru-RU" dirty="0"/>
              <a:t> заданий; </a:t>
            </a:r>
            <a:endParaRPr lang="ru-RU" dirty="0" smtClean="0"/>
          </a:p>
          <a:p>
            <a:r>
              <a:rPr lang="ru-RU" u="sng" dirty="0" smtClean="0"/>
              <a:t>двигательно-моторной </a:t>
            </a:r>
            <a:r>
              <a:rPr lang="ru-RU" dirty="0"/>
              <a:t>– в связи с практическим выполнением заданий; </a:t>
            </a:r>
            <a:endParaRPr lang="ru-RU" dirty="0" smtClean="0"/>
          </a:p>
          <a:p>
            <a:r>
              <a:rPr lang="ru-RU" u="sng" dirty="0" smtClean="0"/>
              <a:t>произвольной </a:t>
            </a:r>
            <a:r>
              <a:rPr lang="ru-RU" dirty="0"/>
              <a:t>– без которой невозможно сознательное, самостоятельное выполнение упражнений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86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7971656" cy="5976664"/>
          </a:xfrm>
          <a:solidFill>
            <a:srgbClr val="EFFBF4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Речь – это сложнейший процесс, требующий скоординированной работы дыхания, ротовой полости, нервной системы и органов восприятия: когда хотя бы одна из составляющих дает сбой, разваливается, как правило, весь механизм. Задача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логоритмики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– сделать так, чтобы все работало слаженно и без сбоев.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Кроме того, логопедическая ритмика отлично развивает моторику (общую и тонкую), координацию движений и речевое дыхание и способствует нормализации мышечного тонуса. Занятия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логоритмикой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тренируют память, внимание и восприятие (особенно слуховое) и весьма благотворно влияют на физическое состояние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ребенка,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помогая ему сформировать правильные двигательные навыки. А в последнее время специалисты обратили внимание на то, что логопедическая ритмика очень хорошо «работает» с психоэмоциональным состоянием детей: непоседливых и легковозбудимых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детей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она успокаивает, а медлительных и задумчивых, наоборот, подстегивает.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04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S5QAU4VNKZPS-285-9</_dlc_DocId>
    <_dlc_DocIdUrl xmlns="6434c500-c195-4837-b047-5e71706d4cb2">
      <Url>http://www.eduportal44.ru/Buy/Elektron/_layouts/15/DocIdRedir.aspx?ID=S5QAU4VNKZPS-285-9</Url>
      <Description>S5QAU4VNKZPS-285-9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803100358E3F14CBDC70BE4725CA19D" ma:contentTypeVersion="1" ma:contentTypeDescription="Создание документа." ma:contentTypeScope="" ma:versionID="885a7d1260672528715ec511c2511594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9E0E94C-EDDB-4F88-9730-10C2E2A0600D}"/>
</file>

<file path=customXml/itemProps2.xml><?xml version="1.0" encoding="utf-8"?>
<ds:datastoreItem xmlns:ds="http://schemas.openxmlformats.org/officeDocument/2006/customXml" ds:itemID="{4EFFA11A-192E-4987-B947-D4F2FA630BD3}"/>
</file>

<file path=customXml/itemProps3.xml><?xml version="1.0" encoding="utf-8"?>
<ds:datastoreItem xmlns:ds="http://schemas.openxmlformats.org/officeDocument/2006/customXml" ds:itemID="{DF65CE33-71B0-41AA-8216-39A2E722D72B}"/>
</file>

<file path=customXml/itemProps4.xml><?xml version="1.0" encoding="utf-8"?>
<ds:datastoreItem xmlns:ds="http://schemas.openxmlformats.org/officeDocument/2006/customXml" ds:itemID="{99960328-8ADA-419E-875D-6C1DD1914EB7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285</TotalTime>
  <Words>1538</Words>
  <Application>Microsoft Office PowerPoint</Application>
  <PresentationFormat>Экран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ЛОГОРИТМИЧЕСКИЕ ИГРЫ И УПРАЖНЕНИЯ как средство речевого развития дошкольников с ОНР.</vt:lpstr>
      <vt:lpstr>Актуальность </vt:lpstr>
      <vt:lpstr>Презентация PowerPoint</vt:lpstr>
      <vt:lpstr>Цель и задачи педагогической деятельности</vt:lpstr>
      <vt:lpstr>Принципы</vt:lpstr>
      <vt:lpstr>Презентация PowerPoint</vt:lpstr>
      <vt:lpstr>Коррекционное значение ритмики в воспитании дошкольников </vt:lpstr>
      <vt:lpstr>Презентация PowerPoint</vt:lpstr>
      <vt:lpstr>Презентация PowerPoint</vt:lpstr>
      <vt:lpstr>содержание логоритмических игр и упражнений:</vt:lpstr>
      <vt:lpstr>Презентация PowerPoint</vt:lpstr>
      <vt:lpstr>Презентация PowerPoint</vt:lpstr>
      <vt:lpstr>Презентация PowerPoint</vt:lpstr>
      <vt:lpstr>Презентация PowerPoint</vt:lpstr>
      <vt:lpstr>Диаграмма обследования  возможностей  динамической и ритмической организации серийных движений и действий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Логоритмические игры и упражнения как средство развития речи дошкольников с ОНР.</dc:title>
  <dc:creator>Оля &amp; Дима</dc:creator>
  <cp:lastModifiedBy>Оля &amp; Дима</cp:lastModifiedBy>
  <cp:revision>24</cp:revision>
  <dcterms:created xsi:type="dcterms:W3CDTF">2017-11-21T16:39:08Z</dcterms:created>
  <dcterms:modified xsi:type="dcterms:W3CDTF">2017-12-05T17:38:42Z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0x0101004803100358E3F14CBDC70BE4725CA19D</vt:lpwstr>
  </property>
  <property fmtid="{D5CDD505-2E9C-101B-9397-08002B2CF9AE}" pid="3" name="_dlc_DocIdItemGuid">
    <vt:lpwstr>bccc38ba-806e-47b4-a1bd-07a850dfc34b</vt:lpwstr>
  </property>
</Properties>
</file>