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7" r:id="rId2"/>
    <p:sldId id="301" r:id="rId3"/>
    <p:sldId id="278" r:id="rId4"/>
    <p:sldId id="296" r:id="rId5"/>
    <p:sldId id="297" r:id="rId6"/>
    <p:sldId id="284" r:id="rId7"/>
    <p:sldId id="304" r:id="rId8"/>
    <p:sldId id="294" r:id="rId9"/>
    <p:sldId id="281" r:id="rId10"/>
    <p:sldId id="283" r:id="rId11"/>
    <p:sldId id="299" r:id="rId12"/>
    <p:sldId id="300" r:id="rId13"/>
    <p:sldId id="306" r:id="rId14"/>
    <p:sldId id="307" r:id="rId15"/>
    <p:sldId id="309" r:id="rId16"/>
    <p:sldId id="308" r:id="rId17"/>
    <p:sldId id="317" r:id="rId18"/>
    <p:sldId id="310" r:id="rId19"/>
    <p:sldId id="311" r:id="rId20"/>
    <p:sldId id="312" r:id="rId21"/>
    <p:sldId id="313" r:id="rId22"/>
    <p:sldId id="316" r:id="rId23"/>
    <p:sldId id="303" r:id="rId24"/>
    <p:sldId id="286" r:id="rId25"/>
    <p:sldId id="291" r:id="rId26"/>
    <p:sldId id="314" r:id="rId27"/>
    <p:sldId id="315" r:id="rId28"/>
    <p:sldId id="302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11" autoAdjust="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сформирован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 smtClean="0"/>
                      <a:t>91%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Начало 1 года обучения</c:v>
                </c:pt>
                <c:pt idx="1">
                  <c:v>Конец 1 года обучения</c:v>
                </c:pt>
                <c:pt idx="2">
                  <c:v>Начало2 года обучения</c:v>
                </c:pt>
                <c:pt idx="3">
                  <c:v>Конец 2 года обучения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0.91</c:v>
                </c:pt>
                <c:pt idx="1">
                  <c:v>0.36</c:v>
                </c:pt>
                <c:pt idx="2">
                  <c:v>0.36</c:v>
                </c:pt>
                <c:pt idx="3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стадии формрования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Начало 1 года обучения</c:v>
                </c:pt>
                <c:pt idx="1">
                  <c:v>Конец 1 года обучения</c:v>
                </c:pt>
                <c:pt idx="2">
                  <c:v>Начало2 года обучения</c:v>
                </c:pt>
                <c:pt idx="3">
                  <c:v>Конец 2 года обучения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0.09</c:v>
                </c:pt>
                <c:pt idx="1">
                  <c:v>0.55000000000000004</c:v>
                </c:pt>
                <c:pt idx="2">
                  <c:v>0.55000000000000004</c:v>
                </c:pt>
                <c:pt idx="3">
                  <c:v>0.37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Сформирован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1.2385179069047464E-2"/>
                  <c:y val="7.8755660563102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Начало 1 года обучения</c:v>
                </c:pt>
                <c:pt idx="1">
                  <c:v>Конец 1 года обучения</c:v>
                </c:pt>
                <c:pt idx="2">
                  <c:v>Начало2 года обучения</c:v>
                </c:pt>
                <c:pt idx="3">
                  <c:v>Конец 2 года обучения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</c:v>
                </c:pt>
                <c:pt idx="1">
                  <c:v>0.09</c:v>
                </c:pt>
                <c:pt idx="2">
                  <c:v>0.09</c:v>
                </c:pt>
                <c:pt idx="3">
                  <c:v>0.54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13337536"/>
        <c:axId val="713335360"/>
        <c:axId val="0"/>
      </c:bar3DChart>
      <c:catAx>
        <c:axId val="713337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13335360"/>
        <c:crosses val="autoZero"/>
        <c:auto val="1"/>
        <c:lblAlgn val="ctr"/>
        <c:lblOffset val="100"/>
        <c:noMultiLvlLbl val="0"/>
      </c:catAx>
      <c:valAx>
        <c:axId val="7133353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13337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013690341646574E-2"/>
          <c:y val="8.5614682316141361E-2"/>
          <c:w val="0.73479984661289888"/>
          <c:h val="0.71121039616788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сформирован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 smtClean="0"/>
                      <a:t>82%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Начало 1 года обучения</c:v>
                </c:pt>
                <c:pt idx="1">
                  <c:v>Конец 1 года обучения</c:v>
                </c:pt>
                <c:pt idx="2">
                  <c:v>Начало2 года обучения</c:v>
                </c:pt>
                <c:pt idx="3">
                  <c:v>Конец 2 года обучения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0.82</c:v>
                </c:pt>
                <c:pt idx="1">
                  <c:v>0.36</c:v>
                </c:pt>
                <c:pt idx="2">
                  <c:v>0.36</c:v>
                </c:pt>
                <c:pt idx="3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стадии формрования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Начало 1 года обучения</c:v>
                </c:pt>
                <c:pt idx="1">
                  <c:v>Конец 1 года обучения</c:v>
                </c:pt>
                <c:pt idx="2">
                  <c:v>Начало2 года обучения</c:v>
                </c:pt>
                <c:pt idx="3">
                  <c:v>Конец 2 года обучения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0.18</c:v>
                </c:pt>
                <c:pt idx="1">
                  <c:v>0.46</c:v>
                </c:pt>
                <c:pt idx="2">
                  <c:v>0.46</c:v>
                </c:pt>
                <c:pt idx="3">
                  <c:v>0.18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Сформирован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1.2385179069047472E-2"/>
                  <c:y val="7.8755660563102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Начало 1 года обучения</c:v>
                </c:pt>
                <c:pt idx="1">
                  <c:v>Конец 1 года обучения</c:v>
                </c:pt>
                <c:pt idx="2">
                  <c:v>Начало2 года обучения</c:v>
                </c:pt>
                <c:pt idx="3">
                  <c:v>Конец 2 года обучения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</c:v>
                </c:pt>
                <c:pt idx="1">
                  <c:v>0.18</c:v>
                </c:pt>
                <c:pt idx="2">
                  <c:v>0.18</c:v>
                </c:pt>
                <c:pt idx="3">
                  <c:v>0.63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13339712"/>
        <c:axId val="713340256"/>
        <c:axId val="0"/>
      </c:bar3DChart>
      <c:catAx>
        <c:axId val="71333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13340256"/>
        <c:crosses val="autoZero"/>
        <c:auto val="1"/>
        <c:lblAlgn val="ctr"/>
        <c:lblOffset val="100"/>
        <c:noMultiLvlLbl val="0"/>
      </c:catAx>
      <c:valAx>
        <c:axId val="7133402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13339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baseline="0">
          <a:latin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0.28606</cdr:x>
      <cdr:y>0</cdr:y>
    </cdr:from>
    <cdr:to>
      <cdr:x>0.69151</cdr:x>
      <cdr:y>0.1204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8506" y="-626983"/>
          <a:ext cx="328614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pPr algn="ctr"/>
          <a:r>
            <a:rPr lang="ru-RU" sz="1400" dirty="0" smtClean="0"/>
            <a:t>Межполушарное развитие</a:t>
          </a:r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0.28205</cdr:x>
      <cdr:y>0</cdr:y>
    </cdr:from>
    <cdr:to>
      <cdr:x>0.6875</cdr:x>
      <cdr:y>0.1204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16" y="-71438"/>
          <a:ext cx="328614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/>
            <a:t>Речевое развитие</a:t>
          </a:r>
          <a:endParaRPr lang="ru-RU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A4-A930-469D-8ECD-37858635766F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0D951-B482-4E11-916A-8C9D828203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+mn-lt"/>
              </a:rPr>
              <a:t>формирование математических способностей детей старшего дошкольного возраста путем использования блоков </a:t>
            </a:r>
            <a:r>
              <a:rPr lang="ru-RU" sz="1200" dirty="0" err="1" smtClean="0">
                <a:latin typeface="+mn-lt"/>
              </a:rPr>
              <a:t>Дьенеша</a:t>
            </a:r>
            <a:r>
              <a:rPr lang="ru-RU" sz="1200" dirty="0" smtClean="0">
                <a:latin typeface="+mn-lt"/>
              </a:rPr>
              <a:t> и палочек </a:t>
            </a:r>
            <a:r>
              <a:rPr lang="ru-RU" sz="1200" dirty="0" err="1" smtClean="0">
                <a:latin typeface="+mn-lt"/>
              </a:rPr>
              <a:t>Кюизенера</a:t>
            </a:r>
            <a:r>
              <a:rPr lang="ru-RU" sz="1200" dirty="0" smtClean="0">
                <a:latin typeface="+mn-lt"/>
              </a:rPr>
              <a:t> </a:t>
            </a:r>
            <a:endParaRPr lang="ru-RU" sz="1200" dirty="0" smtClean="0">
              <a:latin typeface="+mn-lt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0D951-B482-4E11-916A-8C9D8282034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7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0D951-B482-4E11-916A-8C9D8282034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4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0D951-B482-4E11-916A-8C9D8282034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5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0D951-B482-4E11-916A-8C9D8282034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5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D5231-9FBC-48FE-844F-646890A10BA8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42956-4E77-46DC-BFDE-6F288CC3BF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28FB-6FF2-40BD-94A6-725A84C2767F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E8542-7138-494F-AE1A-352222AD3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41AC-C8C5-4EC1-9AE2-BEB3CE71580B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B49F3-B14D-43FE-AF7D-A1339CF6D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ACBBD-9E9B-4A9D-9F82-9241527E55C1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B895F-024E-4519-9C00-AA599803B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27795-BAC7-4418-B550-8B681CDAFD4B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0F0F5-15C2-4B3A-809D-6756B89DC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1AFC9-8D60-451A-812B-B3A612A52C35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AA297-FDDF-4EAC-828B-D819B5D8AF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47B5-BAF7-4499-9397-1749904DB337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86E56-65FE-4164-B323-677F2EC21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110B-BF10-4FD7-B8C4-F0127E42D027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6679-8C0B-4748-B774-D46ED797B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144A-0305-4E99-A824-9CA1798BFC99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2A45-8555-42B9-ADF5-0C671EBCE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B429-F22F-43BA-AFFD-E2792AE8BC7C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2BD6-478D-40D9-B915-F26809AC2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0A77-F95E-40D0-97C8-D3CC3D2276F7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3375B-9A2F-4916-8CD6-E7ACCD847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6B2F7D-AF61-4AF4-806F-217A8C106177}" type="datetimeFigureOut">
              <a:rPr lang="ru-RU"/>
              <a:pPr>
                <a:defRPr/>
              </a:pPr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D0CC50-38B5-469C-A53E-091FB499B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14283" y="856839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348038" y="5013325"/>
            <a:ext cx="5389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0"/>
          <a:ext cx="9144000" cy="226638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71603"/>
                <a:gridCol w="6286545"/>
                <a:gridCol w="1285852"/>
              </a:tblGrid>
              <a:tr h="12144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5196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Муниципальное дошкольное образовательное учреждение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детский сад № 117 «Электроник» комбинированного вида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городского округа город Буй</a:t>
                      </a:r>
                      <a:endParaRPr lang="ru-RU" sz="1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 descr="Image0063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57256" cy="92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D:\1.jpg"/>
          <p:cNvPicPr/>
          <p:nvPr/>
        </p:nvPicPr>
        <p:blipFill>
          <a:blip r:embed="rId3" cstate="print">
            <a:lum bright="20000" contrast="10000"/>
          </a:blip>
          <a:srcRect t="29906" r="22926" b="44239"/>
          <a:stretch>
            <a:fillRect/>
          </a:stretch>
        </p:blipFill>
        <p:spPr bwMode="auto">
          <a:xfrm>
            <a:off x="1785918" y="214290"/>
            <a:ext cx="5929354" cy="92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age0062.BMP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24" y="214290"/>
            <a:ext cx="928694" cy="85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3571868" y="3071810"/>
            <a:ext cx="1928826" cy="52322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28662" y="2357430"/>
            <a:ext cx="7344816" cy="46166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cap="all" dirty="0" smtClean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ОБОБЩЕНИЕ  ПЕДАГОГИЧЕСКОГО ОПЫТА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3501008"/>
            <a:ext cx="8856984" cy="244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endParaRPr lang="ru-RU" sz="1400" b="1" dirty="0" smtClean="0">
              <a:ln>
                <a:solidFill>
                  <a:srgbClr val="0000FF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РЕЧИ </a:t>
            </a: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ДЕТЕЙ </a:t>
            </a: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ЗАДЕРЖКОЙ ПСИХИЧЕСКОГО РАЗВИТИЯ ПОСРЕДСТВОМ</a:t>
            </a: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КИНЕЗИОЛОГИЧЕСКИХ  УПРАЖНЕНИЙ</a:t>
            </a:r>
            <a:endParaRPr lang="ru-RU" sz="24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04664"/>
            <a:ext cx="48771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900107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6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системного подхода;</a:t>
            </a:r>
          </a:p>
          <a:p>
            <a:pPr indent="-216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индивидуально-дифференцированного подхода;</a:t>
            </a:r>
          </a:p>
          <a:p>
            <a:pPr indent="-216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поэтапного формирования и закрепления приемов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кинезиологии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-216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учёта ведущей деятельности и мотивации;</a:t>
            </a:r>
          </a:p>
          <a:p>
            <a:pPr indent="-216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упражняемости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6444208" y="3395661"/>
            <a:ext cx="2160240" cy="3008961"/>
          </a:xfrm>
          <a:prstGeom prst="round2DiagRect">
            <a:avLst>
              <a:gd name="adj1" fmla="val 0"/>
              <a:gd name="adj2" fmla="val 14429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324" t="8685" r="9727" b="11314"/>
          <a:stretch/>
        </p:blipFill>
        <p:spPr>
          <a:xfrm>
            <a:off x="683568" y="3789040"/>
            <a:ext cx="3024336" cy="25922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02" y="3269475"/>
            <a:ext cx="2288307" cy="3261331"/>
          </a:xfrm>
          <a:prstGeom prst="round2DiagRect">
            <a:avLst>
              <a:gd name="adj1" fmla="val 16667"/>
              <a:gd name="adj2" fmla="val 13121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20891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Этапы реализации и содержание работы по использованию </a:t>
            </a:r>
            <a:r>
              <a:rPr lang="ru-RU" sz="2800" b="1" dirty="0" err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упражнений 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340768"/>
            <a:ext cx="367240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n-lt"/>
              </a:rPr>
              <a:t>1. Разучиваем с </a:t>
            </a:r>
            <a:r>
              <a:rPr lang="ru-RU" sz="2000" dirty="0" smtClean="0">
                <a:latin typeface="+mn-lt"/>
              </a:rPr>
              <a:t>дошкольниками </a:t>
            </a:r>
            <a:r>
              <a:rPr lang="ru-RU" sz="2000" dirty="0" err="1">
                <a:latin typeface="+mn-lt"/>
              </a:rPr>
              <a:t>кинезиологические</a:t>
            </a:r>
            <a:r>
              <a:rPr lang="ru-RU" sz="2000" dirty="0">
                <a:latin typeface="+mn-lt"/>
              </a:rPr>
              <a:t> упражнения, отрабатывая технику выполнения движения.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2. Затем, решая задачи развития речи, добавляем к этим упражнениям речевое сопровождение;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3</a:t>
            </a:r>
            <a:r>
              <a:rPr lang="ru-RU" sz="2000" dirty="0" smtClean="0">
                <a:latin typeface="+mn-lt"/>
              </a:rPr>
              <a:t>. </a:t>
            </a:r>
            <a:r>
              <a:rPr lang="ru-RU" sz="2000" dirty="0">
                <a:latin typeface="+mn-lt"/>
              </a:rPr>
              <a:t>Дополняем двигательные упражнения учебными действиями, связанными с мыслительной деятельностью (отбором, классификацией, различением).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484784"/>
            <a:ext cx="3898924" cy="4734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74614"/>
            <a:ext cx="813690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Условия результативности работы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047" y="100430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проводятся утром.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проводятся ежедневно, без пропусков.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проводятся в доброжелательной обстановке.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проводятся стоя, в ходьбе и сидя за столом.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 детей требуется точное выполнение движений и </a:t>
            </a:r>
            <a:r>
              <a:rPr lang="ru-R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приемов</a:t>
            </a: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b="15350"/>
          <a:stretch/>
        </p:blipFill>
        <p:spPr>
          <a:xfrm>
            <a:off x="611560" y="2755140"/>
            <a:ext cx="2376264" cy="36843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640" t="8114" r="9382" b="9120"/>
          <a:stretch/>
        </p:blipFill>
        <p:spPr>
          <a:xfrm>
            <a:off x="6023459" y="2701225"/>
            <a:ext cx="2580989" cy="3792185"/>
          </a:xfrm>
          <a:prstGeom prst="round2DiagRect">
            <a:avLst>
              <a:gd name="adj1" fmla="val 0"/>
              <a:gd name="adj2" fmla="val 12635"/>
            </a:avLst>
          </a:prstGeom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38" y="2701225"/>
            <a:ext cx="2523532" cy="3792185"/>
          </a:xfrm>
          <a:prstGeom prst="round2DiagRect">
            <a:avLst>
              <a:gd name="adj1" fmla="val 16667"/>
              <a:gd name="adj2" fmla="val 7571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74614"/>
            <a:ext cx="813690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игры и упражнения 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1707" y="908720"/>
            <a:ext cx="4676357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indent="22860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indent="0" eaLnBrk="1">
              <a:spcBef>
                <a:spcPts val="1125"/>
              </a:spcBef>
              <a:spcAft>
                <a:spcPts val="1125"/>
              </a:spcAft>
            </a:pP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-Растяжки – нормализуют </a:t>
            </a:r>
            <a:r>
              <a:rPr lang="ru-RU" altLang="ru-RU" sz="1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1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мышц опорно-двигательного аппарата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eaLnBrk="1">
              <a:spcBef>
                <a:spcPct val="0"/>
              </a:spcBef>
            </a:pP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-Дыхательные упражнения – улучшают ритмику организма, </a:t>
            </a:r>
            <a:r>
              <a:rPr lang="ru-RU" altLang="ru-RU" sz="1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самоконтроль и произвольность.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</a:pP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-Глазодвигательные упражнения – позволяют расширить поле зрения, улучшить восприятие, </a:t>
            </a:r>
            <a:r>
              <a:rPr lang="ru-RU" altLang="ru-RU" sz="1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межполушарное взаимодействие.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</a:pP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Телесные 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–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1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межполушарное взаимодействие, снимают непроизвольные, непреднамеренные движения и мышечные зажимы.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</a:pP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-Упражнения для </a:t>
            </a:r>
            <a:r>
              <a:rPr lang="ru-RU" altLang="ru-RU" sz="1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мелкой 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 – 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речевые зоны головного мозга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</a:pP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на </a:t>
            </a:r>
            <a:r>
              <a:rPr lang="ru-RU" alt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релаксацию – способствует </a:t>
            </a:r>
            <a:r>
              <a:rPr lang="ru-RU" alt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расслаблению, снятию напряжения.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4824"/>
            <a:ext cx="3540479" cy="3861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05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85788" y="1125538"/>
            <a:ext cx="7972425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indent="22860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68966" y="404664"/>
            <a:ext cx="8296277" cy="192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Кинезиостихи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alt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чистоговорки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скороговорки»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Одновременное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переключение позы рук и проговаривание рифмованных четверостиший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Показываю первой сопряжённое чтение стиха и соответствующее 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кинезиопозирование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затем совместно проговариваем слова с ребёнком.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Наивысшая ступень – ребёнок самостоятельно, без моей помощи, демонстрирует свой навык.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19688" r="20670" b="23499"/>
          <a:stretch>
            <a:fillRect/>
          </a:stretch>
        </p:blipFill>
        <p:spPr bwMode="auto">
          <a:xfrm>
            <a:off x="581376" y="2519748"/>
            <a:ext cx="4364163" cy="237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9668" t="55037" r="17458" b="12596"/>
          <a:stretch/>
        </p:blipFill>
        <p:spPr>
          <a:xfrm>
            <a:off x="5090538" y="2427935"/>
            <a:ext cx="3521190" cy="24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423862" y="260350"/>
            <a:ext cx="8296277" cy="129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Кинезиопесенки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демонстрацией ребенку любой песенки,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alt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апоминаю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ритм и последовательность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кинезиопоз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Затем приступаю к сопряженному повторению, отрабатываю вместе с ребенком комплекс упражнений под счет: 1,2,3,4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…, а потом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музыкой.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24883" r="23354" b="13014"/>
          <a:stretch/>
        </p:blipFill>
        <p:spPr bwMode="auto">
          <a:xfrm rot="16200000">
            <a:off x="1947738" y="2308846"/>
            <a:ext cx="4687082" cy="3615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33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332656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FF0000"/>
                </a:solidFill>
                <a:latin typeface="+mn-lt"/>
              </a:rPr>
              <a:t>«</a:t>
            </a:r>
            <a:r>
              <a:rPr lang="ru-RU" sz="2000" dirty="0" err="1">
                <a:solidFill>
                  <a:srgbClr val="FF0000"/>
                </a:solidFill>
                <a:latin typeface="+mn-lt"/>
              </a:rPr>
              <a:t>Кинезиопереключатели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» </a:t>
            </a:r>
            <a:r>
              <a:rPr lang="ru-RU" sz="2000" dirty="0">
                <a:latin typeface="+mn-lt"/>
              </a:rPr>
              <a:t>(визуально-ритмический ряд) Каждая поза рук отвечает за определенный слог, слово. Задача ребенка: повторить </a:t>
            </a:r>
            <a:r>
              <a:rPr lang="ru-RU" sz="2000" dirty="0" err="1">
                <a:latin typeface="+mn-lt"/>
              </a:rPr>
              <a:t>кинезиопозы</a:t>
            </a:r>
            <a:r>
              <a:rPr lang="ru-RU" sz="2000" dirty="0">
                <a:latin typeface="+mn-lt"/>
              </a:rPr>
              <a:t> и сопряженно произнести слоги, </a:t>
            </a:r>
            <a:r>
              <a:rPr lang="ru-RU" sz="2000" dirty="0" smtClean="0">
                <a:latin typeface="+mn-lt"/>
              </a:rPr>
              <a:t>слова или любой другой речевой материал.</a:t>
            </a:r>
            <a:endParaRPr lang="ru-RU" sz="2000" dirty="0"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919" t="12594" r="14581" b="13579"/>
          <a:stretch/>
        </p:blipFill>
        <p:spPr>
          <a:xfrm>
            <a:off x="928155" y="2363859"/>
            <a:ext cx="6740189" cy="38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Кинезиоупражнения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моторного планирования»</a:t>
            </a:r>
            <a:endParaRPr lang="ru-RU" dirty="0">
              <a:solidFill>
                <a:srgbClr val="FF0000"/>
              </a:solidFill>
            </a:endParaRPr>
          </a:p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Предлагаю ребенку выполнить эти упражнения по цифровой очередности. Затем закрываю листом бумаги первый ряд упражнений и прошу вспомнить, какие упражнения там изображены.</a:t>
            </a:r>
            <a:endParaRPr lang="ru-RU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309" t="34453" r="28416" b="17314"/>
          <a:stretch/>
        </p:blipFill>
        <p:spPr>
          <a:xfrm>
            <a:off x="1403648" y="2204864"/>
            <a:ext cx="6305793" cy="38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367" t="21454" r="13473" b="7672"/>
          <a:stretch/>
        </p:blipFill>
        <p:spPr>
          <a:xfrm>
            <a:off x="1311483" y="2708920"/>
            <a:ext cx="6521034" cy="35038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332657"/>
            <a:ext cx="8208912" cy="2166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+mn-lt"/>
              </a:rPr>
              <a:t>«Один-много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» </a:t>
            </a:r>
            <a:r>
              <a:rPr lang="ru-RU" dirty="0" smtClean="0">
                <a:latin typeface="+mn-lt"/>
              </a:rPr>
              <a:t>Цель </a:t>
            </a:r>
            <a:r>
              <a:rPr lang="ru-RU" dirty="0">
                <a:latin typeface="+mn-lt"/>
              </a:rPr>
              <a:t>игры: обучение детей правильно образовывать в речи существительные единственного и множественного числа. Ход игры: Показываю большие пальцы обеих рук и называю существительное в единственном числе, а ребенок хлопает ладонями обеих рук по столу, называя при этом множественное число этого существительного.</a:t>
            </a:r>
            <a:endParaRPr lang="ru-RU" dirty="0">
              <a:effectLst/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068960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868" t="10773" r="13473" b="16532"/>
          <a:stretch/>
        </p:blipFill>
        <p:spPr>
          <a:xfrm>
            <a:off x="1043608" y="2564904"/>
            <a:ext cx="6840760" cy="37956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35292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+mn-lt"/>
              </a:rPr>
              <a:t>«Тише-громче»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dirty="0">
                <a:latin typeface="+mn-lt"/>
              </a:rPr>
              <a:t>Игра направлена, но просодическую сторону речи: выделение ударной позиции слова, регулирование высоты голоса (тихо-громко). Задача ребенка- сказать слово правильно. Ударную позицию слова выделить </a:t>
            </a:r>
            <a:r>
              <a:rPr lang="ru-RU" sz="2000" dirty="0" err="1">
                <a:latin typeface="+mn-lt"/>
              </a:rPr>
              <a:t>кинезиопозой</a:t>
            </a:r>
            <a:r>
              <a:rPr lang="ru-RU" sz="2000" dirty="0">
                <a:latin typeface="+mn-lt"/>
              </a:rPr>
              <a:t> - кулак, а безударную - ладонь.</a:t>
            </a:r>
            <a:endParaRPr lang="ru-RU" sz="20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03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92896"/>
            <a:ext cx="85011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«»»              «»</a:t>
            </a:r>
            <a:r>
              <a:rPr lang="ru-RU" sz="3200" b="1" dirty="0">
                <a:solidFill>
                  <a:schemeClr val="accent6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6"/>
                </a:solidFill>
                <a:latin typeface="Georgia" pitchFamily="18" charset="0"/>
                <a:cs typeface="Times New Roman" pitchFamily="18" charset="0"/>
              </a:rPr>
              <a:t>   «Чем </a:t>
            </a:r>
            <a:r>
              <a:rPr lang="ru-RU" sz="3200" b="1" dirty="0">
                <a:solidFill>
                  <a:schemeClr val="accent6"/>
                </a:solidFill>
                <a:latin typeface="Georgia" pitchFamily="18" charset="0"/>
                <a:cs typeface="Times New Roman" pitchFamily="18" charset="0"/>
              </a:rPr>
              <a:t>больше уверенности в движении детской руки, тем ярче речь ребенка, чем больше мастерства в детской руке, тем ребенок умнее». </a:t>
            </a:r>
          </a:p>
          <a:p>
            <a:pPr indent="457200" algn="ctr">
              <a:lnSpc>
                <a:spcPct val="150000"/>
              </a:lnSpc>
            </a:pPr>
            <a:r>
              <a:rPr lang="ru-RU" sz="3200" b="1" dirty="0">
                <a:solidFill>
                  <a:schemeClr val="accent6"/>
                </a:solidFill>
                <a:latin typeface="Georgia" pitchFamily="18" charset="0"/>
                <a:cs typeface="Times New Roman" pitchFamily="18" charset="0"/>
              </a:rPr>
              <a:t>(В. А. Сухомлинский) </a:t>
            </a:r>
            <a:endParaRPr lang="ru-RU" sz="2400" b="1" i="1" dirty="0">
              <a:solidFill>
                <a:schemeClr val="accent6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thepresentation.ru/img/tmb/2/183165/81bc03d1c5c3bc0aafda99d18220bc8b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3" t="20481" r="7078" b="5600"/>
          <a:stretch/>
        </p:blipFill>
        <p:spPr bwMode="auto">
          <a:xfrm>
            <a:off x="539552" y="332656"/>
            <a:ext cx="21602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+mn-lt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+mn-lt"/>
              </a:rPr>
              <a:t>Нейробродилки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»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dirty="0">
                <a:latin typeface="+mn-lt"/>
              </a:rPr>
              <a:t>Способствуют обогащению словаря, </a:t>
            </a:r>
            <a:r>
              <a:rPr lang="ru-RU" sz="2000" dirty="0" smtClean="0">
                <a:latin typeface="+mn-lt"/>
              </a:rPr>
              <a:t>развитию </a:t>
            </a:r>
            <a:r>
              <a:rPr lang="ru-RU" sz="2000" dirty="0">
                <a:latin typeface="+mn-lt"/>
              </a:rPr>
              <a:t>межполушарного взаимодействия, развитию пространственных навыков. Указательными пальцами обеих рук провести по спирали и назвать слова по очереди.</a:t>
            </a:r>
            <a:endParaRPr lang="ru-RU" sz="2000" dirty="0"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920" t="20469" r="14027" b="6688"/>
          <a:stretch/>
        </p:blipFill>
        <p:spPr>
          <a:xfrm>
            <a:off x="1079612" y="2224012"/>
            <a:ext cx="6984776" cy="39157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1800" y="2460206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2460206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+mn-lt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+mn-lt"/>
              </a:rPr>
              <a:t>Нейроклассики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» </a:t>
            </a:r>
            <a:r>
              <a:rPr lang="ru-RU" sz="2000" dirty="0" smtClean="0">
                <a:latin typeface="+mn-lt"/>
              </a:rPr>
              <a:t>Раскладываю </a:t>
            </a:r>
            <a:r>
              <a:rPr lang="ru-RU" sz="2000" dirty="0">
                <a:latin typeface="+mn-lt"/>
              </a:rPr>
              <a:t>вдоль кабинета </a:t>
            </a:r>
            <a:r>
              <a:rPr lang="ru-RU" sz="2000" dirty="0" smtClean="0">
                <a:latin typeface="+mn-lt"/>
              </a:rPr>
              <a:t>страницы </a:t>
            </a:r>
            <a:r>
              <a:rPr lang="ru-RU" sz="2000" dirty="0">
                <a:latin typeface="+mn-lt"/>
              </a:rPr>
              <a:t>с </a:t>
            </a:r>
            <a:r>
              <a:rPr lang="ru-RU" sz="2000" dirty="0" err="1">
                <a:latin typeface="+mn-lt"/>
              </a:rPr>
              <a:t>нейроклассиками</a:t>
            </a:r>
            <a:r>
              <a:rPr lang="ru-RU" sz="2000" dirty="0">
                <a:latin typeface="+mn-lt"/>
              </a:rPr>
              <a:t>. Демонстрирую динамичные прыжки, сопряженные с </a:t>
            </a:r>
            <a:r>
              <a:rPr lang="ru-RU" sz="2000" dirty="0" err="1">
                <a:latin typeface="+mn-lt"/>
              </a:rPr>
              <a:t>кинезиопозированием</a:t>
            </a:r>
            <a:r>
              <a:rPr lang="ru-RU" sz="2000" dirty="0">
                <a:latin typeface="+mn-lt"/>
              </a:rPr>
              <a:t> и речевым материалом. Прошу ребенка повторить за мной. </a:t>
            </a:r>
            <a:endParaRPr lang="ru-RU" sz="2000" dirty="0"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610" t="19486" r="37271" b="10625"/>
          <a:stretch/>
        </p:blipFill>
        <p:spPr>
          <a:xfrm rot="16200000">
            <a:off x="1130312" y="1631682"/>
            <a:ext cx="2952327" cy="4277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974" t="26579" r="36908" b="10625"/>
          <a:stretch/>
        </p:blipFill>
        <p:spPr>
          <a:xfrm rot="16200000">
            <a:off x="5199206" y="1769376"/>
            <a:ext cx="3006024" cy="39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820891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Ходилки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Предлагаю вставать на массажные кочки сверху. Удерживать равновесие, стоя на кочке, не так просто. Тренируется работа мозжечка, что в сочетании с другими решаемыми задачами дает хороший эффект, а главное, бурю эмоций. Использую для отработки дикции, грамматического строя речи, координации, тренировки вестибулярного аппарата и положения тела в пространстве. Варианты игр: наступить на кочку, выполнить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кинезиоупражнение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произнести слова на заданный речевой материал. </a:t>
            </a:r>
            <a:endParaRPr lang="ru-RU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272" t="19485" r="40591" b="24407"/>
          <a:stretch/>
        </p:blipFill>
        <p:spPr>
          <a:xfrm rot="16200000">
            <a:off x="3012070" y="2605287"/>
            <a:ext cx="3119859" cy="4445799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123728" y="5812052"/>
            <a:ext cx="882792" cy="713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418" y="332656"/>
            <a:ext cx="48771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Методы и приемы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26876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489447"/>
            <a:ext cx="34563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Методы:</a:t>
            </a:r>
          </a:p>
          <a:p>
            <a:pPr marL="0" marR="0" lvl="0" indent="216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Игровой</a:t>
            </a: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Словесный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Наглядно-действенный метод обучения.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i="1" dirty="0" smtClean="0">
                <a:latin typeface="+mn-lt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рактический метод.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Приёмы:</a:t>
            </a:r>
          </a:p>
          <a:p>
            <a:pPr marL="0" marR="0" lvl="0" indent="18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Максимальное внимание отстающим детям. </a:t>
            </a:r>
          </a:p>
          <a:p>
            <a:pPr marL="0" marR="0" lvl="0" indent="18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Поощрение.</a:t>
            </a:r>
          </a:p>
          <a:p>
            <a:pPr marL="0" marR="0" lvl="0" indent="18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Исключение отрицательной оценки ребенка и результатов его действий.</a:t>
            </a:r>
          </a:p>
          <a:p>
            <a:pPr marL="0" marR="0" lvl="0" indent="18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Сравнение результатов ребенка только с его собственными. </a:t>
            </a:r>
          </a:p>
          <a:p>
            <a:pPr marL="0" marR="0" lvl="0" indent="18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Соревновательности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18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2000" dirty="0" smtClean="0">
              <a:latin typeface="+mn-lt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3250"/>
          <a:stretch/>
        </p:blipFill>
        <p:spPr>
          <a:xfrm flipH="1">
            <a:off x="4067944" y="980728"/>
            <a:ext cx="4176464" cy="5498382"/>
          </a:xfrm>
          <a:prstGeom prst="round2DiagRect">
            <a:avLst>
              <a:gd name="adj1" fmla="val 16667"/>
              <a:gd name="adj2" fmla="val 20070"/>
            </a:avLst>
          </a:prstGeom>
          <a:ln w="63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467544" y="968098"/>
            <a:ext cx="81369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-2160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+mn-lt"/>
                <a:cs typeface="Times New Roman" pitchFamily="18" charset="0"/>
              </a:rPr>
              <a:t>Создание предметно-развивающей среды</a:t>
            </a:r>
            <a:r>
              <a:rPr lang="ru-RU" sz="2000" dirty="0" smtClean="0">
                <a:latin typeface="+mn-lt"/>
                <a:cs typeface="Times New Roman" pitchFamily="18" charset="0"/>
              </a:rPr>
              <a:t>, которая включает в себя:</a:t>
            </a:r>
          </a:p>
          <a:p>
            <a:pPr indent="-216000" algn="just"/>
            <a:r>
              <a:rPr lang="ru-RU" sz="2000" dirty="0" smtClean="0">
                <a:latin typeface="+mn-lt"/>
                <a:cs typeface="Times New Roman" pitchFamily="18" charset="0"/>
              </a:rPr>
              <a:t>развивающие игры, наглядный материал; </a:t>
            </a:r>
            <a:r>
              <a:rPr lang="ru-RU" sz="2000" dirty="0" smtClean="0">
                <a:latin typeface="+mn-lt"/>
              </a:rPr>
              <a:t>игровые пособия, разработанные на основе </a:t>
            </a:r>
            <a:r>
              <a:rPr lang="ru-RU" sz="2000" dirty="0" err="1" smtClean="0">
                <a:latin typeface="+mn-lt"/>
              </a:rPr>
              <a:t>кинезиологических</a:t>
            </a:r>
            <a:r>
              <a:rPr lang="ru-RU" sz="2000" dirty="0" smtClean="0">
                <a:latin typeface="+mn-lt"/>
              </a:rPr>
              <a:t> упражнений, отвечающих возможностям и интересам детей для формирования речи у детей с ЗПР;</a:t>
            </a:r>
          </a:p>
          <a:p>
            <a:pPr indent="-216000" algn="just"/>
            <a:endParaRPr lang="ru-RU" sz="2000" dirty="0" smtClean="0">
              <a:latin typeface="+mn-lt"/>
            </a:endParaRPr>
          </a:p>
          <a:p>
            <a:pPr indent="-216000" algn="just"/>
            <a:r>
              <a:rPr lang="ru-RU" sz="2000" dirty="0" smtClean="0">
                <a:latin typeface="+mn-lt"/>
              </a:rPr>
              <a:t>2. </a:t>
            </a:r>
            <a:r>
              <a:rPr lang="ru-RU" sz="2000" i="1" dirty="0" smtClean="0">
                <a:latin typeface="+mn-lt"/>
              </a:rPr>
              <a:t>Использование различных форм работы: </a:t>
            </a:r>
            <a:r>
              <a:rPr lang="ru-RU" sz="2000" dirty="0" smtClean="0">
                <a:latin typeface="+mn-lt"/>
              </a:rPr>
              <a:t>работа с детьми; взаимодействия с воспитателями  группы; взаимодействие с воспитателями массовых групп и со специалистами детского сада;</a:t>
            </a:r>
          </a:p>
          <a:p>
            <a:pPr indent="-216000" algn="just"/>
            <a:endParaRPr lang="ru-RU" sz="2000" dirty="0" smtClean="0">
              <a:latin typeface="+mn-lt"/>
            </a:endParaRPr>
          </a:p>
          <a:p>
            <a:pPr indent="-216000" algn="just" eaLnBrk="0" hangingPunct="0"/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3.  </a:t>
            </a:r>
            <a:r>
              <a:rPr lang="ru-RU" sz="2000" i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Создание партнёрских отношений с родителями воспитанников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  <a:endParaRPr lang="ru-RU" sz="2000" dirty="0"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32656"/>
            <a:ext cx="81369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Условия для успешной деятельности</a:t>
            </a:r>
            <a:endParaRPr lang="ru-RU" sz="32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644" t="8616" r="14559" b="10598"/>
          <a:stretch/>
        </p:blipFill>
        <p:spPr>
          <a:xfrm flipH="1">
            <a:off x="589817" y="4104861"/>
            <a:ext cx="2219156" cy="2441071"/>
          </a:xfrm>
          <a:prstGeom prst="round2DiagRect">
            <a:avLst>
              <a:gd name="adj1" fmla="val 0"/>
              <a:gd name="adj2" fmla="val 1074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16" y="4104862"/>
            <a:ext cx="3528392" cy="2368620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 b="13750"/>
          <a:stretch/>
        </p:blipFill>
        <p:spPr>
          <a:xfrm flipH="1">
            <a:off x="6591082" y="4177314"/>
            <a:ext cx="2016224" cy="229616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37991"/>
              </p:ext>
            </p:extLst>
          </p:nvPr>
        </p:nvGraphicFramePr>
        <p:xfrm>
          <a:off x="467544" y="254200"/>
          <a:ext cx="8145072" cy="39172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0360"/>
                <a:gridCol w="4904712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Формы работы 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родителями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Формы работы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воспитателями и специалистами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Изготовление дидактических игр</a:t>
                      </a:r>
                      <a:endParaRPr lang="ru-RU" sz="2000" i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367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Родительские собрания</a:t>
                      </a:r>
                      <a:endParaRPr lang="ru-RU" sz="20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занятия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99729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Индивидуальные беседы</a:t>
                      </a:r>
                      <a:endParaRPr lang="ru-RU" sz="20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36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Индивидуальные беседы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36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Папки – передвижки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F1F5"/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Стенд для родителей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827584" y="4137641"/>
            <a:ext cx="2304072" cy="2400249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18" y="4207995"/>
            <a:ext cx="2303600" cy="2275982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20460" b="31100"/>
          <a:stretch/>
        </p:blipFill>
        <p:spPr>
          <a:xfrm>
            <a:off x="6286365" y="4141643"/>
            <a:ext cx="2034989" cy="23352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48680"/>
            <a:ext cx="66967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Диагностический мониторинг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67544" y="1412777"/>
          <a:ext cx="8104984" cy="237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500034" y="4000504"/>
          <a:ext cx="8104984" cy="237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06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767859"/>
            <a:ext cx="80648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В результате проделанной работы  при многоразовом использовании 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</a:rPr>
              <a:t>кинезиологических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 упражнений и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игр видны следующие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результаты: снизилась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тревожность, дети стали спокойнее и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увереннее; сформировалась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устная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речь; сформировались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логические процессы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мышления; улучшились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коммуникативные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навыки; улучшилось внимание, память, воображение.</a:t>
            </a:r>
          </a:p>
          <a:p>
            <a:pPr indent="457200"/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Использование системы развивающих, 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</a:rPr>
              <a:t>кинезиоигр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 и упражнений показало положительное влияние на уровень речевого развития детей с особенностями развития, подтверждена эффективность  использования игровых и 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</a:rPr>
              <a:t>здоровьесберегающих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 технологий. </a:t>
            </a:r>
          </a:p>
          <a:p>
            <a:pPr marL="82296" algn="just" fontAlgn="auto">
              <a:lnSpc>
                <a:spcPct val="11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algn="just" fontAlgn="auto">
              <a:lnSpc>
                <a:spcPct val="11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186079"/>
            <a:ext cx="4978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Результативность</a:t>
            </a:r>
            <a:endParaRPr lang="ru-RU" sz="24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6022504" y="3917120"/>
            <a:ext cx="2304256" cy="2693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000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949329"/>
            <a:ext cx="2549686" cy="2616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000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2286356" cy="2666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000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0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04664"/>
            <a:ext cx="66967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Перспективность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71957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2000" dirty="0">
                <a:latin typeface="+mn-lt"/>
                <a:ea typeface="Calibri" panose="020F0502020204030204" pitchFamily="34" charset="0"/>
              </a:rPr>
              <a:t>Перспективность опыта по теме </a:t>
            </a:r>
            <a:r>
              <a:rPr lang="ru-RU" sz="2000" dirty="0">
                <a:latin typeface="+mn-lt"/>
              </a:rPr>
              <a:t>«Развитие речи у детей с задержкой психического развития посредством </a:t>
            </a:r>
            <a:r>
              <a:rPr lang="ru-RU" sz="2000" dirty="0" err="1">
                <a:latin typeface="+mn-lt"/>
              </a:rPr>
              <a:t>кинезиологических</a:t>
            </a:r>
            <a:r>
              <a:rPr lang="ru-RU" sz="2000" dirty="0">
                <a:latin typeface="+mn-lt"/>
              </a:rPr>
              <a:t> упражнений»</a:t>
            </a:r>
            <a:r>
              <a:rPr lang="ru-RU" sz="2000" dirty="0">
                <a:latin typeface="+mn-lt"/>
                <a:ea typeface="Calibri" panose="020F0502020204030204" pitchFamily="34" charset="0"/>
              </a:rPr>
              <a:t> заключается в том, что он является актуальным для современного детского сада не только сегодня, но и в будущем, поскольку обществу нужны творческие, самостоятельно мыслящие личности.</a:t>
            </a:r>
            <a:r>
              <a:rPr lang="ru-RU" sz="2000" dirty="0">
                <a:latin typeface="+mn-lt"/>
              </a:rPr>
              <a:t> </a:t>
            </a:r>
            <a:endParaRPr lang="ru-RU" sz="2000" dirty="0" smtClean="0">
              <a:latin typeface="+mn-lt"/>
            </a:endParaRPr>
          </a:p>
          <a:p>
            <a:pPr indent="450215" algn="just"/>
            <a:r>
              <a:rPr lang="ru-RU" sz="2000" dirty="0" smtClean="0">
                <a:latin typeface="+mn-lt"/>
              </a:rPr>
              <a:t>Практическая </a:t>
            </a:r>
            <a:r>
              <a:rPr lang="ru-RU" sz="2000" dirty="0">
                <a:latin typeface="+mn-lt"/>
              </a:rPr>
              <a:t>значимость работы состоит в том, что содержащиеся в работе теоретические, научно-методические и практические материалы </a:t>
            </a:r>
            <a:r>
              <a:rPr lang="ru-RU" sz="2000" dirty="0" smtClean="0">
                <a:latin typeface="+mn-lt"/>
              </a:rPr>
              <a:t>могут </a:t>
            </a:r>
            <a:r>
              <a:rPr lang="ru-RU" sz="2000" dirty="0">
                <a:latin typeface="+mn-lt"/>
              </a:rPr>
              <a:t>быть использованы в практике работы педагогов ДОУ, в системе педагогического просвещения родителей, в системе повышения квалификации работников дошкольных учреждениях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560" y="3640535"/>
            <a:ext cx="3024336" cy="3279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8"/>
          <a:stretch/>
        </p:blipFill>
        <p:spPr>
          <a:xfrm>
            <a:off x="6189312" y="3946212"/>
            <a:ext cx="1942591" cy="2572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>
          <a:xfrm>
            <a:off x="689148" y="3976992"/>
            <a:ext cx="2008598" cy="261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332656"/>
            <a:ext cx="450059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855876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2000" b="1" dirty="0">
                <a:latin typeface="+mn-lt"/>
              </a:rPr>
              <a:t>Актуальность</a:t>
            </a:r>
            <a:r>
              <a:rPr lang="ru-RU" sz="2000" dirty="0">
                <a:latin typeface="+mn-lt"/>
              </a:rPr>
              <a:t> данной темы обусловлена недостаточностью речевого развития </a:t>
            </a:r>
            <a:r>
              <a:rPr lang="ru-RU" sz="2000" b="1" dirty="0">
                <a:latin typeface="+mn-lt"/>
              </a:rPr>
              <a:t>у детей с задержкой психического развития</a:t>
            </a:r>
            <a:r>
              <a:rPr lang="ru-RU" sz="2000" dirty="0">
                <a:latin typeface="+mn-lt"/>
              </a:rPr>
              <a:t> и тем, что необходимым условием качественного обновления общества является умножение интеллектуального потенциала детей. Становится актуальным поиск и внедрение таких форм и методов работы с детьми, которые будут соответствовать современным требованиям развивающего обучения в период дошкольного детства, помогут стать дошкольнику с задержкой психического развития успешным, сначала в детском саду, затем в школе. 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+mn-lt"/>
                <a:ea typeface="Times New Roman" panose="02020603050405020304" pitchFamily="18" charset="0"/>
              </a:rPr>
              <a:t>Актуальность предопределяется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 тем, что на сегодняшний день одним из перспективных методов такого развития выступают </a:t>
            </a:r>
            <a:r>
              <a:rPr lang="ru-RU" sz="2000" dirty="0" err="1">
                <a:latin typeface="+mn-lt"/>
                <a:ea typeface="Times New Roman" panose="02020603050405020304" pitchFamily="18" charset="0"/>
              </a:rPr>
              <a:t>кинезиологические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 упражнения, возможности которых в практике детского сада реализуются далеко не полностью. В свете этого метод </a:t>
            </a:r>
            <a:r>
              <a:rPr lang="ru-RU" sz="2000" dirty="0" err="1">
                <a:latin typeface="+mn-lt"/>
                <a:ea typeface="Times New Roman" panose="02020603050405020304" pitchFamily="18" charset="0"/>
              </a:rPr>
              <a:t>кинезиологии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 стал очень актуален, ведь для детей и взрослых этот метод в новинку. Этот метод вызывает у детей особенный интерес к занятиям. Именно поэтому я и начала применять в своей работе с детьми старшего дошкольного возраста с задержкой психического развития приемы и методы </a:t>
            </a:r>
            <a:r>
              <a:rPr lang="ru-RU" sz="2000" dirty="0" err="1">
                <a:latin typeface="+mn-lt"/>
                <a:ea typeface="Times New Roman" panose="02020603050405020304" pitchFamily="18" charset="0"/>
              </a:rPr>
              <a:t>кинезиологии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79384"/>
            <a:ext cx="50405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Научно-методическое обоснование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364561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>
                <a:latin typeface="+mn-lt"/>
              </a:rPr>
              <a:t>Задержка психического развития </a:t>
            </a:r>
            <a:r>
              <a:rPr lang="ru-RU" sz="2000" dirty="0" smtClean="0">
                <a:latin typeface="+mn-lt"/>
              </a:rPr>
              <a:t>(ЗПР) - синдром временного отставания развития психики в целом или отдельных ее функций, замедление темпа реализации потенциальных возможностей организма. </a:t>
            </a:r>
          </a:p>
          <a:p>
            <a:pPr indent="457200" algn="just"/>
            <a:endParaRPr lang="ru-RU" sz="2000" dirty="0" smtClean="0">
              <a:latin typeface="+mn-lt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+mn-lt"/>
                <a:ea typeface="Times New Roman" panose="02020603050405020304" pitchFamily="18" charset="0"/>
              </a:rPr>
              <a:t>       Особенности </a:t>
            </a:r>
            <a:r>
              <a:rPr lang="ru-RU" sz="2000" b="1" dirty="0">
                <a:latin typeface="+mn-lt"/>
                <a:ea typeface="Times New Roman" panose="02020603050405020304" pitchFamily="18" charset="0"/>
              </a:rPr>
              <a:t>развития </a:t>
            </a:r>
            <a:r>
              <a:rPr lang="ru-RU" sz="2000" b="1" dirty="0" smtClean="0">
                <a:latin typeface="+mn-lt"/>
                <a:ea typeface="Times New Roman" panose="02020603050405020304" pitchFamily="18" charset="0"/>
              </a:rPr>
              <a:t>речи у </a:t>
            </a:r>
            <a:r>
              <a:rPr lang="ru-RU" sz="2000" b="1" dirty="0">
                <a:latin typeface="+mn-lt"/>
                <a:ea typeface="Times New Roman" panose="02020603050405020304" pitchFamily="18" charset="0"/>
              </a:rPr>
              <a:t>детей с задержкой психического развития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+mn-lt"/>
                <a:ea typeface="Times New Roman" panose="02020603050405020304" pitchFamily="18" charset="0"/>
              </a:rPr>
              <a:t>Речь детей с задержкой психического развития имеет ряд особенностей. Её характеризует малый объем словарного запаса, излишняя вербализация, </a:t>
            </a:r>
            <a:r>
              <a:rPr lang="ru-RU" sz="2000" dirty="0" err="1" smtClean="0">
                <a:latin typeface="+mn-lt"/>
                <a:ea typeface="Times New Roman" panose="02020603050405020304" pitchFamily="18" charset="0"/>
              </a:rPr>
              <a:t>несформированность</a:t>
            </a:r>
            <a:r>
              <a:rPr lang="ru-RU" sz="20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+mn-lt"/>
                <a:ea typeface="Times New Roman" panose="02020603050405020304" pitchFamily="18" charset="0"/>
              </a:rPr>
              <a:t>грамматического строя речи, недостаточность словообразовательных и словоизменительных процессов. При передаче текста отмечается значительное сокращение в объеме, малое количество смысловых звеньев, нарушение связей между отдельными предложениями текста. Эти особенности развития речи приводят к сложностям в выделении новой информации из текста, мешают преодолению пробелов в знаниях и специфических недостатков познавательной деятельности.</a:t>
            </a:r>
          </a:p>
          <a:p>
            <a:pPr indent="457200" algn="just"/>
            <a:endParaRPr lang="ru-RU" sz="2000" dirty="0" smtClean="0">
              <a:latin typeface="+mn-lt"/>
            </a:endParaRPr>
          </a:p>
          <a:p>
            <a:pPr indent="457200" algn="just"/>
            <a:endParaRPr lang="ru-RU" sz="2000" dirty="0" smtClean="0">
              <a:latin typeface="+mn-lt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00034" y="928670"/>
            <a:ext cx="4572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ТЕОРЕТИЧЕСКАЯ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ЧАСТЬ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Кинезиология как метод </a:t>
            </a: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р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азвития речи дошкольников с ЗПР</a:t>
            </a:r>
            <a:endParaRPr lang="ru-RU" sz="20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920" y="588750"/>
            <a:ext cx="8355017" cy="594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457200" hangingPunct="0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огромную роль</a:t>
            </a:r>
            <a:r>
              <a:rPr lang="ru-RU" alt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формирования ребенка </a:t>
            </a:r>
            <a:r>
              <a:rPr lang="ru-RU" alt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возраста,</a:t>
            </a:r>
            <a:r>
              <a:rPr lang="ru-RU" alt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как успешной личности. Следует отметить, что в последние годы увеличилось число </a:t>
            </a:r>
            <a:r>
              <a:rPr lang="ru-RU" alt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</a:t>
            </a:r>
            <a:r>
              <a:rPr lang="ru-RU" alt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ЗПР</a:t>
            </a:r>
            <a:r>
              <a:rPr lang="ru-RU" alt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совокупности с отставанием в </a:t>
            </a:r>
            <a:r>
              <a:rPr lang="ru-RU" alt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 двигательной сферы</a:t>
            </a:r>
            <a:r>
              <a:rPr lang="ru-RU" alt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характеризуется плохой координацией. Нарушение в двигательной сфере накладывает отпечаток на формирование у </a:t>
            </a:r>
            <a:r>
              <a:rPr lang="ru-RU" alt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сенсорной</a:t>
            </a:r>
            <a:r>
              <a:rPr lang="ru-RU" alt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интеллектуальной и эмоционально-волевой сферы, и как </a:t>
            </a:r>
            <a:r>
              <a:rPr lang="ru-RU" alt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 –  речевое</a:t>
            </a:r>
            <a:r>
              <a:rPr lang="ru-RU" alt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недоразвитие.</a:t>
            </a:r>
          </a:p>
          <a:p>
            <a:pPr lvl="0" indent="457200" defTabSz="457200" hangingPunct="0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в совокупности приводит к трудностям в усвоении школьных программ, адаптации к школе.</a:t>
            </a:r>
          </a:p>
          <a:p>
            <a:pPr lvl="0" indent="457200" defTabSz="457200" hangingPunct="0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 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вышеперечисленные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проблемы являются наиболее актуальными на сегодняшний день и требуют эффективной коррекционной работы с детьми 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ЗПР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defTabSz="457200" hangingPunct="0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авторитетных исследователей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определяющую роль в возникновении речевых нарушений, играют нарушения функциональной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асимметрии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коры больших полушарий и межполушарного взаимодействия. То есть, одной из причин речевых нарушений является </a:t>
            </a: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«координационная неспособность»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 обучению, неспособность правого и левого полушария к интеграции. Для преодоления нарушений необходимо проведение комплексной специализированной коррекционной работы. Одним из наиболее эффективных методов является 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межполушарного взаимодействия, которое называется </a:t>
            </a:r>
            <a:r>
              <a:rPr lang="ru-RU" alt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7544" y="404664"/>
            <a:ext cx="8377237" cy="191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defTabSz="457200" eaLnBrk="1" fontAlgn="auto" latinLnBrk="0" hangingPunct="0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/>
            </a:pPr>
            <a:r>
              <a:rPr kumimoji="0" lang="ru-RU" alt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Кинезиология</a:t>
            </a:r>
            <a:r>
              <a:rPr lang="ru-RU" altLang="ru-RU" sz="2000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kern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–</a:t>
            </a: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это наука о развитии</a:t>
            </a:r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 умственных способностей и физического здоровья через определенные двигательные упражнения</a:t>
            </a:r>
            <a:r>
              <a:rPr lang="ru-RU" altLang="ru-RU" sz="2000" kern="0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+mn-lt"/>
              </a:rPr>
              <a:t> </a:t>
            </a:r>
            <a:endParaRPr lang="ru-RU" sz="2000" dirty="0">
              <a:latin typeface="+mn-lt"/>
            </a:endParaRPr>
          </a:p>
          <a:p>
            <a:pPr lvl="0" defTabSz="457200" fontAlgn="auto" hangingPunct="0">
              <a:spcBef>
                <a:spcPct val="0"/>
              </a:spcBef>
              <a:spcAft>
                <a:spcPts val="0"/>
              </a:spcAft>
              <a:defRPr/>
            </a:pPr>
            <a:endParaRPr kumimoji="0" lang="ru-RU" alt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  <a:p>
            <a:pPr lvl="0" defTabSz="45720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Основная цель </a:t>
            </a:r>
            <a:r>
              <a:rPr kumimoji="0" lang="ru-RU" alt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кинезиологии</a:t>
            </a:r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: </a:t>
            </a:r>
            <a:r>
              <a:rPr kumimoji="0" lang="ru-RU" alt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развитие</a:t>
            </a:r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 межполушарного взаимодействия, способствующее активизации мыслительной</a:t>
            </a:r>
          </a:p>
          <a:p>
            <a:pPr marL="0" marR="0" lvl="0" indent="0" defTabSz="45720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/>
            </a:pPr>
            <a:endParaRPr kumimoji="0" lang="en-US" alt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59" t="23879" r="63086" b="22897"/>
          <a:stretch/>
        </p:blipFill>
        <p:spPr>
          <a:xfrm>
            <a:off x="755576" y="2348880"/>
            <a:ext cx="2455111" cy="3488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421" t="15980" r="54724" b="23540"/>
          <a:stretch/>
        </p:blipFill>
        <p:spPr>
          <a:xfrm>
            <a:off x="3643273" y="2168927"/>
            <a:ext cx="2296340" cy="282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404" y="2377313"/>
            <a:ext cx="2205177" cy="31115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444" y="5958065"/>
            <a:ext cx="28083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Джордж </a:t>
            </a:r>
            <a:r>
              <a:rPr lang="ru-RU" altLang="ru-RU" sz="2400" kern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Гудхард</a:t>
            </a:r>
            <a:r>
              <a:rPr lang="ru-RU" altLang="ru-RU" sz="24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sz="2400" b="1" dirty="0" smtClean="0">
              <a:ln>
                <a:solidFill>
                  <a:srgbClr val="0070C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21160" y="5221983"/>
            <a:ext cx="221845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Пол </a:t>
            </a:r>
            <a:r>
              <a:rPr lang="ru-RU" altLang="ru-RU" sz="2400" kern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Деннисон</a:t>
            </a:r>
            <a:endParaRPr lang="ru-RU" sz="2400" b="1" dirty="0" smtClean="0">
              <a:ln>
                <a:solidFill>
                  <a:srgbClr val="0070C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7137" y="5683648"/>
            <a:ext cx="223170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/>
              <a:t>Керол</a:t>
            </a:r>
            <a:r>
              <a:rPr lang="ru-RU" sz="2400" dirty="0"/>
              <a:t> </a:t>
            </a:r>
            <a:r>
              <a:rPr lang="ru-RU" sz="2400" dirty="0" err="1"/>
              <a:t>Хонц</a:t>
            </a:r>
            <a:endParaRPr lang="ru-RU" sz="2400" b="1" dirty="0" smtClean="0">
              <a:ln>
                <a:solidFill>
                  <a:srgbClr val="0070C0"/>
                </a:solidFill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332656"/>
            <a:ext cx="82809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5000" rIns="0" bIns="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Левое полушарие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математическое, знаковое, речевое, логическое, аналитическое – отвечает за восприятие  слуховой информации, постановку целей и построений программ.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>
              <a:spcBef>
                <a:spcPct val="0"/>
              </a:spcBef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Правое полушарие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гуманитарное, образное, творческое – отвечает за тело, координацию движений, пространственное зрительное и кинестетическое восприятие. </a:t>
            </a:r>
          </a:p>
          <a:p>
            <a:pPr eaLnBrk="1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правое полушарие координирует работу левой половины тела, и наоборот; а вот передаёт сигналы из одного полушария в другое мозолистое тело, состоящее из миллионов нервных волокон.</a:t>
            </a:r>
          </a:p>
          <a:p>
            <a:pPr lvl="0" defTabSz="457200" fontAlgn="auto" hangingPunct="0">
              <a:spcBef>
                <a:spcPct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/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Кинезиоупражнения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подбираются таким образом, чтобы оба полушария «научились» работать согласованно - так человек лучше воспринимает информацию и выполняет любую умственную работу более продуктивно.</a:t>
            </a:r>
            <a:r>
              <a:rPr lang="ru-RU" altLang="ru-RU" sz="2000" kern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0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Такая «зарядка» для мозга у детей с ЗПР даёт поразительный результат: развивает речь и мышление, улучшает память и внимание, повышает скорость обработки информации, развивает общую и мелкую моторику.</a:t>
            </a:r>
            <a:endParaRPr lang="ru-RU" altLang="ru-RU" sz="2000" kern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lnSpc>
                <a:spcPct val="90000"/>
              </a:lnSpc>
              <a:spcBef>
                <a:spcPct val="0"/>
              </a:spcBef>
            </a:pPr>
            <a:endParaRPr lang="ru-RU" sz="2000" dirty="0" smtClean="0">
              <a:effectLst/>
            </a:endParaRPr>
          </a:p>
          <a:p>
            <a:pPr algn="ctr" eaLnBrk="1">
              <a:lnSpc>
                <a:spcPct val="90000"/>
              </a:lnSpc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4617B"/>
                </a:solidFill>
                <a:latin typeface="Calibri" panose="020F0502020204030204" pitchFamily="34" charset="0"/>
              </a:rPr>
              <a:t/>
            </a:r>
            <a:br>
              <a:rPr lang="ru-RU" altLang="ru-RU" sz="1800" dirty="0" smtClean="0">
                <a:solidFill>
                  <a:srgbClr val="04617B"/>
                </a:solidFill>
                <a:latin typeface="Calibri" panose="020F0502020204030204" pitchFamily="34" charset="0"/>
              </a:rPr>
            </a:br>
            <a:r>
              <a:rPr lang="ru-RU" altLang="ru-RU" sz="2800" dirty="0" smtClean="0">
                <a:latin typeface="Constantia" panose="02030602050306030303" pitchFamily="18" charset="0"/>
              </a:rPr>
              <a:t/>
            </a:r>
            <a:br>
              <a:rPr lang="ru-RU" altLang="ru-RU" sz="2800" dirty="0" smtClean="0">
                <a:latin typeface="Constantia" panose="02030602050306030303" pitchFamily="18" charset="0"/>
              </a:rPr>
            </a:br>
            <a:endParaRPr lang="ru-RU" altLang="ru-RU" sz="28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9843" r="13110" b="18295"/>
          <a:stretch>
            <a:fillRect/>
          </a:stretch>
        </p:blipFill>
        <p:spPr bwMode="auto">
          <a:xfrm>
            <a:off x="2063110" y="4653136"/>
            <a:ext cx="2890605" cy="187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33" y="4653136"/>
            <a:ext cx="2696146" cy="184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6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637094"/>
            <a:ext cx="26642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Новизна</a:t>
            </a:r>
            <a:endParaRPr lang="ru-RU" sz="24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482" y="1060594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+mn-lt"/>
              </a:rPr>
              <a:t>         Новизна</a:t>
            </a:r>
            <a:r>
              <a:rPr lang="ru-RU" sz="2000" dirty="0" smtClean="0">
                <a:latin typeface="+mn-lt"/>
              </a:rPr>
              <a:t> опыта заключается в подборе, разработке и апробации игровых обучающих ситуаций, повышающих эффективность процесса формирования речевых и интеллектуальны способностей у детей с задержкой психического развития и </a:t>
            </a:r>
            <a:r>
              <a:rPr lang="ru-RU" sz="2000" dirty="0" smtClean="0">
                <a:latin typeface="+mn-lt"/>
              </a:rPr>
              <a:t>в подтверждении </a:t>
            </a:r>
            <a:r>
              <a:rPr lang="ru-RU" sz="2000" dirty="0" smtClean="0">
                <a:latin typeface="+mn-lt"/>
              </a:rPr>
              <a:t>эффективности применения </a:t>
            </a:r>
            <a:r>
              <a:rPr lang="ru-RU" sz="2000" dirty="0" err="1" smtClean="0">
                <a:latin typeface="+mn-lt"/>
              </a:rPr>
              <a:t>кинезиологических</a:t>
            </a:r>
            <a:r>
              <a:rPr lang="ru-RU" sz="2000" dirty="0" smtClean="0">
                <a:latin typeface="+mn-lt"/>
              </a:rPr>
              <a:t> упражнений</a:t>
            </a:r>
            <a:r>
              <a:rPr lang="ru-RU" sz="2000" dirty="0">
                <a:latin typeface="+mn-lt"/>
              </a:rPr>
              <a:t>. Разработка и систематизация игр, игровых заданий, упражнений с использованием </a:t>
            </a:r>
            <a:r>
              <a:rPr lang="ru-RU" sz="2000" dirty="0" err="1">
                <a:latin typeface="+mn-lt"/>
              </a:rPr>
              <a:t>Кинезиологии</a:t>
            </a:r>
            <a:r>
              <a:rPr lang="ru-RU" sz="2000" dirty="0">
                <a:latin typeface="+mn-lt"/>
              </a:rPr>
              <a:t> направленная на развитие речи у детей старшего дошкольного возраста </a:t>
            </a:r>
            <a:r>
              <a:rPr lang="ru-RU" sz="2000" dirty="0" smtClean="0">
                <a:latin typeface="+mn-lt"/>
              </a:rPr>
              <a:t>с </a:t>
            </a:r>
            <a:r>
              <a:rPr lang="ru-RU" sz="2000" dirty="0">
                <a:latin typeface="+mn-lt"/>
              </a:rPr>
              <a:t>ЗПР, будет способствовать успешной подготовке к обучению в школе. </a:t>
            </a:r>
            <a:endParaRPr lang="ru-RU" sz="2000" dirty="0">
              <a:effectLst/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017" y="215377"/>
            <a:ext cx="34752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/>
              </a:rPr>
              <a:t>ПРАКТИЧЕСКАЯ ЧАСТЬ</a:t>
            </a:r>
            <a:endParaRPr lang="ru-RU" sz="2000" dirty="0" smtClean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4634" y="3848119"/>
            <a:ext cx="547260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Ведущая педагогическая идея опыта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331391"/>
            <a:ext cx="82089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i="1" dirty="0" smtClean="0">
                <a:latin typeface="+mn-lt"/>
              </a:rPr>
              <a:t>Ведущая педагогическая идея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опыта </a:t>
            </a:r>
            <a:r>
              <a:rPr lang="ru-RU" sz="2000" dirty="0">
                <a:latin typeface="+mn-lt"/>
              </a:rPr>
              <a:t>заключается в эффективности использования </a:t>
            </a:r>
            <a:r>
              <a:rPr lang="ru-RU" sz="2000" dirty="0" err="1" smtClean="0">
                <a:latin typeface="+mn-lt"/>
              </a:rPr>
              <a:t>здоровьесберегающей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технологии посредством </a:t>
            </a:r>
            <a:r>
              <a:rPr lang="ru-RU" sz="2000" dirty="0" err="1" smtClean="0">
                <a:latin typeface="+mn-lt"/>
              </a:rPr>
              <a:t>кинезиологических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упражнений для развития речи </a:t>
            </a:r>
            <a:r>
              <a:rPr lang="ru-RU" sz="2000" dirty="0" smtClean="0">
                <a:latin typeface="+mn-lt"/>
              </a:rPr>
              <a:t> детей </a:t>
            </a:r>
            <a:r>
              <a:rPr lang="ru-RU" sz="2000" dirty="0">
                <a:latin typeface="+mn-lt"/>
              </a:rPr>
              <a:t>с ЗПР старшего дошкольного возраста.</a:t>
            </a:r>
            <a:endParaRPr lang="ru-RU" sz="2000" dirty="0" smtClean="0">
              <a:latin typeface="+mn-lt"/>
            </a:endParaRPr>
          </a:p>
          <a:p>
            <a:pPr indent="457200" algn="just"/>
            <a:r>
              <a:rPr lang="ru-RU" sz="2000" dirty="0" smtClean="0">
                <a:latin typeface="+mn-lt"/>
              </a:rPr>
              <a:t>Последнее десятилетие этот материал завоевывает все большее признание у педагогов нашей страны. </a:t>
            </a:r>
          </a:p>
          <a:p>
            <a:pPr indent="457200" algn="just"/>
            <a:endParaRPr lang="ru-RU" sz="2000" dirty="0" smtClean="0">
              <a:latin typeface="+mn-lt"/>
            </a:endParaRPr>
          </a:p>
          <a:p>
            <a:pPr indent="457200" algn="just"/>
            <a:endParaRPr lang="ru-RU" sz="20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134" y="2068929"/>
            <a:ext cx="52565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>
                <a:latin typeface="+mn-lt"/>
              </a:rPr>
              <a:t>Задачи: </a:t>
            </a:r>
            <a:endParaRPr lang="ru-RU" sz="2000" dirty="0">
              <a:latin typeface="+mn-lt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+mn-lt"/>
                <a:cs typeface="Times New Roman" pitchFamily="18" charset="0"/>
              </a:rPr>
              <a:t>1. Обновить и модернизировать с учетом современных требований образовательно-игровую среду, способствующую речевому и интеллектуальному развитию.</a:t>
            </a:r>
          </a:p>
          <a:p>
            <a:pPr algn="just"/>
            <a:r>
              <a:rPr lang="ru-RU" sz="2000" dirty="0">
                <a:latin typeface="+mn-lt"/>
                <a:cs typeface="Times New Roman" pitchFamily="18" charset="0"/>
              </a:rPr>
              <a:t>2. Разработать и оптимизировать современные методы работы по развитию речи и интеллектуальных способностей у детей с ЗПР.</a:t>
            </a:r>
          </a:p>
          <a:p>
            <a:pPr algn="just"/>
            <a:r>
              <a:rPr lang="ru-RU" sz="2000" dirty="0">
                <a:latin typeface="+mn-lt"/>
                <a:cs typeface="Times New Roman" pitchFamily="18" charset="0"/>
              </a:rPr>
              <a:t>3. Реализовать целенаправленное, квалифицированное, комплексное и систематическое применение упражнений и игр в коррекционно-образовательном процессе.</a:t>
            </a:r>
          </a:p>
          <a:p>
            <a:pPr indent="457200" algn="just"/>
            <a:endParaRPr lang="ru-RU" sz="2000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332656"/>
            <a:ext cx="450059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и задачи</a:t>
            </a:r>
            <a:endParaRPr lang="ru-RU" sz="24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18" y="2420888"/>
            <a:ext cx="2880320" cy="38610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2134" y="978861"/>
            <a:ext cx="8010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Цель: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 Разработать систему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</a:rPr>
              <a:t>кинезиологических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 упражнений, которые способствуют коррекции речевых нарушений детей старшего дошкольного возраста с задержкой психического развития.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03100358E3F14CBDC70BE4725CA19D" ma:contentTypeVersion="1" ma:contentTypeDescription="Создание документа." ma:contentTypeScope="" ma:versionID="885a7d1260672528715ec511c2511594">
  <xsd:schema xmlns:xsd="http://www.w3.org/2001/XMLSchema" xmlns:xs="http://www.w3.org/2001/XMLSchema" xmlns:p="http://schemas.microsoft.com/office/2006/metadata/properties" xmlns:ns2="6434c500-c195-4837-b047-5e71706d4cb2" targetNamespace="http://schemas.microsoft.com/office/2006/metadata/properties" ma:root="true" ma:fieldsID="499b5db816f3e0543885560e27e22f27" ns2:_="">
    <xsd:import namespace="6434c500-c195-4837-b047-5e71706d4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4c500-c195-4837-b047-5e71706d4c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434c500-c195-4837-b047-5e71706d4cb2">S5QAU4VNKZPS-285-23</_dlc_DocId>
    <_dlc_DocIdUrl xmlns="6434c500-c195-4837-b047-5e71706d4cb2">
      <Url>http://www.eduportal44.ru/Buy/Elektron/_layouts/15/DocIdRedir.aspx?ID=S5QAU4VNKZPS-285-23</Url>
      <Description>S5QAU4VNKZPS-285-23</Description>
    </_dlc_DocIdUrl>
  </documentManagement>
</p:properties>
</file>

<file path=customXml/itemProps1.xml><?xml version="1.0" encoding="utf-8"?>
<ds:datastoreItem xmlns:ds="http://schemas.openxmlformats.org/officeDocument/2006/customXml" ds:itemID="{870C794B-2644-4DCC-9980-05CB9333BB2E}"/>
</file>

<file path=customXml/itemProps2.xml><?xml version="1.0" encoding="utf-8"?>
<ds:datastoreItem xmlns:ds="http://schemas.openxmlformats.org/officeDocument/2006/customXml" ds:itemID="{14F61E57-0924-48FB-9677-BE1E9B8CC0D0}"/>
</file>

<file path=customXml/itemProps3.xml><?xml version="1.0" encoding="utf-8"?>
<ds:datastoreItem xmlns:ds="http://schemas.openxmlformats.org/officeDocument/2006/customXml" ds:itemID="{76E38156-738D-4AAE-BD36-BF6F485AB272}"/>
</file>

<file path=customXml/itemProps4.xml><?xml version="1.0" encoding="utf-8"?>
<ds:datastoreItem xmlns:ds="http://schemas.openxmlformats.org/officeDocument/2006/customXml" ds:itemID="{F7D7BFFA-AC92-4D63-A118-08FA121E3803}"/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1473</Words>
  <Application>Microsoft Office PowerPoint</Application>
  <PresentationFormat>Экран (4:3)</PresentationFormat>
  <Paragraphs>133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Constantia</vt:lpstr>
      <vt:lpstr>DejaVu Sans</vt:lpstr>
      <vt:lpstr>Georgia</vt:lpstr>
      <vt:lpstr>Symbol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Результативность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Катенок</dc:creator>
  <cp:lastModifiedBy>User</cp:lastModifiedBy>
  <cp:revision>366</cp:revision>
  <dcterms:created xsi:type="dcterms:W3CDTF">2012-12-02T16:48:00Z</dcterms:created>
  <dcterms:modified xsi:type="dcterms:W3CDTF">2023-11-09T22:25:29Z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0x0101004803100358E3F14CBDC70BE4725CA19D</vt:lpwstr>
  </property>
  <property fmtid="{D5CDD505-2E9C-101B-9397-08002B2CF9AE}" pid="3" name="_dlc_DocIdItemGuid">
    <vt:lpwstr>1b2f0d4d-6f94-42a3-aaa3-67ee3c367398</vt:lpwstr>
  </property>
</Properties>
</file>