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9" r:id="rId13"/>
    <p:sldId id="270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AC8C-9446-4E33-830D-674915AED41E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0778-D94E-4223-A96A-D5E42B147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d21veka.ru/publication/12/23/334645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0" y="714356"/>
            <a:ext cx="3571868" cy="250030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4786322"/>
            <a:ext cx="842971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КОНСПЕКТОВ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«Вариативные формы организации образовательного процесса с детьми дошкольного возраста по профориентации»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398" y="1857364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Категория участников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ЕГМД: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конкурса 2021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00438"/>
            <a:ext cx="764386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Номинация: методические разработки по модулю, разделу преподаваемого предмета (дисциплины, модуля),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тематике воспитательного мероприятия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43305" y="285728"/>
          <a:ext cx="5500695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5819"/>
                <a:gridCol w="3714776"/>
                <a:gridCol w="10001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детский сад №117 «Электроник» комбинированного вида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 Костромской области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G:\Копия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527115" cy="614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:\БРЕНД\10006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85728"/>
            <a:ext cx="557192" cy="57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:\1.jpg"/>
          <p:cNvPicPr/>
          <p:nvPr/>
        </p:nvPicPr>
        <p:blipFill>
          <a:blip r:embed="rId5" cstate="print">
            <a:lum bright="20000" contrast="-10000"/>
          </a:blip>
          <a:srcRect t="29906" r="22926" b="44239"/>
          <a:stretch>
            <a:fillRect/>
          </a:stretch>
        </p:blipFill>
        <p:spPr bwMode="auto">
          <a:xfrm>
            <a:off x="4643438" y="285728"/>
            <a:ext cx="3429024" cy="57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714744" y="2643182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Приоритетное направление: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071810"/>
            <a:ext cx="4325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национальный проект «Образование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5667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Наличие описания видов деятельности</a:t>
            </a:r>
          </a:p>
        </p:txBody>
      </p:sp>
      <p:pic>
        <p:nvPicPr>
          <p:cNvPr id="3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0" y="214290"/>
            <a:ext cx="1928826" cy="1350177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4714884"/>
            <a:ext cx="8429684" cy="1692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тиражирования: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Конспекты, представленные в сборнике, размещены на официальном сайте МДОУ детский сад №117 «Электроник» и могут быть использованы педагогами дошкольных образовательных учреждений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организации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образовательного процесса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ознакомлению детей с миром профессий.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5122" t="19549" r="29761" b="10465"/>
          <a:stretch>
            <a:fillRect/>
          </a:stretch>
        </p:blipFill>
        <p:spPr bwMode="auto">
          <a:xfrm>
            <a:off x="214282" y="1714488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омашний\Desktop\2021\Квест\SAM_2546.JPG"/>
          <p:cNvPicPr/>
          <p:nvPr/>
        </p:nvPicPr>
        <p:blipFill>
          <a:blip r:embed="rId4" cstate="print"/>
          <a:srcRect l="4899" r="19640" b="22868"/>
          <a:stretch>
            <a:fillRect/>
          </a:stretch>
        </p:blipFill>
        <p:spPr bwMode="auto">
          <a:xfrm>
            <a:off x="5643570" y="2071678"/>
            <a:ext cx="3286148" cy="245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21486" t="15100" r="24639" b="16809"/>
          <a:stretch>
            <a:fillRect/>
          </a:stretch>
        </p:blipFill>
        <p:spPr bwMode="auto">
          <a:xfrm>
            <a:off x="3000364" y="50004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16131" r="2343" b="22086"/>
          <a:stretch>
            <a:fillRect/>
          </a:stretch>
        </p:blipFill>
        <p:spPr bwMode="auto">
          <a:xfrm>
            <a:off x="214282" y="571480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14282" y="571480"/>
          <a:ext cx="4285570" cy="6072230"/>
        </p:xfrm>
        <a:graphic>
          <a:graphicData uri="http://schemas.openxmlformats.org/presentationml/2006/ole">
            <p:oleObj spid="_x0000_s1025" name="Acrobat Document" r:id="rId3" imgW="6693480" imgH="9472320" progId="AcroExch.Document.DC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43438" y="571480"/>
          <a:ext cx="4278936" cy="6072230"/>
        </p:xfrm>
        <a:graphic>
          <a:graphicData uri="http://schemas.openxmlformats.org/presentationml/2006/ole">
            <p:oleObj spid="_x0000_s1027" name="Acrobat Document" r:id="rId4" imgW="6693480" imgH="9472320" progId="AcroExch.Document.DC">
              <p:embed/>
            </p:oleObj>
          </a:graphicData>
        </a:graphic>
      </p:graphicFrame>
      <p:pic>
        <p:nvPicPr>
          <p:cNvPr id="6" name="Рисунок 5" descr="D:\Рабочий стол\Рабочий стол\Мет конкурс Профориентация\logo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0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31887" r="1613" b="14724"/>
          <a:stretch>
            <a:fillRect/>
          </a:stretch>
        </p:blipFill>
        <p:spPr bwMode="auto">
          <a:xfrm>
            <a:off x="214282" y="285728"/>
            <a:ext cx="8715404" cy="44291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5984" y="5000636"/>
            <a:ext cx="657229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13 апреля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 года наша работа получила 174 голоса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общественного признания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857752" y="4071942"/>
            <a:ext cx="2286016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143768" y="3429000"/>
            <a:ext cx="785818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6072206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https://fond21veka.ru/publication/12/23/334645/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Рабочий стол\Рабочий стол\Мет конкурс Профориентация\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571612"/>
            <a:ext cx="8501122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ранней профориентации дошкольников является приоритетным направлением национального проекта «Образование».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Внедрение различных форм работы, использование разных подходов, инновационных методик и технологий  позволяет педагогам ДОУ значительно повысить эффективность образовательного процесса с воспитанниками по ранней профориентации.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стремятся к тому, чтобы наши воспитанники: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Понимали ценность и важность труда.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Уважали всех, кто трудится, и ценили плоды их труда.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бы готовы трудиться, овладевая необходимыми умениями и навыками. Трудились бы не только потому, что это им нравится или интересно, но и потому, что этот вид деятельности нужен именно сейчас, нужен другим людям.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это, ни что иное, как целевые ориентиры на этапе завершения дошкольного образования в контексте ФГОС ДО.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214282" y="214290"/>
            <a:ext cx="1928826" cy="1350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071546"/>
            <a:ext cx="8358278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Сборник конспектов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«Вариативные формы организации образовательного процесса с детьми дошкольного возраста по профориентации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Практические примеры использования вариативных форм по профориентации представлены в конспектах, разработанных педагогами МДОУ детского сада № 117 «Электроник» комбинированного вида городского округа город Буй.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4000504"/>
            <a:ext cx="364333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Использованная  литература</a:t>
            </a:r>
            <a:endParaRPr kumimoji="0" lang="ru-RU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14348" y="5000636"/>
            <a:ext cx="307183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Интернет источники</a:t>
            </a:r>
            <a:endParaRPr kumimoji="0" lang="ru-RU" sz="20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5000628" y="3643314"/>
            <a:ext cx="3867859" cy="2707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14480" y="3857628"/>
            <a:ext cx="564360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</a:t>
            </a:r>
            <a:endParaRPr kumimoji="0" lang="ru-RU" sz="40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2571736" y="571480"/>
            <a:ext cx="3867859" cy="2707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Рабочий стол\Рабочий стол\Мет конкурс Профориентация\klipartzcom.png"/>
          <p:cNvPicPr/>
          <p:nvPr/>
        </p:nvPicPr>
        <p:blipFill>
          <a:blip r:embed="rId2"/>
          <a:srcRect l="16349" t="4408" r="59828" b="2479"/>
          <a:stretch>
            <a:fillRect/>
          </a:stretch>
        </p:blipFill>
        <p:spPr bwMode="auto">
          <a:xfrm>
            <a:off x="1857356" y="1142984"/>
            <a:ext cx="17859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ЕГДМ.jpg"/>
          <p:cNvPicPr>
            <a:picLocks noChangeAspect="1" noChangeArrowheads="1"/>
          </p:cNvPicPr>
          <p:nvPr/>
        </p:nvPicPr>
        <p:blipFill>
          <a:blip r:embed="rId3"/>
          <a:srcRect l="1914" t="5128" r="2388" b="5129"/>
          <a:stretch>
            <a:fillRect/>
          </a:stretch>
        </p:blipFill>
        <p:spPr bwMode="auto">
          <a:xfrm>
            <a:off x="0" y="214290"/>
            <a:ext cx="1928826" cy="1350177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/>
          <a:srcRect l="13826" t="24534" r="14963" b="9006"/>
          <a:stretch>
            <a:fillRect/>
          </a:stretch>
        </p:blipFill>
        <p:spPr bwMode="auto">
          <a:xfrm>
            <a:off x="2357422" y="1142984"/>
            <a:ext cx="6500858" cy="55007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0"/>
            <a:ext cx="7143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К.Д. Ушинский писал: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«…Воспитание - не только должно развивать разум человека и дать ему объем сведений, но должно зажечь в нем жажду серьезного труда, без которого жизнь его не может быть, ни достойной, ни счастливой».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0" y="214290"/>
            <a:ext cx="1928826" cy="1350177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643050"/>
            <a:ext cx="8643998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– начальный этап первичного знакомства с миром профессий, формирование представлений дошкольников о труде и профессиях - это актуальный процесс, который необходимо строить с учетом современных образовательных технологий, не забывая предпосылки исторического прошлого.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Ранняя профориентация детей одно из приоритетных направлений национального проекта «Образование». Это система научно-практических мероприятий, направленных на подготовку подрастающего поколения к самоопределению в выборе будущей профессии.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стратегии развития воспитания в Российской Федерации на период до 2025 года говорится о том, что «развитие воспитания в системе образования предполагает подготовку личности к трудовой деятельности», для этого необходимо «развитие вариативности воспитательных систем и технологий, нацеленных на формирование индивидуальной траектории развития личности ребенка с учетом его потребностей, интересов и способностей».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детей дошкольного возраста в различные виды деятельности, позволяющие расширить интересы, опыт доступной трудовой деятельности – это возможность сформировать начальные универсальные трудовые умения и ценностные установки.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00042"/>
            <a:ext cx="215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0" y="214290"/>
            <a:ext cx="1928826" cy="1350177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28794" y="142852"/>
            <a:ext cx="6929486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Значимость: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вариативных форм образовательной деятельности по профориентации помогает всесторонне развивать дошкольника, формировать мотивацию достижения успеха, умение задавать вопросы, находить самостоятельно ответы, развивать коммуникативные навыки у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2214554"/>
            <a:ext cx="8643998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целесообразность использования вариативных форм работы по профориентации определяется возрастными особенностями дошкольников, разносторонними интересами, любознательностью, увлечённостью.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обеспечивает социально-личностную ориентированность и мотивацию всех видов детской деятельности, дает возможность организации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субъект-субъектных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отношений, поддерживает эмоционально-положительный настрой ребёнка в процессе ознакомления с профессиями.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Ранняя профориентация заключается в том, чтобы познакомить ребенка с различными видами труда, облегчить ему самостоятельный выбор профессии в дальнейшем.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Педагогам важно заинтересовать детей и познакомить с профессиями, которые будут востребованы в будущем, и привить желание стать профессионалами в своём деле.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6"/>
            <a:ext cx="1472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Новизна: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0" y="214290"/>
            <a:ext cx="1928826" cy="1350177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71670" y="714356"/>
            <a:ext cx="678661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для формирования у детей дошкольного возраста представлений о разнообразии существующих профессий и их ценности посредством организации вариативных форм образовательной деятельности дошкольников.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реализуется через решение следующих </a:t>
            </a:r>
            <a:r>
              <a:rPr kumimoji="0" lang="ru-RU" sz="20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задач:</a:t>
            </a:r>
            <a:endParaRPr kumimoji="0" 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000372"/>
            <a:ext cx="8501122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-Обогащать представления детей  о профессиях;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-Знакомить  со спецификой профессиональной деятельности представителей различных профессий;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эмоционально-положительное отношение к труду, трудовым действиям.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-Формировать творческую, познавательную, двигательную активность детей, высокий уровень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(навыки организации межличностных контактов);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-Расширять  и обогащать  пассивный  и активный словарь ребенка, развивать  речевое общение.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ЕГДМ.jpg"/>
          <p:cNvPicPr>
            <a:picLocks noChangeAspect="1" noChangeArrowheads="1"/>
          </p:cNvPicPr>
          <p:nvPr/>
        </p:nvPicPr>
        <p:blipFill>
          <a:blip r:embed="rId2"/>
          <a:srcRect l="1914" t="5128" r="2388" b="5129"/>
          <a:stretch>
            <a:fillRect/>
          </a:stretch>
        </p:blipFill>
        <p:spPr bwMode="auto">
          <a:xfrm>
            <a:off x="0" y="214290"/>
            <a:ext cx="1928826" cy="13501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785794"/>
            <a:ext cx="4598310" cy="41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Систематичности и последовательности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214422"/>
            <a:ext cx="1619161" cy="41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Доступности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357298"/>
            <a:ext cx="1590307" cy="41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Наглядности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785926"/>
            <a:ext cx="4356129" cy="417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 индивидуализации развития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214554"/>
            <a:ext cx="4059958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субъектности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воспитания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643182"/>
            <a:ext cx="5786478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 преодоления зоны ближайшего развития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064285"/>
            <a:ext cx="7858180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 обязательной результативности каждого вида деятельности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500438"/>
            <a:ext cx="7500990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 высокой </a:t>
            </a:r>
            <a:r>
              <a:rPr lang="ru-RU" sz="2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мотивированности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любых видов деятельности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3929066"/>
            <a:ext cx="7929618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 активности и сознательности детей в усвоении знаний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357694"/>
            <a:ext cx="700092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Принцип связи знаний и умений с жизнью и практикой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4786322"/>
            <a:ext cx="7643866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 CYR"/>
                <a:cs typeface="Times New Roman" pitchFamily="18" charset="0"/>
              </a:rPr>
              <a:t>Принцип эстетического ориентира на общечеловеческие ценности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5214950"/>
            <a:ext cx="6215074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 CYR"/>
                <a:cs typeface="Times New Roman" pitchFamily="18" charset="0"/>
              </a:rPr>
              <a:t>Принцип организации тематического пространства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857892"/>
            <a:ext cx="137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6286520"/>
            <a:ext cx="137871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5929330"/>
            <a:ext cx="139185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Словесные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6286520"/>
            <a:ext cx="172335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6000768"/>
            <a:ext cx="114165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6143644"/>
            <a:ext cx="223606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Соревновательные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181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714356"/>
            <a:ext cx="3214678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организации сюжетно-ролевых игр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проблемного диалога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786314" y="714356"/>
            <a:ext cx="392909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 совместной  деятельности в младшей группе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«Сюжетно-ролевая игра Больница»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7158" y="2357430"/>
            <a:ext cx="292892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Игровая технология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ИКТ технология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Здоровьесберегающие технологии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43372" y="2428868"/>
            <a:ext cx="457203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 совместной  деятельности в подготовительной к школе группе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«В мире профессий»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5720" y="4143380"/>
            <a:ext cx="535785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исследовательской деятельности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Здоровьесберегающие технологии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14612" y="4857760"/>
            <a:ext cx="614363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по ознакомлению с окружающим миром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«Секреты кока-колы» (познавательно-исследовательская деятельность) в старшей группе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Круговая стрелка 8"/>
          <p:cNvSpPr/>
          <p:nvPr/>
        </p:nvSpPr>
        <p:spPr>
          <a:xfrm>
            <a:off x="5500694" y="4500570"/>
            <a:ext cx="642942" cy="64294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6961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00430" y="1214422"/>
            <a:ext cx="128588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86116" y="292893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181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142984"/>
            <a:ext cx="421484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Образовательная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квест-технология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Игровая технология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Здоровьесберегающие технологии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71472" y="2143116"/>
            <a:ext cx="450059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 совместной деятельности в подготовительной к школе группе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«Профессии детского сада»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Круговая стрелка 4"/>
          <p:cNvSpPr/>
          <p:nvPr/>
        </p:nvSpPr>
        <p:spPr>
          <a:xfrm>
            <a:off x="4429124" y="1785926"/>
            <a:ext cx="642942" cy="64294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6961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4282" y="3571876"/>
            <a:ext cx="492922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Игровая технология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интегрированного обучения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Здоровьесберегающие технологии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E:\Рабочий стол\Рабочий стол\Фгагман спорт фото\SAM_2351.JPG"/>
          <p:cNvPicPr/>
          <p:nvPr/>
        </p:nvPicPr>
        <p:blipFill>
          <a:blip r:embed="rId2" cstate="print"/>
          <a:srcRect l="13167" t="34307" r="18737" b="15616"/>
          <a:stretch>
            <a:fillRect/>
          </a:stretch>
        </p:blipFill>
        <p:spPr bwMode="auto">
          <a:xfrm>
            <a:off x="4786314" y="4357694"/>
            <a:ext cx="435768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4282" y="4572008"/>
            <a:ext cx="4857784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Сценарий спортивных соревнований среди семейных команд старших групп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«Профессий  много в мире есть и каждой профессии слава и честь»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Круговая стрелка 7"/>
          <p:cNvSpPr/>
          <p:nvPr/>
        </p:nvSpPr>
        <p:spPr>
          <a:xfrm rot="4774265">
            <a:off x="4334314" y="4334323"/>
            <a:ext cx="642942" cy="64294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6961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C:\Users\домашний\Desktop\2021\Квест\SAM_2537.JPG"/>
          <p:cNvPicPr/>
          <p:nvPr/>
        </p:nvPicPr>
        <p:blipFill>
          <a:blip r:embed="rId3" cstate="print"/>
          <a:srcRect t="27907" r="41042"/>
          <a:stretch>
            <a:fillRect/>
          </a:stretch>
        </p:blipFill>
        <p:spPr bwMode="auto">
          <a:xfrm>
            <a:off x="5286380" y="642918"/>
            <a:ext cx="36433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реализации разработки и способы их проверки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2571744"/>
          <a:ext cx="8501123" cy="2621280"/>
        </p:xfrm>
        <a:graphic>
          <a:graphicData uri="http://schemas.openxmlformats.org/drawingml/2006/table">
            <a:tbl>
              <a:tblPr/>
              <a:tblGrid>
                <a:gridCol w="2684018"/>
                <a:gridCol w="4031155"/>
                <a:gridCol w="1785950"/>
              </a:tblGrid>
              <a:tr h="13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Показатели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Методики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Периодичность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Осведомленность  о труде взрослых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Опросник  Л. В. Куцаковой «Профессиональная деятельность взрослых»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  <a:tab pos="142748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 раза в год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  <a:tab pos="142748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сентябрь; апрель</a:t>
                      </a: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Ранние профориентационные склонности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Профориетационный опросник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Е. И. Климова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  <a:tab pos="142748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 раза в год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  <a:tab pos="142748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сентябрь </a:t>
                      </a: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Игровая деятельность (игры профессионально -ориентированного характера)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8285" algn="just">
                        <a:spcAft>
                          <a:spcPts val="0"/>
                        </a:spcAft>
                        <a:tabLst>
                          <a:tab pos="7620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Педагогическая диагностика В.П. Кондрашова по определению уровня развития игры «Диагностика игровой деятельности» (игры профессионального характера)</a:t>
                      </a: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  <a:tab pos="142748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 раза в год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  <a:tab pos="142748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сентябрь;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62000" algn="l"/>
                          <a:tab pos="142748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март</a:t>
                      </a: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785794"/>
            <a:ext cx="857256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14271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уровня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знаний по ранней профориентации у детей старшего дошкольного возраста были использованы материалы, разработанные: В.П.Кондрашовым,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Л.В.Куцаковой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Е.И.Климовым.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  <a:tab pos="14271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Диагностическое обследование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03100358E3F14CBDC70BE4725CA19D" ma:contentTypeVersion="1" ma:contentTypeDescription="Создание документа." ma:contentTypeScope="" ma:versionID="885a7d1260672528715ec511c251159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S5QAU4VNKZPS-285-20</_dlc_DocId>
    <_dlc_DocIdUrl xmlns="6434c500-c195-4837-b047-5e71706d4cb2">
      <Url>http://www.eduportal44.ru/Buy/Elektron/_layouts/15/DocIdRedir.aspx?ID=S5QAU4VNKZPS-285-20</Url>
      <Description>S5QAU4VNKZPS-285-20</Description>
    </_dlc_DocIdUrl>
  </documentManagement>
</p:properties>
</file>

<file path=customXml/itemProps1.xml><?xml version="1.0" encoding="utf-8"?>
<ds:datastoreItem xmlns:ds="http://schemas.openxmlformats.org/officeDocument/2006/customXml" ds:itemID="{9FBCBAD8-A8E8-4BB4-BD59-C751689A2D94}"/>
</file>

<file path=customXml/itemProps2.xml><?xml version="1.0" encoding="utf-8"?>
<ds:datastoreItem xmlns:ds="http://schemas.openxmlformats.org/officeDocument/2006/customXml" ds:itemID="{2C0860F6-DFA4-432E-8490-20807060B48D}"/>
</file>

<file path=customXml/itemProps3.xml><?xml version="1.0" encoding="utf-8"?>
<ds:datastoreItem xmlns:ds="http://schemas.openxmlformats.org/officeDocument/2006/customXml" ds:itemID="{74234CBE-0C5A-4CBA-A4D4-06945B3F6A8B}"/>
</file>

<file path=customXml/itemProps4.xml><?xml version="1.0" encoding="utf-8"?>
<ds:datastoreItem xmlns:ds="http://schemas.openxmlformats.org/officeDocument/2006/customXml" ds:itemID="{8D422E27-D865-42CB-BF67-5D3F0CEE9C68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985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домашний</cp:lastModifiedBy>
  <cp:revision>32</cp:revision>
  <dcterms:created xsi:type="dcterms:W3CDTF">2021-04-12T08:10:12Z</dcterms:created>
  <dcterms:modified xsi:type="dcterms:W3CDTF">2021-05-16T16:58:46Z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0x0101004803100358E3F14CBDC70BE4725CA19D</vt:lpwstr>
  </property>
  <property fmtid="{D5CDD505-2E9C-101B-9397-08002B2CF9AE}" pid="3" name="_dlc_DocIdItemGuid">
    <vt:lpwstr>f4ef6da2-48ab-419c-a11b-d6aa5357334f</vt:lpwstr>
  </property>
</Properties>
</file>