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charts/chart6.xml" ContentType="application/vnd.openxmlformats-officedocument.drawingml.chart+xml"/>
  <Override PartName="/ppt/charts/chart5.xml" ContentType="application/vnd.openxmlformats-officedocument.drawingml.chart+xml"/>
  <Override PartName="/ppt/charts/chart7.xml" ContentType="application/vnd.openxmlformats-officedocument.drawingml.chart+xml"/>
  <Override PartName="/ppt/charts/chart9.xml" ContentType="application/vnd.openxmlformats-officedocument.drawingml.chart+xml"/>
  <Override PartName="/ppt/charts/chart8.xml" ContentType="application/vnd.openxmlformats-officedocument.drawingml.chart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56" r:id="rId5"/>
    <p:sldId id="260" r:id="rId6"/>
    <p:sldId id="262" r:id="rId7"/>
    <p:sldId id="274" r:id="rId8"/>
    <p:sldId id="264" r:id="rId9"/>
    <p:sldId id="261" r:id="rId10"/>
    <p:sldId id="265" r:id="rId11"/>
    <p:sldId id="266" r:id="rId12"/>
    <p:sldId id="275" r:id="rId13"/>
    <p:sldId id="267" r:id="rId14"/>
    <p:sldId id="268" r:id="rId15"/>
    <p:sldId id="269" r:id="rId16"/>
    <p:sldId id="270" r:id="rId17"/>
    <p:sldId id="271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55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1200"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"Здоровье"</a:t>
            </a:r>
          </a:p>
        </c:rich>
      </c:tx>
      <c:layout>
        <c:manualLayout>
          <c:xMode val="edge"/>
          <c:yMode val="edge"/>
          <c:x val="0.19326048961537115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</c:v>
                </c:pt>
                <c:pt idx="1">
                  <c:v>85</c:v>
                </c:pt>
                <c:pt idx="2">
                  <c:v>91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</c:v>
                </c:pt>
                <c:pt idx="1">
                  <c:v>14</c:v>
                </c:pt>
                <c:pt idx="2">
                  <c:v>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</c:ser>
        <c:dLbls>
          <c:showVal val="1"/>
        </c:dLbls>
        <c:shape val="cylinder"/>
        <c:axId val="92406144"/>
        <c:axId val="92407680"/>
        <c:axId val="0"/>
      </c:bar3DChart>
      <c:catAx>
        <c:axId val="92406144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407680"/>
        <c:crosses val="autoZero"/>
        <c:auto val="1"/>
        <c:lblAlgn val="ctr"/>
        <c:lblOffset val="100"/>
      </c:catAx>
      <c:valAx>
        <c:axId val="92407680"/>
        <c:scaling>
          <c:orientation val="minMax"/>
        </c:scaling>
        <c:axPos val="l"/>
        <c:majorGridlines/>
        <c:numFmt formatCode="General" sourceLinked="1"/>
        <c:tickLblPos val="nextTo"/>
        <c:crossAx val="92406144"/>
        <c:crosses val="autoZero"/>
        <c:crossBetween val="between"/>
      </c:valAx>
    </c:plotArea>
    <c:plotVisOnly val="1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"Музыка"</a:t>
            </a:r>
          </a:p>
        </c:rich>
      </c:tx>
      <c:layout>
        <c:manualLayout>
          <c:xMode val="edge"/>
          <c:yMode val="edge"/>
          <c:x val="0.32225684760411238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62</c:v>
                </c:pt>
                <c:pt idx="1">
                  <c:v>73</c:v>
                </c:pt>
                <c:pt idx="2">
                  <c:v>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32</c:v>
                </c:pt>
                <c:pt idx="1">
                  <c:v>22</c:v>
                </c:pt>
                <c:pt idx="2">
                  <c:v>18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6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dLbls>
          <c:showVal val="1"/>
        </c:dLbls>
        <c:shape val="cylinder"/>
        <c:axId val="93865472"/>
        <c:axId val="93867008"/>
        <c:axId val="0"/>
      </c:bar3DChart>
      <c:catAx>
        <c:axId val="9386547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867008"/>
        <c:crosses val="autoZero"/>
        <c:auto val="1"/>
        <c:lblAlgn val="ctr"/>
        <c:lblOffset val="100"/>
      </c:catAx>
      <c:valAx>
        <c:axId val="93867008"/>
        <c:scaling>
          <c:orientation val="minMax"/>
        </c:scaling>
        <c:axPos val="l"/>
        <c:majorGridlines/>
        <c:numFmt formatCode="General" sourceLinked="1"/>
        <c:tickLblPos val="nextTo"/>
        <c:crossAx val="93865472"/>
        <c:crosses val="autoZero"/>
        <c:crossBetween val="between"/>
      </c:valAx>
    </c:plotArea>
    <c:plotVisOnly val="1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autoTitleDeleted val="1"/>
    <c:view3D>
      <c:rotX val="0"/>
      <c:rotY val="0"/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готов</c:v>
                </c:pt>
              </c:strCache>
            </c:strRef>
          </c:tx>
          <c:spPr>
            <a:solidFill>
              <a:srgbClr val="FF0000"/>
            </a:solidFill>
          </c:spPr>
          <c:dLbls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0.82000000000000062</c:v>
                </c:pt>
                <c:pt idx="1">
                  <c:v>0.97000000000000064</c:v>
                </c:pt>
                <c:pt idx="2">
                  <c:v>0.98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готов "условно"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1"/>
              <c:layout>
                <c:manualLayout>
                  <c:x val="1.1551415075633661E-2"/>
                  <c:y val="0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4.0000000000000063E-2</c:v>
                </c:pt>
                <c:pt idx="1">
                  <c:v>3.0000000000000051E-2</c:v>
                </c:pt>
                <c:pt idx="2">
                  <c:v>2.0000000000000032E-2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не готов</c:v>
                </c:pt>
              </c:strCache>
            </c:strRef>
          </c:tx>
          <c:spPr>
            <a:solidFill>
              <a:srgbClr val="0070C0"/>
            </a:solidFill>
          </c:spPr>
          <c:dLbls>
            <c:dLbl>
              <c:idx val="0"/>
              <c:layout>
                <c:manualLayout>
                  <c:x val="1.1551415075633661E-2"/>
                  <c:y val="0"/>
                </c:manualLayout>
              </c:layout>
              <c:showVal val="1"/>
            </c:dLbl>
            <c:dLbl>
              <c:idx val="1"/>
              <c:layout>
                <c:manualLayout>
                  <c:x val="1.3861698090760726E-2"/>
                  <c:y val="-1.2872628382929281E-2"/>
                </c:manualLayout>
              </c:layout>
              <c:showVal val="1"/>
            </c:dLbl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2010-2011</c:v>
                </c:pt>
                <c:pt idx="1">
                  <c:v>2011-2012</c:v>
                </c:pt>
                <c:pt idx="2">
                  <c:v>2012-2013</c:v>
                </c:pt>
              </c:strCache>
            </c:strRef>
          </c:cat>
          <c:val>
            <c:numRef>
              <c:f>Лист1!$D$2:$D$4</c:f>
              <c:numCache>
                <c:formatCode>0%</c:formatCode>
                <c:ptCount val="3"/>
                <c:pt idx="0">
                  <c:v>4.0000000000000063E-2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</c:ser>
        <c:dLbls>
          <c:showVal val="1"/>
        </c:dLbls>
        <c:shape val="cylinder"/>
        <c:axId val="94107136"/>
        <c:axId val="94108672"/>
        <c:axId val="0"/>
      </c:bar3DChart>
      <c:catAx>
        <c:axId val="94107136"/>
        <c:scaling>
          <c:orientation val="minMax"/>
        </c:scaling>
        <c:axPos val="b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94108672"/>
        <c:crosses val="autoZero"/>
        <c:auto val="1"/>
        <c:lblAlgn val="ctr"/>
        <c:lblOffset val="100"/>
      </c:catAx>
      <c:valAx>
        <c:axId val="94108672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800"/>
            </a:pPr>
            <a:endParaRPr lang="ru-RU"/>
          </a:p>
        </c:txPr>
        <c:crossAx val="94107136"/>
        <c:crosses val="autoZero"/>
        <c:crossBetween val="between"/>
      </c:valAx>
    </c:plotArea>
    <c:plotVisOnly val="1"/>
  </c:chart>
  <c:spPr>
    <a:ln>
      <a:noFill/>
    </a:ln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 sz="1200"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"Физическая культура"</a:t>
            </a:r>
          </a:p>
        </c:rich>
      </c:tx>
      <c:layout>
        <c:manualLayout>
          <c:xMode val="edge"/>
          <c:yMode val="edge"/>
          <c:x val="0.15199083146280976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68</c:v>
                </c:pt>
                <c:pt idx="2">
                  <c:v>74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33</c:v>
                </c:pt>
                <c:pt idx="1">
                  <c:v>24</c:v>
                </c:pt>
                <c:pt idx="2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</c:v>
                </c:pt>
                <c:pt idx="1">
                  <c:v>8</c:v>
                </c:pt>
                <c:pt idx="2">
                  <c:v>7</c:v>
                </c:pt>
              </c:numCache>
            </c:numRef>
          </c:val>
        </c:ser>
        <c:dLbls>
          <c:showVal val="1"/>
        </c:dLbls>
        <c:shape val="cylinder"/>
        <c:axId val="92467584"/>
        <c:axId val="92469120"/>
        <c:axId val="0"/>
      </c:bar3DChart>
      <c:catAx>
        <c:axId val="92467584"/>
        <c:scaling>
          <c:orientation val="minMax"/>
        </c:scaling>
        <c:axPos val="b"/>
        <c:tickLblPos val="nextTo"/>
        <c:txPr>
          <a:bodyPr/>
          <a:lstStyle/>
          <a:p>
            <a:pPr>
              <a:defRPr sz="10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469120"/>
        <c:crosses val="autoZero"/>
        <c:auto val="1"/>
        <c:lblAlgn val="ctr"/>
        <c:lblOffset val="100"/>
      </c:catAx>
      <c:valAx>
        <c:axId val="92469120"/>
        <c:scaling>
          <c:orientation val="minMax"/>
        </c:scaling>
        <c:axPos val="l"/>
        <c:majorGridlines/>
        <c:numFmt formatCode="General" sourceLinked="1"/>
        <c:tickLblPos val="nextTo"/>
        <c:crossAx val="92467584"/>
        <c:crosses val="autoZero"/>
        <c:crossBetween val="between"/>
      </c:valAx>
    </c:plotArea>
    <c:plotVisOnly val="1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"Социализация"</a:t>
            </a:r>
          </a:p>
        </c:rich>
      </c:tx>
      <c:layout>
        <c:manualLayout>
          <c:xMode val="edge"/>
          <c:yMode val="edge"/>
          <c:x val="0.15199083146280976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74</c:v>
                </c:pt>
                <c:pt idx="1">
                  <c:v>77</c:v>
                </c:pt>
                <c:pt idx="2">
                  <c:v>84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21</c:v>
                </c:pt>
                <c:pt idx="2">
                  <c:v>14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</c:ser>
        <c:dLbls>
          <c:showVal val="1"/>
        </c:dLbls>
        <c:shape val="cylinder"/>
        <c:axId val="92615040"/>
        <c:axId val="92616576"/>
        <c:axId val="0"/>
      </c:bar3DChart>
      <c:catAx>
        <c:axId val="92615040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616576"/>
        <c:crosses val="autoZero"/>
        <c:auto val="1"/>
        <c:lblAlgn val="ctr"/>
        <c:lblOffset val="100"/>
      </c:catAx>
      <c:valAx>
        <c:axId val="92616576"/>
        <c:scaling>
          <c:orientation val="minMax"/>
        </c:scaling>
        <c:axPos val="l"/>
        <c:majorGridlines/>
        <c:numFmt formatCode="General" sourceLinked="1"/>
        <c:tickLblPos val="nextTo"/>
        <c:crossAx val="92615040"/>
        <c:crosses val="autoZero"/>
        <c:crossBetween val="between"/>
      </c:valAx>
    </c:plotArea>
    <c:plotVisOnly val="1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"Труд"</a:t>
            </a:r>
          </a:p>
        </c:rich>
      </c:tx>
      <c:layout>
        <c:manualLayout>
          <c:xMode val="edge"/>
          <c:yMode val="edge"/>
          <c:x val="0.24921303587051646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73</c:v>
                </c:pt>
                <c:pt idx="1">
                  <c:v>71</c:v>
                </c:pt>
                <c:pt idx="2">
                  <c:v>79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24</c:v>
                </c:pt>
                <c:pt idx="1">
                  <c:v>25</c:v>
                </c:pt>
                <c:pt idx="2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3</c:v>
                </c:pt>
                <c:pt idx="2">
                  <c:v>1</c:v>
                </c:pt>
              </c:numCache>
            </c:numRef>
          </c:val>
        </c:ser>
        <c:dLbls>
          <c:showVal val="1"/>
        </c:dLbls>
        <c:shape val="cylinder"/>
        <c:axId val="92684288"/>
        <c:axId val="92685824"/>
        <c:axId val="0"/>
      </c:bar3DChart>
      <c:catAx>
        <c:axId val="9268428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2685824"/>
        <c:crosses val="autoZero"/>
        <c:auto val="1"/>
        <c:lblAlgn val="ctr"/>
        <c:lblOffset val="100"/>
      </c:catAx>
      <c:valAx>
        <c:axId val="92685824"/>
        <c:scaling>
          <c:orientation val="minMax"/>
        </c:scaling>
        <c:axPos val="l"/>
        <c:majorGridlines/>
        <c:numFmt formatCode="General" sourceLinked="1"/>
        <c:tickLblPos val="nextTo"/>
        <c:crossAx val="92684288"/>
        <c:crosses val="autoZero"/>
        <c:crossBetween val="between"/>
      </c:valAx>
    </c:plotArea>
    <c:plotVisOnly val="1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"Безопасность"</a:t>
            </a:r>
          </a:p>
        </c:rich>
      </c:tx>
      <c:layout>
        <c:manualLayout>
          <c:xMode val="edge"/>
          <c:yMode val="edge"/>
          <c:x val="0.21027817770677221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61</c:v>
                </c:pt>
                <c:pt idx="1">
                  <c:v>63</c:v>
                </c:pt>
                <c:pt idx="2">
                  <c:v>77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30</c:v>
                </c:pt>
                <c:pt idx="1">
                  <c:v>31</c:v>
                </c:pt>
                <c:pt idx="2">
                  <c:v>19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9</c:v>
                </c:pt>
                <c:pt idx="1">
                  <c:v>6</c:v>
                </c:pt>
                <c:pt idx="2">
                  <c:v>4</c:v>
                </c:pt>
              </c:numCache>
            </c:numRef>
          </c:val>
        </c:ser>
        <c:dLbls>
          <c:showVal val="1"/>
        </c:dLbls>
        <c:shape val="cylinder"/>
        <c:axId val="93294592"/>
        <c:axId val="93296128"/>
        <c:axId val="0"/>
      </c:bar3DChart>
      <c:catAx>
        <c:axId val="9329459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296128"/>
        <c:crosses val="autoZero"/>
        <c:auto val="1"/>
        <c:lblAlgn val="ctr"/>
        <c:lblOffset val="100"/>
      </c:catAx>
      <c:valAx>
        <c:axId val="93296128"/>
        <c:scaling>
          <c:orientation val="minMax"/>
        </c:scaling>
        <c:axPos val="l"/>
        <c:majorGridlines/>
        <c:numFmt formatCode="General" sourceLinked="1"/>
        <c:tickLblPos val="nextTo"/>
        <c:crossAx val="93294592"/>
        <c:crosses val="autoZero"/>
        <c:crossBetween val="between"/>
      </c:valAx>
    </c:plotArea>
    <c:plotVisOnly val="1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"Познание"</a:t>
            </a:r>
          </a:p>
        </c:rich>
      </c:tx>
      <c:layout>
        <c:manualLayout>
          <c:xMode val="edge"/>
          <c:yMode val="edge"/>
          <c:x val="0.27998992133038492"/>
          <c:y val="0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7.8546373744976361E-2"/>
          <c:y val="0.19084334201218786"/>
          <c:w val="0.88022981463485972"/>
          <c:h val="0.49544033520908626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60</c:v>
                </c:pt>
                <c:pt idx="1">
                  <c:v>68</c:v>
                </c:pt>
                <c:pt idx="2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35</c:v>
                </c:pt>
                <c:pt idx="1">
                  <c:v>27</c:v>
                </c:pt>
                <c:pt idx="2">
                  <c:v>25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5</c:v>
                </c:pt>
                <c:pt idx="2">
                  <c:v>3</c:v>
                </c:pt>
              </c:numCache>
            </c:numRef>
          </c:val>
        </c:ser>
        <c:dLbls>
          <c:showVal val="1"/>
        </c:dLbls>
        <c:shape val="cylinder"/>
        <c:axId val="93413376"/>
        <c:axId val="93414912"/>
        <c:axId val="0"/>
      </c:bar3DChart>
      <c:catAx>
        <c:axId val="9341337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414912"/>
        <c:crosses val="autoZero"/>
        <c:auto val="1"/>
        <c:lblAlgn val="ctr"/>
        <c:lblOffset val="100"/>
      </c:catAx>
      <c:valAx>
        <c:axId val="93414912"/>
        <c:scaling>
          <c:orientation val="minMax"/>
        </c:scaling>
        <c:axPos val="l"/>
        <c:majorGridlines/>
        <c:numFmt formatCode="General" sourceLinked="1"/>
        <c:tickLblPos val="nextTo"/>
        <c:crossAx val="93413376"/>
        <c:crosses val="autoZero"/>
        <c:crossBetween val="between"/>
      </c:valAx>
    </c:plotArea>
    <c:plotVisOnly val="1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"Коммуникация"</a:t>
            </a:r>
          </a:p>
        </c:rich>
      </c:tx>
      <c:layout>
        <c:manualLayout>
          <c:xMode val="edge"/>
          <c:yMode val="edge"/>
          <c:x val="0.2112497210974216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58</c:v>
                </c:pt>
                <c:pt idx="1">
                  <c:v>73</c:v>
                </c:pt>
                <c:pt idx="2">
                  <c:v>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38</c:v>
                </c:pt>
                <c:pt idx="1">
                  <c:v>24</c:v>
                </c:pt>
                <c:pt idx="2">
                  <c:v>23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4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Val val="1"/>
        </c:dLbls>
        <c:shape val="cylinder"/>
        <c:axId val="93492352"/>
        <c:axId val="93493888"/>
        <c:axId val="0"/>
      </c:bar3DChart>
      <c:catAx>
        <c:axId val="93492352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493888"/>
        <c:crosses val="autoZero"/>
        <c:auto val="1"/>
        <c:lblAlgn val="ctr"/>
        <c:lblOffset val="100"/>
      </c:catAx>
      <c:valAx>
        <c:axId val="93493888"/>
        <c:scaling>
          <c:orientation val="minMax"/>
        </c:scaling>
        <c:axPos val="l"/>
        <c:majorGridlines/>
        <c:numFmt formatCode="General" sourceLinked="1"/>
        <c:tickLblPos val="nextTo"/>
        <c:crossAx val="93492352"/>
        <c:crosses val="autoZero"/>
        <c:crossBetween val="between"/>
      </c:valAx>
    </c:plotArea>
    <c:plotVisOnly val="1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100" b="0">
                <a:latin typeface="Times New Roman" pitchFamily="18" charset="0"/>
                <a:cs typeface="Times New Roman" pitchFamily="18" charset="0"/>
              </a:rPr>
              <a:t>Образовательная область "Чтение художественной литературы"</a:t>
            </a:r>
          </a:p>
        </c:rich>
      </c:tx>
      <c:layout>
        <c:manualLayout>
          <c:xMode val="edge"/>
          <c:yMode val="edge"/>
          <c:x val="0.10372537143264357"/>
          <c:y val="0"/>
        </c:manualLayout>
      </c:layout>
      <c:overlay val="1"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75</c:v>
                </c:pt>
                <c:pt idx="1">
                  <c:v>87</c:v>
                </c:pt>
                <c:pt idx="2">
                  <c:v>89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22</c:v>
                </c:pt>
                <c:pt idx="1">
                  <c:v>10</c:v>
                </c:pt>
                <c:pt idx="2">
                  <c:v>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</c:v>
                </c:pt>
                <c:pt idx="1">
                  <c:v>3</c:v>
                </c:pt>
                <c:pt idx="2">
                  <c:v>2</c:v>
                </c:pt>
              </c:numCache>
            </c:numRef>
          </c:val>
        </c:ser>
        <c:dLbls>
          <c:showVal val="1"/>
        </c:dLbls>
        <c:shape val="cylinder"/>
        <c:axId val="93639808"/>
        <c:axId val="93641344"/>
        <c:axId val="0"/>
      </c:bar3DChart>
      <c:catAx>
        <c:axId val="93639808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641344"/>
        <c:crosses val="autoZero"/>
        <c:auto val="1"/>
        <c:lblAlgn val="ctr"/>
        <c:lblOffset val="100"/>
      </c:catAx>
      <c:valAx>
        <c:axId val="93641344"/>
        <c:scaling>
          <c:orientation val="minMax"/>
        </c:scaling>
        <c:axPos val="l"/>
        <c:majorGridlines/>
        <c:numFmt formatCode="General" sourceLinked="1"/>
        <c:tickLblPos val="nextTo"/>
        <c:crossAx val="93639808"/>
        <c:crosses val="autoZero"/>
        <c:crossBetween val="between"/>
      </c:valAx>
    </c:plotArea>
    <c:plotVisOnly val="1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 algn="ctr">
              <a:defRPr/>
            </a:pPr>
            <a:r>
              <a:rPr lang="ru-RU" sz="1200" b="0">
                <a:latin typeface="Times New Roman" pitchFamily="18" charset="0"/>
                <a:cs typeface="Times New Roman" pitchFamily="18" charset="0"/>
              </a:rPr>
              <a:t>Образовательная область "Художественное творчество"</a:t>
            </a:r>
          </a:p>
        </c:rich>
      </c:tx>
      <c:layout>
        <c:manualLayout>
          <c:xMode val="edge"/>
          <c:yMode val="edge"/>
          <c:x val="0.15199083146280976"/>
          <c:y val="0"/>
        </c:manualLayout>
      </c:layout>
      <c:overlay val="1"/>
    </c:title>
    <c:view3D>
      <c:rAngAx val="1"/>
    </c:view3D>
    <c:plotArea>
      <c:layout>
        <c:manualLayout>
          <c:layoutTarget val="inner"/>
          <c:xMode val="edge"/>
          <c:yMode val="edge"/>
          <c:x val="9.1428814876277853E-2"/>
          <c:y val="0.12336046641843276"/>
          <c:w val="0.88022981463485972"/>
          <c:h val="0.58253048097651017"/>
        </c:manualLayout>
      </c:layout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высокий уровень</c:v>
                </c:pt>
              </c:strCache>
            </c:strRef>
          </c:tx>
          <c:spPr>
            <a:solidFill>
              <a:srgbClr val="C0000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69</c:v>
                </c:pt>
                <c:pt idx="1">
                  <c:v>71</c:v>
                </c:pt>
                <c:pt idx="2">
                  <c:v>78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средний уровень</c:v>
                </c:pt>
              </c:strCache>
            </c:strRef>
          </c:tx>
          <c:spPr>
            <a:solidFill>
              <a:srgbClr val="00B05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26</c:v>
                </c:pt>
                <c:pt idx="1">
                  <c:v>22</c:v>
                </c:pt>
                <c:pt idx="2">
                  <c:v>16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низкий уровень</c:v>
                </c:pt>
              </c:strCache>
            </c:strRef>
          </c:tx>
          <c:spPr>
            <a:solidFill>
              <a:srgbClr val="0070C0"/>
            </a:solidFill>
          </c:spPr>
          <c:dLbls>
            <c:txPr>
              <a:bodyPr/>
              <a:lstStyle/>
              <a:p>
                <a:pPr>
                  <a:defRPr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Val val="1"/>
          </c:dLbls>
          <c:cat>
            <c:strRef>
              <c:f>Лист1!$A$2:$A$4</c:f>
              <c:strCache>
                <c:ptCount val="3"/>
                <c:pt idx="0">
                  <c:v>2010 - 2011 </c:v>
                </c:pt>
                <c:pt idx="1">
                  <c:v>2011 - 2012 </c:v>
                </c:pt>
                <c:pt idx="2">
                  <c:v>2012 - 2013</c:v>
                </c:pt>
              </c:strCache>
            </c:str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5</c:v>
                </c:pt>
                <c:pt idx="1">
                  <c:v>7</c:v>
                </c:pt>
                <c:pt idx="2">
                  <c:v>6</c:v>
                </c:pt>
              </c:numCache>
            </c:numRef>
          </c:val>
        </c:ser>
        <c:dLbls>
          <c:showVal val="1"/>
        </c:dLbls>
        <c:shape val="cylinder"/>
        <c:axId val="93754496"/>
        <c:axId val="93756032"/>
        <c:axId val="0"/>
      </c:bar3DChart>
      <c:catAx>
        <c:axId val="93754496"/>
        <c:scaling>
          <c:orientation val="minMax"/>
        </c:scaling>
        <c:axPos val="b"/>
        <c:tickLblPos val="nextTo"/>
        <c:txPr>
          <a:bodyPr/>
          <a:lstStyle/>
          <a:p>
            <a:pPr>
              <a:defRPr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93756032"/>
        <c:crosses val="autoZero"/>
        <c:auto val="1"/>
        <c:lblAlgn val="ctr"/>
        <c:lblOffset val="100"/>
      </c:catAx>
      <c:valAx>
        <c:axId val="93756032"/>
        <c:scaling>
          <c:orientation val="minMax"/>
        </c:scaling>
        <c:axPos val="l"/>
        <c:majorGridlines/>
        <c:numFmt formatCode="General" sourceLinked="1"/>
        <c:tickLblPos val="nextTo"/>
        <c:crossAx val="9375449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.21634803029529551"/>
          <c:w val="0.19631966845947821"/>
          <c:h val="0.78365196970470452"/>
        </c:manualLayout>
      </c:layout>
      <c:txPr>
        <a:bodyPr/>
        <a:lstStyle/>
        <a:p>
          <a:pPr>
            <a:defRPr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77DDA-0760-4D45-89BB-5AA4D2E7F21D}" type="datetimeFigureOut">
              <a:rPr lang="ru-RU" smtClean="0"/>
              <a:pPr/>
              <a:t>28.04.2014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E3BE10-C73A-4D8F-A07D-4DF8351818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portal44.ru/Buy/Elektron/default.aspx" TargetMode="Externa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7.xml"/><Relationship Id="rId3" Type="http://schemas.openxmlformats.org/officeDocument/2006/relationships/chart" Target="../charts/chart2.xml"/><Relationship Id="rId7" Type="http://schemas.openxmlformats.org/officeDocument/2006/relationships/chart" Target="../charts/chart6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5.xml"/><Relationship Id="rId11" Type="http://schemas.openxmlformats.org/officeDocument/2006/relationships/chart" Target="../charts/chart10.xml"/><Relationship Id="rId5" Type="http://schemas.openxmlformats.org/officeDocument/2006/relationships/chart" Target="../charts/chart4.xml"/><Relationship Id="rId10" Type="http://schemas.openxmlformats.org/officeDocument/2006/relationships/chart" Target="../charts/chart9.xml"/><Relationship Id="rId4" Type="http://schemas.openxmlformats.org/officeDocument/2006/relationships/chart" Target="../charts/chart3.xml"/><Relationship Id="rId9" Type="http://schemas.openxmlformats.org/officeDocument/2006/relationships/chart" Target="../charts/char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duportal44.ru/Buy/Elektron/DocLib76/Forms/AllItems.aspx" TargetMode="External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portal44.ru/Buy/Elektron/DocLib76/Forms/AllItems.aspx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portal44.ru/Buy/Elektron/DocLib31/Forms/AllItems.aspx" TargetMode="Externa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285720" y="4286256"/>
            <a:ext cx="8572560" cy="9286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ПОРТФОЛИО ДОСТИЖЕНИЙ</a:t>
            </a:r>
            <a:endParaRPr kumimoji="0" lang="ru-RU" sz="40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857496"/>
            <a:ext cx="9144000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детский сад № 117 «Электроник» комбинированного вида </a:t>
            </a:r>
          </a:p>
          <a:p>
            <a:pPr lvl="0" algn="ctr"/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городского округа город Буй</a:t>
            </a:r>
            <a:endParaRPr lang="ru-RU" sz="2400" b="1" dirty="0" smtClean="0">
              <a:solidFill>
                <a:srgbClr val="00206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1" name="Рисунок 10" descr="http://www.koipkro.kostroma.ru/Buy/Elektron/DocLib3/%D0%9A%D0%BE%D0%BF%D0%B8%D1%8F%20%D0%B3%D0%B5%D1%80%D0%B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714356"/>
            <a:ext cx="933452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 descr="I:\БРЕНД\10006.BMP"/>
          <p:cNvPicPr/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5715008" y="714356"/>
            <a:ext cx="985840" cy="92869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" descr="D:\1.jpg"/>
          <p:cNvPicPr>
            <a:picLocks noChangeArrowheads="1"/>
          </p:cNvPicPr>
          <p:nvPr/>
        </p:nvPicPr>
        <p:blipFill>
          <a:blip r:embed="rId4" cstate="print"/>
          <a:srcRect t="-1959" r="-171" b="-3197"/>
          <a:stretch>
            <a:fillRect/>
          </a:stretch>
        </p:blipFill>
        <p:spPr bwMode="auto">
          <a:xfrm>
            <a:off x="857224" y="1643050"/>
            <a:ext cx="7286676" cy="128588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4" name="Рисунок 13" descr="http://www.region44.ru/files/articles_obl/bui_gerb.gif"/>
          <p:cNvPicPr/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496" y="214290"/>
            <a:ext cx="1000132" cy="12144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Заголовок 1"/>
          <p:cNvSpPr txBox="1">
            <a:spLocks/>
          </p:cNvSpPr>
          <p:nvPr/>
        </p:nvSpPr>
        <p:spPr>
          <a:xfrm>
            <a:off x="1142976" y="5572140"/>
            <a:ext cx="7000924" cy="64294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all" spc="0" normalizeH="0" baseline="0" noProof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Старшего воспитателя ДОУ</a:t>
            </a:r>
            <a:endParaRPr kumimoji="0" lang="ru-RU" sz="3200" b="1" i="0" u="none" strike="noStrike" kern="1200" cap="all" spc="0" normalizeH="0" baseline="0" noProof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2000">
              <a:srgbClr val="CCCCFF">
                <a:alpha val="78000"/>
              </a:srgb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E:\Мои документы\ФОТО ДОУ\Петушок фото\P1040216.JPG"/>
          <p:cNvPicPr/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214282" y="3786190"/>
            <a:ext cx="3643306" cy="2781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00166" y="0"/>
            <a:ext cx="55721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деятельность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714356"/>
          <a:ext cx="8786874" cy="214376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6286544"/>
                <a:gridCol w="921458"/>
                <a:gridCol w="157887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Приказ 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Дата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Муниципальный методический конкурс педагогов образовательных учреждений города Буя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№51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29.03.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2011г.</a:t>
                      </a:r>
                    </a:p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Об утверждении состава предметных экспертных комиссий по проведению экспертизы материалов, представленных в электронный информационно-методический журнал «Ориентир»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№5/2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24.01.2013г.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О проведении муниципального конкурса «Сердце отдаем детям»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№59/1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30.08.2013г.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357166"/>
            <a:ext cx="5000628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экспертизе</a:t>
            </a:r>
            <a:r>
              <a:rPr kumimoji="0" lang="ru-RU" sz="1400" b="1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материалов педагогов</a:t>
            </a:r>
            <a:endParaRPr kumimoji="0" lang="ru-RU" sz="14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357290" y="3000372"/>
            <a:ext cx="6643702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Использование современных образовательных технологий</a:t>
            </a:r>
            <a:endParaRPr kumimoji="0" lang="ru-RU" sz="14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429388" y="6072206"/>
            <a:ext cx="2500330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Здоровье-сберегающие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500958" y="4714884"/>
            <a:ext cx="128588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Игровые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технологии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6929454" y="3857628"/>
            <a:ext cx="1714512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Экологические 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технологии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4214810" y="3500438"/>
            <a:ext cx="2357454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Технологии 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разноуровневого обучения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3500430" y="5286388"/>
            <a:ext cx="300039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Интеллектуально речевые, 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мыслительные технологии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6572264" y="5429264"/>
            <a:ext cx="2357454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Индивидуальные маршруты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endParaRPr kumimoji="0" lang="ru-RU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857620" y="4500570"/>
            <a:ext cx="350046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Информационно-коммуникативные технологии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4357686" y="6072206"/>
            <a:ext cx="1928826" cy="58477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Проектный </a:t>
            </a:r>
            <a:endParaRPr kumimoji="0" lang="ru-RU" sz="16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метод обучения</a:t>
            </a:r>
            <a:r>
              <a:rPr kumimoji="0" lang="ru-RU" sz="16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15" name="Выгнутая влево стрелка 14"/>
          <p:cNvSpPr/>
          <p:nvPr/>
        </p:nvSpPr>
        <p:spPr>
          <a:xfrm>
            <a:off x="857224" y="3000372"/>
            <a:ext cx="500066" cy="571504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>
            <a:off x="8001024" y="3000372"/>
            <a:ext cx="500066" cy="571504"/>
          </a:xfrm>
          <a:prstGeom prst="curvedLeftArrow">
            <a:avLst>
              <a:gd name="adj1" fmla="val 25000"/>
              <a:gd name="adj2" fmla="val 50000"/>
              <a:gd name="adj3" fmla="val 2906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C:\Documents and Settings\Я\Рабочий стол\Петушок\P1040177.JPG"/>
          <p:cNvPicPr/>
          <p:nvPr/>
        </p:nvPicPr>
        <p:blipFill>
          <a:blip r:embed="rId2" cstate="print">
            <a:clrChange>
              <a:clrFrom>
                <a:srgbClr val="F0D2B6"/>
              </a:clrFrom>
              <a:clrTo>
                <a:srgbClr val="F0D2B6">
                  <a:alpha val="0"/>
                </a:srgbClr>
              </a:clrTo>
            </a:clrChange>
          </a:blip>
          <a:srcRect l="18777" b="27437"/>
          <a:stretch>
            <a:fillRect/>
          </a:stretch>
        </p:blipFill>
        <p:spPr bwMode="auto">
          <a:xfrm>
            <a:off x="428596" y="4143380"/>
            <a:ext cx="3500430" cy="2500330"/>
          </a:xfrm>
          <a:prstGeom prst="rect">
            <a:avLst/>
          </a:prstGeom>
          <a:ln>
            <a:solidFill>
              <a:srgbClr val="7030A0"/>
            </a:solidFill>
          </a:ln>
          <a:effectLst/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00166" y="0"/>
            <a:ext cx="55721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деятельность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428604"/>
            <a:ext cx="4071934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деятельность</a:t>
            </a:r>
            <a:endParaRPr kumimoji="0" lang="ru-RU" sz="14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28670"/>
            <a:ext cx="914400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ysClr val="windowText" lastClr="19232D"/>
                </a:solidFill>
                <a:latin typeface="Times New Roman" pitchFamily="18" charset="0"/>
                <a:cs typeface="Times New Roman" pitchFamily="18" charset="0"/>
              </a:rPr>
              <a:t>Тема:</a:t>
            </a:r>
            <a:r>
              <a:rPr lang="ru-RU" sz="1600" dirty="0" smtClean="0">
                <a:solidFill>
                  <a:sysClr val="windowText" lastClr="19232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Преемственность в реализации требований  стандартов по линии ДОУ - общеобразовательная школа при формировании интегративных качеств дошкольника и универсальных учебных действий ученика начальной школы.</a:t>
            </a:r>
            <a:endParaRPr lang="ru-RU" sz="1600" dirty="0"/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4572000" y="1857364"/>
            <a:ext cx="3429024" cy="10772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оздание условий и обеспечение возможностей непрерывности и преемственности дошкольного и школьного образования.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643042" y="3071810"/>
            <a:ext cx="728667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условия для осуществления преемственности по линии ДОУ - общеобразовательная школа при формировании интегративных качеств и универсальных учебных действий ребенка.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E:\Мои документы\ФОТО ДОУ\Подготовительная группа\P5070716.JPG"/>
          <p:cNvPicPr/>
          <p:nvPr/>
        </p:nvPicPr>
        <p:blipFill>
          <a:blip r:embed="rId3" cstate="print"/>
          <a:srcRect l="3475" t="19492" r="4776"/>
          <a:stretch>
            <a:fillRect/>
          </a:stretch>
        </p:blipFill>
        <p:spPr bwMode="auto">
          <a:xfrm>
            <a:off x="4857752" y="4000504"/>
            <a:ext cx="3722082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2143116"/>
            <a:ext cx="377064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Основной идеей проекта является</a:t>
            </a:r>
            <a:endParaRPr lang="ru-RU" dirty="0"/>
          </a:p>
        </p:txBody>
      </p:sp>
      <p:sp>
        <p:nvSpPr>
          <p:cNvPr id="11" name="Стрелка вправо 10"/>
          <p:cNvSpPr/>
          <p:nvPr/>
        </p:nvSpPr>
        <p:spPr>
          <a:xfrm>
            <a:off x="4000496" y="2285992"/>
            <a:ext cx="571504" cy="21431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3286124"/>
            <a:ext cx="71846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</a:t>
            </a:r>
            <a:endParaRPr lang="ru-RU" dirty="0"/>
          </a:p>
        </p:txBody>
      </p:sp>
      <p:sp>
        <p:nvSpPr>
          <p:cNvPr id="14" name="Стрелка вправо 13"/>
          <p:cNvSpPr/>
          <p:nvPr/>
        </p:nvSpPr>
        <p:spPr>
          <a:xfrm>
            <a:off x="1142976" y="3357562"/>
            <a:ext cx="571504" cy="214314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C:\Documents and Settings\Я\Рабочий стол\ФОТО 2013 - 2014 УЧЕБНЫЙ ГОД\Курсы 22.10.2013\DSCN4770.jpg"/>
          <p:cNvPicPr/>
          <p:nvPr/>
        </p:nvPicPr>
        <p:blipFill>
          <a:blip r:embed="rId2" cstate="print"/>
          <a:srcRect l="17257" t="16949" r="12177" b="16102"/>
          <a:stretch>
            <a:fillRect/>
          </a:stretch>
        </p:blipFill>
        <p:spPr bwMode="auto">
          <a:xfrm>
            <a:off x="6000760" y="428604"/>
            <a:ext cx="3000364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643042" y="3000372"/>
            <a:ext cx="5857884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Обеспечить единство подходов к воспитанию и развитию детей в условиях дошкольного образовательного учреждения, семьи, школы.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214282" y="4786322"/>
            <a:ext cx="8715404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9125" algn="l"/>
              </a:tabLst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Ожидаемые результаты внедрения проекта: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19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Обеспечение преемственности и непрерывности образования по новой программе ОС «Детский сад 2100» -«Школа 2100» будет способствовать: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19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Дальнейшей успешной адаптации детей к школе.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19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Внедрение образовательной системы «Школа 2100» в образовательный процесс ДОУ;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19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Создание новой системы преемственности по линии ДОУ - общеобразовательная школа;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>
                <a:tab pos="619125" algn="l"/>
              </a:tabLst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Реализация требований  стандартов при формировании интегративных качеств дошкольника и универсальных учебных действий ученика начальной школы.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00166" y="0"/>
            <a:ext cx="55721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деятельность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0" y="428604"/>
            <a:ext cx="4071934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Инновационная деятельность</a:t>
            </a:r>
            <a:endParaRPr kumimoji="0" lang="ru-RU" sz="14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786058"/>
            <a:ext cx="908005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00166" y="857232"/>
            <a:ext cx="4572000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Создать условия для выстраивания преемственности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 основных образовательных программ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по линии: ДОУ - общеобразовательная школа</a:t>
            </a:r>
            <a:r>
              <a:rPr lang="ru-RU" sz="1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соответствующих требованиям ФГТ и ФГОС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928794" y="2143116"/>
            <a:ext cx="4572000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Соотнести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педагогические технологии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по линии: ДОУ - образовательная школа в соответствии с требованиями ФГТ и ФГОС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428860" y="3643314"/>
            <a:ext cx="5214974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Соотнести на предмет преемственности  </a:t>
            </a:r>
            <a:r>
              <a:rPr lang="ru-RU" sz="1600" i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критерии результативности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интегративных качеств и универсальных учебный действий ребенка по линии ДОУ- общеобразовательная школа</a:t>
            </a:r>
            <a:endParaRPr lang="ru-RU" sz="1600" dirty="0"/>
          </a:p>
        </p:txBody>
      </p:sp>
      <p:sp>
        <p:nvSpPr>
          <p:cNvPr id="13" name="Правая фигурная скобка 12"/>
          <p:cNvSpPr/>
          <p:nvPr/>
        </p:nvSpPr>
        <p:spPr>
          <a:xfrm>
            <a:off x="1214414" y="1785926"/>
            <a:ext cx="285752" cy="2500330"/>
          </a:xfrm>
          <a:prstGeom prst="rightBrac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928926" y="0"/>
            <a:ext cx="3714776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Диссеминация опыта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282" y="500042"/>
            <a:ext cx="4500594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Областная конференции (2009г.) «Развитие системы образования Костромской области в условиях реализации национальной образовательной инициативы «Новая школа» 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214942" y="785794"/>
            <a:ext cx="364333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работе выставки «Лидеры в образовании» с опытом работы по ОЭД</a:t>
            </a: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57158" y="1643050"/>
            <a:ext cx="850112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Межрайонный семинар-практикум (2010г.)</a:t>
            </a:r>
          </a:p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Тема: «Современные развивающие технологии в воспитательно-образовательном процессе с детьми дошкольного возраста в условиях ДОУ»</a:t>
            </a:r>
            <a:endParaRPr lang="ru-RU" sz="1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2571744"/>
            <a:ext cx="6000792" cy="132343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Участие в конкурсном отборе</a:t>
            </a:r>
            <a:r>
              <a:rPr lang="ru-RU" sz="1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государственных, муниципальных учреждений дошкольного образования, победителей ПНП «Образование» на статус региональной </a:t>
            </a:r>
            <a:r>
              <a:rPr kumimoji="0" lang="ru-RU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стажировочной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площадки в номинации «Распространение современных моделей доступного и качественного дошкольного образования» (2010</a:t>
            </a:r>
            <a:r>
              <a:rPr lang="ru-RU" sz="1600" baseline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г.)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4000504"/>
            <a:ext cx="5929354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На заседании выездной коллегии при Департаменте образования и науки Костромской области в МОУ СОШ №13 (2012г.)</a:t>
            </a:r>
            <a:endParaRPr lang="ru-RU" sz="1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357950" y="2643182"/>
            <a:ext cx="2571768" cy="15696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Демонстрационная площадку по теме «Индивидуализация процессов развития детей дошкольного возраста в условиях ДОУ»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786322"/>
            <a:ext cx="3929090" cy="107721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Областная августовская конференции работников образования «Модернизация системы образования Костромской области – путь к новой школе» (2012г.)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86314" y="4643446"/>
            <a:ext cx="4143404" cy="132343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Представление педагогического опыта работы (секции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№2) «Федеральные государственные требования к условиям реализации основной общеобразовательной программы дошкольного образования».</a:t>
            </a: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rPr>
              <a:t> </a:t>
            </a:r>
            <a:endParaRPr lang="ru-RU" sz="1600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4572000" y="1000108"/>
            <a:ext cx="642942" cy="28575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072198" y="2928934"/>
            <a:ext cx="571504" cy="28575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4000496" y="5143512"/>
            <a:ext cx="857256" cy="28575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85720" y="6072206"/>
            <a:ext cx="3500462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Размещение материалов на</a:t>
            </a:r>
            <a:r>
              <a:rPr kumimoji="0" lang="ru-RU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Интернет Представительстве ДОУ</a:t>
            </a:r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4214810" y="6072206"/>
            <a:ext cx="4572000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http://www.koipkro.kostroma.ru/Buy/Elektron/default.aspx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3571868" y="6357958"/>
            <a:ext cx="714380" cy="28575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285984" y="0"/>
            <a:ext cx="4357718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Профессиональное  развитие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3" name="Rectangle 35"/>
          <p:cNvSpPr>
            <a:spLocks noChangeArrowheads="1"/>
          </p:cNvSpPr>
          <p:nvPr/>
        </p:nvSpPr>
        <p:spPr bwMode="auto">
          <a:xfrm>
            <a:off x="2285984" y="428604"/>
            <a:ext cx="6429420" cy="92333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«Человек, который не умеет принудить себя делать то, чего не</a:t>
            </a: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хочет, никогда не достигнет того, чего хочет». </a:t>
            </a:r>
            <a:r>
              <a:rPr lang="ru-RU" i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Ушинский К.Д.</a:t>
            </a:r>
            <a:endParaRPr kumimoji="0" lang="ru-RU" b="0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1857364"/>
            <a:ext cx="342900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Костромской областной институт развития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1357298"/>
            <a:ext cx="379931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0" y="1714488"/>
            <a:ext cx="3714760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Апробация моделей индивидуального сопровождения детей с разными образовательными потребностями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2643182"/>
            <a:ext cx="4000528" cy="156966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Автономное 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образовательное 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учреждение Вологодской области дополнительного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профессионального образования (повышения квалификации) специалистов «Вологодский институт развития образования»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72066" y="3000372"/>
            <a:ext cx="3286116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Федеральные и региональные требования к содержанию дошкольного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4357694"/>
            <a:ext cx="5072066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Муниципальное образовательное учреждение дополнительного образования детей Центр дополнительного образования </a:t>
            </a:r>
          </a:p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образования «Уникум» городского округа город Буй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86512" y="4643446"/>
            <a:ext cx="2149358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Основы создания и оформления сайта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00034" y="5715016"/>
            <a:ext cx="242889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Костромской областной институт развития образования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7620" y="5572140"/>
            <a:ext cx="4572000" cy="107721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Преемственность в реализации требований  стандартов по</a:t>
            </a:r>
            <a:r>
              <a:rPr lang="ru-RU" sz="1600" baseline="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линии ДОУ - общеобразовательная школа при формировании интегративных и универсальных учебных действий ребенка</a:t>
            </a:r>
            <a:endParaRPr lang="ru-RU" sz="1600" dirty="0"/>
          </a:p>
        </p:txBody>
      </p:sp>
      <p:sp>
        <p:nvSpPr>
          <p:cNvPr id="13" name="Стрелка вправо с вырезом 12"/>
          <p:cNvSpPr/>
          <p:nvPr/>
        </p:nvSpPr>
        <p:spPr>
          <a:xfrm>
            <a:off x="3714744" y="2000240"/>
            <a:ext cx="785818" cy="285752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с вырезом 13"/>
          <p:cNvSpPr/>
          <p:nvPr/>
        </p:nvSpPr>
        <p:spPr>
          <a:xfrm>
            <a:off x="3000364" y="6072206"/>
            <a:ext cx="785818" cy="285752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с вырезом 14"/>
          <p:cNvSpPr/>
          <p:nvPr/>
        </p:nvSpPr>
        <p:spPr>
          <a:xfrm>
            <a:off x="5429256" y="4786322"/>
            <a:ext cx="785818" cy="285752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с вырезом 15"/>
          <p:cNvSpPr/>
          <p:nvPr/>
        </p:nvSpPr>
        <p:spPr>
          <a:xfrm>
            <a:off x="4286248" y="3286124"/>
            <a:ext cx="785818" cy="285752"/>
          </a:xfrm>
          <a:prstGeom prst="notched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/>
          <p:nvPr/>
        </p:nvPicPr>
        <p:blipFill>
          <a:blip r:embed="rId2"/>
          <a:srcRect l="17317" t="24145" r="49813" b="20513"/>
          <a:stretch>
            <a:fillRect/>
          </a:stretch>
        </p:blipFill>
        <p:spPr bwMode="auto">
          <a:xfrm rot="318604">
            <a:off x="6209850" y="1906499"/>
            <a:ext cx="2773087" cy="3609325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9144000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Положительная оценка педагога со стороны коллег, родителей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pic>
        <p:nvPicPr>
          <p:cNvPr id="3" name="Рисунок 2" descr="G:\РУСОВА Е.А\документы0008.BMP"/>
          <p:cNvPicPr/>
          <p:nvPr/>
        </p:nvPicPr>
        <p:blipFill>
          <a:blip r:embed="rId3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142844" y="500042"/>
            <a:ext cx="3500462" cy="457203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 rot="21287466">
            <a:off x="45714" y="5088924"/>
            <a:ext cx="3571900" cy="11695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Копии отзывов 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межрайонном семинаре-практикуме на  тему: «Современные развивающие технологии в воспитательно-образовательном процессе с детьми дошкольного возраста в условиях ДОУ» </a:t>
            </a:r>
          </a:p>
        </p:txBody>
      </p:sp>
      <p:pic>
        <p:nvPicPr>
          <p:cNvPr id="5" name="Рисунок 4" descr="G:\РУСОВА Е.А\документы0004.BMP"/>
          <p:cNvPicPr/>
          <p:nvPr/>
        </p:nvPicPr>
        <p:blipFill>
          <a:blip r:embed="rId4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3714744" y="428604"/>
            <a:ext cx="3143272" cy="3786214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23553" name="Rectangle 1"/>
          <p:cNvSpPr>
            <a:spLocks noChangeArrowheads="1"/>
          </p:cNvSpPr>
          <p:nvPr/>
        </p:nvSpPr>
        <p:spPr bwMode="auto">
          <a:xfrm rot="357070">
            <a:off x="3514434" y="4162859"/>
            <a:ext cx="3226210" cy="18158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Копии отзывов педагогов о прохождении секции ДОУ по теме «Индивидуализация процессов развития детей дошкольного возраста в условиях ДОУ» на заседании выездной коллегии при Департаменте образования и науки Костромской области в МОУ СОШ №13.</a:t>
            </a:r>
            <a:endParaRPr kumimoji="0" lang="ru-RU" sz="1400" b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21287466">
            <a:off x="6028299" y="5773757"/>
            <a:ext cx="2901359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Благодарность от родителей воспитанников МДОУ </a:t>
            </a:r>
            <a:r>
              <a:rPr lang="ru-RU" sz="14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/с №117 «Электроник»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G:\РУСОВА Е.А\документы0012.BMP"/>
          <p:cNvPicPr/>
          <p:nvPr/>
        </p:nvPicPr>
        <p:blipFill>
          <a:blip r:embed="rId2" cstate="print">
            <a:lum contrast="10000"/>
          </a:blip>
          <a:srcRect l="6847" t="5196" r="6424" b="3868"/>
          <a:stretch>
            <a:fillRect/>
          </a:stretch>
        </p:blipFill>
        <p:spPr bwMode="auto">
          <a:xfrm rot="16200000">
            <a:off x="6643701" y="1214423"/>
            <a:ext cx="1928828" cy="250033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G:\РУСОВА Е.А\документы0013.BMP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571480"/>
            <a:ext cx="2000264" cy="242889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4" name="Рисунок 3" descr="G:\РУСОВА Е.А\документы0016.BMP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5140" y="3714752"/>
            <a:ext cx="1857388" cy="2357454"/>
          </a:xfrm>
          <a:prstGeom prst="rect">
            <a:avLst/>
          </a:prstGeom>
          <a:noFill/>
          <a:ln w="952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6" name="Рисунок 5" descr="G:\РУСОВА Е.А\документы0018.BMP"/>
          <p:cNvPicPr/>
          <p:nvPr/>
        </p:nvPicPr>
        <p:blipFill>
          <a:blip r:embed="rId5" cstate="print"/>
          <a:srcRect r="7539"/>
          <a:stretch>
            <a:fillRect/>
          </a:stretch>
        </p:blipFill>
        <p:spPr bwMode="auto">
          <a:xfrm>
            <a:off x="2714612" y="500042"/>
            <a:ext cx="1928826" cy="235745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8" name="Рисунок 7" descr="G:\РУСОВА Е.А\документы0019.BMP"/>
          <p:cNvPicPr/>
          <p:nvPr/>
        </p:nvPicPr>
        <p:blipFill>
          <a:blip r:embed="rId6" cstate="print"/>
          <a:srcRect l="7220" t="3062" r="6139" b="7652"/>
          <a:stretch>
            <a:fillRect/>
          </a:stretch>
        </p:blipFill>
        <p:spPr bwMode="auto">
          <a:xfrm rot="5400000">
            <a:off x="607191" y="3679033"/>
            <a:ext cx="1714512" cy="250033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" name="Рисунок 8" descr="G:\РУСОВА Е.А\документы0011.BMP"/>
          <p:cNvPicPr/>
          <p:nvPr/>
        </p:nvPicPr>
        <p:blipFill>
          <a:blip r:embed="rId7" cstate="print"/>
          <a:srcRect l="5016" t="6647" r="8218" b="6495"/>
          <a:stretch>
            <a:fillRect/>
          </a:stretch>
        </p:blipFill>
        <p:spPr bwMode="auto">
          <a:xfrm>
            <a:off x="3643306" y="3500438"/>
            <a:ext cx="2071702" cy="264320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214282" y="3000372"/>
            <a:ext cx="242889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региональный образовательный форум «Учитель – носитель духовных ценностей Костромского края» (2010г.)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6786578" y="0"/>
            <a:ext cx="2357422" cy="1384995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Лучшее муниципальное дошкольное образовательное учреждение городского округа город Буй,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реализующее инновационные образовательные программы (2010г.)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 descr="G:\РУСОВА Е.А\документы0017.BMP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57752" y="285728"/>
            <a:ext cx="1928826" cy="235745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214282" y="5786454"/>
            <a:ext cx="2643206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Региональный методический конкурс педагогов образовательных учреждений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Костромской области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(2010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г.)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6286512" y="3286124"/>
            <a:ext cx="2571736" cy="83099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Региональный методический конкурс педагогов образовательных учреждений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Костромской области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(2011г.)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714612" y="2714620"/>
            <a:ext cx="292894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Методические пособия для учителя по использованию образовательных технологий в обучении (воспитательных технологий в образовательном процессе)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28926" y="5857892"/>
            <a:ext cx="292895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V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Всероссийский конкурс воспитательных систем образовательных учреждений в номинации «Дошкольные образовательные учреждения» (2011г.)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00760" y="5857892"/>
            <a:ext cx="2928958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Муниципальный смотр конкурс уголков по духовно-нравственному воспитанию подрастающего поколения «Наше наследие» (2009г.)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0" y="0"/>
            <a:ext cx="600079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в профессиональных</a:t>
            </a:r>
            <a:r>
              <a:rPr kumimoji="0" lang="ru-RU" b="1" u="none" strike="noStrike" cap="all" normalizeH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конкурсах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350046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Творчество педагога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0" y="642918"/>
            <a:ext cx="8786842" cy="92333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2010г.–муниципальная выставка творческих работ педагогов «Мир моих увлечений» Диплом (Приказ №69 от 27.09.2010 г.);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2010 году – победитель акции «Народное голосование» (Картина «Подсолнухи») </a:t>
            </a:r>
            <a:endParaRPr lang="ru-RU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000240"/>
            <a:ext cx="6000760" cy="92333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Font typeface="Wingdings" pitchFamily="2" charset="2"/>
              <a:buChar char="v"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2013 год – городская выставка-конкурс фотографий «Мгновения жизни в моём объективе» , победитель в номинации «Вкусные истории»</a:t>
            </a:r>
          </a:p>
        </p:txBody>
      </p:sp>
      <p:pic>
        <p:nvPicPr>
          <p:cNvPr id="11" name="Рисунок 10"/>
          <p:cNvPicPr/>
          <p:nvPr/>
        </p:nvPicPr>
        <p:blipFill>
          <a:blip r:embed="rId2" cstate="print"/>
          <a:srcRect l="14431" t="23291" r="14057" b="9829"/>
          <a:stretch>
            <a:fillRect/>
          </a:stretch>
        </p:blipFill>
        <p:spPr bwMode="auto">
          <a:xfrm>
            <a:off x="357158" y="3214686"/>
            <a:ext cx="4714908" cy="3286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G:\РУСОВА Е.А\DSCN0992.jpg"/>
          <p:cNvPicPr/>
          <p:nvPr/>
        </p:nvPicPr>
        <p:blipFill>
          <a:blip r:embed="rId3" cstate="print"/>
          <a:srcRect l="15463" r="18046"/>
          <a:stretch>
            <a:fillRect/>
          </a:stretch>
        </p:blipFill>
        <p:spPr bwMode="auto">
          <a:xfrm>
            <a:off x="6286512" y="1785926"/>
            <a:ext cx="2571768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F:\СПОРТ\IMAGE0002.TIF"/>
          <p:cNvPicPr/>
          <p:nvPr/>
        </p:nvPicPr>
        <p:blipFill>
          <a:blip r:embed="rId4" cstate="print"/>
          <a:srcRect r="5879"/>
          <a:stretch>
            <a:fillRect/>
          </a:stretch>
        </p:blipFill>
        <p:spPr bwMode="auto">
          <a:xfrm rot="1184332">
            <a:off x="5267816" y="4354564"/>
            <a:ext cx="1649413" cy="229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Documents and Settings\Loner\Рабочий стол\фото\P80300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84" y="571480"/>
            <a:ext cx="3047512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9" name="Picture 3" descr="C:\Documents and Settings\Loner\Рабочий стол\фото\P8030096.JPG"/>
          <p:cNvPicPr>
            <a:picLocks noChangeAspect="1" noChangeArrowheads="1"/>
          </p:cNvPicPr>
          <p:nvPr/>
        </p:nvPicPr>
        <p:blipFill>
          <a:blip r:embed="rId3" cstate="print"/>
          <a:srcRect l="29587" r="16618"/>
          <a:stretch>
            <a:fillRect/>
          </a:stretch>
        </p:blipFill>
        <p:spPr bwMode="auto">
          <a:xfrm>
            <a:off x="7072330" y="2285992"/>
            <a:ext cx="1844318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C:\Documents and Settings\Loner\Рабочий стол\фото\Фото Русова Е.А.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17760">
            <a:off x="823819" y="2008944"/>
            <a:ext cx="2922678" cy="34234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1" name="Picture 5" descr="D:\ФОТО\5.jpg"/>
          <p:cNvPicPr>
            <a:picLocks noChangeAspect="1" noChangeArrowheads="1"/>
          </p:cNvPicPr>
          <p:nvPr/>
        </p:nvPicPr>
        <p:blipFill>
          <a:blip r:embed="rId5" cstate="print"/>
          <a:srcRect l="13905" t="10595" r="30473"/>
          <a:stretch>
            <a:fillRect/>
          </a:stretch>
        </p:blipFill>
        <p:spPr bwMode="auto">
          <a:xfrm>
            <a:off x="5143504" y="2571744"/>
            <a:ext cx="2000264" cy="241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7" name="Picture 1" descr="C:\Documents and Settings\Loner\Рабочий стол\фото\P71608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72198" y="4500570"/>
            <a:ext cx="2846429" cy="213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5715008" y="142852"/>
            <a:ext cx="3143272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Фотогалерея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14282" y="142852"/>
            <a:ext cx="5143536" cy="175432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«Если бы кто–нибудь  спросил, как бы я мог в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краткой формуле определить сущность моего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педагогического опыта, я бы ответил, что как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можно больше требования к человеку и как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можно больше уважения к нему» 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А.С. Макаренко </a:t>
            </a:r>
            <a:endParaRPr kumimoji="0" lang="ru-RU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14282" y="5143512"/>
            <a:ext cx="5715040" cy="150019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Я считаю, старший воспитатель должен быть профессионалом и должен помнить, что профессионализм приходит с опытом и зависит от личных способностей, интереса к делу, стремления к постоянному познанию.</a:t>
            </a:r>
            <a:endParaRPr lang="ru-RU" b="1" dirty="0" smtClean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14290"/>
            <a:ext cx="771530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Педагогический портрет педагога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8926" y="1857364"/>
            <a:ext cx="6215074" cy="4801314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ДАТА РОЖДЕНИЯ – 05.04.1968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год;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ДОЛЖНОСТЬ – старший воспитатель; </a:t>
            </a:r>
          </a:p>
          <a:p>
            <a:pPr algn="just"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ОБРАЗОВАНИЕ – высшее, закончила Костромской государственный университет  им. Н.А. Некрасова:</a:t>
            </a:r>
            <a:endParaRPr lang="ru-RU" dirty="0" smtClean="0">
              <a:solidFill>
                <a:srgbClr val="000000"/>
              </a:solidFill>
              <a:latin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Специальность:</a:t>
            </a:r>
            <a:r>
              <a:rPr lang="ru-RU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педагогика и методика дошкольного воспитания;</a:t>
            </a:r>
            <a:endParaRPr lang="ru-RU" b="1" dirty="0" smtClean="0">
              <a:solidFill>
                <a:srgbClr val="00206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/>
              </a:rPr>
              <a:t>Квалификация: организатор методист в ДОУ;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ПЕДАГОГИЧЕСКИЙ СТАЖ РАБОТЫ –28 лет;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СТАЖ РАБОТЫ В ДАННОМ УЧРЕЖДЕНИИ </a:t>
            </a:r>
            <a:r>
              <a:rPr lang="ru-RU" dirty="0" smtClean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– </a:t>
            </a: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25 лет;</a:t>
            </a:r>
          </a:p>
          <a:p>
            <a:pPr algn="just">
              <a:lnSpc>
                <a:spcPct val="150000"/>
              </a:lnSpc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СТАЖ РАБОТЫ В ДАННОЙ ДОЛЖНОСТИ – 10 лет;</a:t>
            </a:r>
            <a:endParaRPr lang="ru-RU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КАТЕГОРИЯ – высшая;</a:t>
            </a:r>
          </a:p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Font typeface="Arial" pitchFamily="34" charset="0"/>
              <a:buChar char="•"/>
              <a:defRPr/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НАГРАДЫ – почётная грамота Министерства образования и науки РФ.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14678" y="857232"/>
            <a:ext cx="4857784" cy="89255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РУСОВА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ЕЛЕНА АНАТОЛЬЕВНА</a:t>
            </a:r>
            <a:endParaRPr lang="ru-RU" sz="28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pic>
        <p:nvPicPr>
          <p:cNvPr id="5" name="Рисунок 4" descr="C:\Documents and Settings\Я\Мои документы\ФОТО ДОУ\фото\20.JPG"/>
          <p:cNvPicPr/>
          <p:nvPr/>
        </p:nvPicPr>
        <p:blipFill>
          <a:blip r:embed="rId2" cstate="print"/>
          <a:srcRect l="4808" t="5064" r="8653"/>
          <a:stretch>
            <a:fillRect/>
          </a:stretch>
        </p:blipFill>
        <p:spPr bwMode="auto">
          <a:xfrm>
            <a:off x="214282" y="1285860"/>
            <a:ext cx="2714644" cy="40177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14282" y="2285992"/>
            <a:ext cx="71438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«Педагог – он вечно созидатель,  он жизни учит и любви к труду. </a:t>
            </a:r>
          </a:p>
          <a:p>
            <a:pPr algn="just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Я педагог, наставник, воспитатель, за что благодарю свою судьбу».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14282" y="571480"/>
            <a:ext cx="8643998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«… Как прошло детство, кто вел ребенка за руку в детские годы, что вошло в разум и сердце из окружающего мира – от этого в решающей степени зависит, каким человеком станет сегодняшний малыш…» </a:t>
            </a:r>
          </a:p>
          <a:p>
            <a:pPr algn="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Сухомлинский В. А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14282" y="214290"/>
            <a:ext cx="1714480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Мой девиз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4282" y="1857364"/>
            <a:ext cx="3786214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педагогическое кредо</a:t>
            </a:r>
            <a:endParaRPr lang="ru-RU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214282" y="3500438"/>
            <a:ext cx="6215106" cy="313932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Быть хозяином своей судьбы.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Достигнуть успеха в том, что люблю.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Внести конструктивный вклад в общее дело.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Строить свои отношения на доверии.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Развивать творческие способности.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Культивировать смелость.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Заботиться о здоровье.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Не терять веру в себя.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Мыслить позитивно.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7030A0"/>
              </a:buClr>
              <a:buSzTx/>
              <a:buFont typeface="Wingdings" pitchFamily="2" charset="2"/>
              <a:buChar char="v"/>
              <a:tabLst>
                <a:tab pos="457200" algn="l"/>
              </a:tabLst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Сочетать материальное благополучие с духовным удовлетворением.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4282" y="3071810"/>
            <a:ext cx="2589748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Модель «Моего Я»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72132" y="3000372"/>
            <a:ext cx="342902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857884" y="3357562"/>
            <a:ext cx="27860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«…Меняется мир      непрерывно, неспешно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Меняется всё – 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от концепций до слов.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И тот лишь сумеет остаться   успешным</a:t>
            </a:r>
          </a:p>
          <a:p>
            <a:pPr algn="ctr"/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Кто сам вместе с миром меняться готов».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Monotype Corsiva" pitchFamily="66" charset="0"/>
              </a:rPr>
              <a:t>Пётр Колита </a:t>
            </a:r>
            <a:endParaRPr lang="ru-RU" sz="1600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8596" y="0"/>
            <a:ext cx="8286808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Эффективность реализации основной общеобразовательной программы дошкольного образовательного учреждения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571480"/>
          <a:ext cx="9144000" cy="6286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429124"/>
                <a:gridCol w="4714876"/>
              </a:tblGrid>
              <a:tr h="280321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B w="12700" cmpd="sng">
                      <a:noFill/>
                    </a:lnB>
                  </a:tcPr>
                </a:tc>
              </a:tr>
              <a:tr h="348330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R w="12700" cmpd="sng">
                      <a:noFill/>
                    </a:lnR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71472" y="642918"/>
            <a:ext cx="300036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Физическое развитие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786314" y="3286124"/>
            <a:ext cx="385765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Познавательно-речевое  развитие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3286124"/>
            <a:ext cx="3929090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Социально-личностное  развитие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57686" y="571480"/>
            <a:ext cx="4572032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Художественно-эстетическое  развитие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0" y="928671"/>
          <a:ext cx="4500562" cy="1285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/>
          <p:nvPr/>
        </p:nvGraphicFramePr>
        <p:xfrm>
          <a:off x="214282" y="2000240"/>
          <a:ext cx="4071966" cy="1428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/>
          <p:nvPr/>
        </p:nvGraphicFramePr>
        <p:xfrm>
          <a:off x="0" y="3571876"/>
          <a:ext cx="4714876" cy="121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/>
        </p:nvGraphicFramePr>
        <p:xfrm>
          <a:off x="0" y="4714884"/>
          <a:ext cx="4572000" cy="113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/>
          <p:nvPr/>
        </p:nvGraphicFramePr>
        <p:xfrm>
          <a:off x="0" y="5795938"/>
          <a:ext cx="4357718" cy="1062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000496" y="3643314"/>
          <a:ext cx="5357850" cy="1071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4214810" y="4572009"/>
          <a:ext cx="4714908" cy="121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214810" y="5643578"/>
          <a:ext cx="4929190" cy="1214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18" name="Диаграмма 17"/>
          <p:cNvGraphicFramePr/>
          <p:nvPr/>
        </p:nvGraphicFramePr>
        <p:xfrm>
          <a:off x="4000496" y="857232"/>
          <a:ext cx="5143504" cy="12144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9" name="Диаграмма 18"/>
          <p:cNvGraphicFramePr/>
          <p:nvPr/>
        </p:nvGraphicFramePr>
        <p:xfrm>
          <a:off x="3857620" y="2071678"/>
          <a:ext cx="5286380" cy="113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0" y="3571876"/>
            <a:ext cx="9144000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Обследование детей на готовность к обучению в школе проводится по методике «Экспресс – диагностика готовности к школе»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под редакцией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Вархатовой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Е.К.,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Дятко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Н.В., Сазоновой Е.В.</a:t>
            </a:r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285720" y="3000372"/>
            <a:ext cx="8358246" cy="52322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Положительная динамика показателей готовности выпускников ДОУ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обучению в школе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42844" y="4429132"/>
          <a:ext cx="9001156" cy="15001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0" y="6000768"/>
            <a:ext cx="9144000" cy="6463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Вывод:  за три года наблюдается положительная динамика  роста показателей готовности выпускников ДОУ к обучению в школе. 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0"/>
            <a:ext cx="8358246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Эффективность реализации основной общеобразовательной программы дошкольного образовательного учреждения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357422" y="4071942"/>
            <a:ext cx="4826642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Диаграмма диагностического обследования 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42844" y="571480"/>
            <a:ext cx="8858312" cy="116955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Достижение оптимального уровня развития каждого ребенка ДОУ – одна из приоритетных задач  МДОУ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/с №117 «Электроник». 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Для обеспечения каждому ребенку равного старта, который позволит ему успешно обучаться в школе, учитывается положение Л.В.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Выготского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о ведущей роли обучения в детском развитии: мониторинг образовательного процесса и мониторинг детского развития.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000364" y="1785926"/>
            <a:ext cx="3071834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программы </a:t>
            </a:r>
            <a:r>
              <a:rPr lang="ru-RU" sz="1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доу</a:t>
            </a:r>
            <a:endParaRPr lang="ru-RU" sz="1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4282" y="2143116"/>
            <a:ext cx="3571900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«Воспитание и обучение  в детском саду»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 редакцией Васильевой М.А.</a:t>
            </a:r>
            <a:endParaRPr lang="ru-RU" sz="14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572132" y="2143116"/>
            <a:ext cx="3357586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Программа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«От рождения до школы» </a:t>
            </a:r>
          </a:p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 редакцией  Н.Е. </a:t>
            </a:r>
            <a:r>
              <a:rPr lang="ru-RU" sz="1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Вераксы</a:t>
            </a:r>
            <a:endParaRPr lang="ru-RU" sz="1400" dirty="0"/>
          </a:p>
        </p:txBody>
      </p:sp>
      <p:sp>
        <p:nvSpPr>
          <p:cNvPr id="13" name="Выгнутая влево стрелка 12"/>
          <p:cNvSpPr/>
          <p:nvPr/>
        </p:nvSpPr>
        <p:spPr>
          <a:xfrm>
            <a:off x="2571736" y="1857364"/>
            <a:ext cx="428628" cy="357190"/>
          </a:xfrm>
          <a:prstGeom prst="curved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право стрелка 13"/>
          <p:cNvSpPr/>
          <p:nvPr/>
        </p:nvSpPr>
        <p:spPr>
          <a:xfrm>
            <a:off x="6072198" y="1857364"/>
            <a:ext cx="500066" cy="357190"/>
          </a:xfrm>
          <a:prstGeom prst="curvedLeftArrow">
            <a:avLst>
              <a:gd name="adj1" fmla="val 25000"/>
              <a:gd name="adj2" fmla="val 50000"/>
              <a:gd name="adj3" fmla="val 29064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b="100000"/>
          </a:path>
          <a:tileRect t="-100000" r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Documents and Settings\Я\Рабочий стол\грамоты ДОУ\DSCN098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3000372"/>
            <a:ext cx="5000660" cy="3643338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55721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Участие  детей, педагогов в конкурсах 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pic>
        <p:nvPicPr>
          <p:cNvPr id="3" name="Рисунок 2" descr="C:\Documents and Settings\Я\Рабочий стол\грамоты ДОУ\DSCN0988.jpg"/>
          <p:cNvPicPr/>
          <p:nvPr/>
        </p:nvPicPr>
        <p:blipFill>
          <a:blip r:embed="rId3" cstate="print"/>
          <a:srcRect t="7331" b="5572"/>
          <a:stretch>
            <a:fillRect/>
          </a:stretch>
        </p:blipFill>
        <p:spPr bwMode="auto">
          <a:xfrm>
            <a:off x="214282" y="571480"/>
            <a:ext cx="4786346" cy="3143272"/>
          </a:xfrm>
          <a:prstGeom prst="rect">
            <a:avLst/>
          </a:prstGeom>
          <a:noFill/>
          <a:ln w="952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G:\Грамоты ДОУ 2\Image0026.BMP"/>
          <p:cNvPicPr/>
          <p:nvPr/>
        </p:nvPicPr>
        <p:blipFill>
          <a:blip r:embed="rId4" cstate="print"/>
          <a:srcRect l="8555" t="6667" r="6448" b="9167"/>
          <a:stretch>
            <a:fillRect/>
          </a:stretch>
        </p:blipFill>
        <p:spPr bwMode="auto">
          <a:xfrm>
            <a:off x="214282" y="3929066"/>
            <a:ext cx="1714512" cy="235745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Documents and Settings\Я\Рабочий стол\грамоты ДОУ\грамоты буевляночки\10029.BMP"/>
          <p:cNvPicPr/>
          <p:nvPr/>
        </p:nvPicPr>
        <p:blipFill>
          <a:blip r:embed="rId5" cstate="print"/>
          <a:srcRect l="3313" b="2516"/>
          <a:stretch>
            <a:fillRect/>
          </a:stretch>
        </p:blipFill>
        <p:spPr bwMode="auto">
          <a:xfrm>
            <a:off x="2000232" y="4286256"/>
            <a:ext cx="1926276" cy="2214578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C:\Documents and Settings\Я\Рабочий стол\грамоты ДОУ\2012-04-23\Image0014.BMP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>
            <a:off x="5575473" y="139511"/>
            <a:ext cx="1707830" cy="257176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Рисунок 7" descr="G:\Грамоты ДОУ 2\10009.BMP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928670"/>
            <a:ext cx="1571636" cy="2000264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0" y="357167"/>
            <a:ext cx="8929718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Подробно по ссылке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8"/>
              </a:rPr>
              <a:t>http://www.koipkro.kostroma.ru/Buy/Elektron/DocLib76/Forms/AllItems.aspx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  <a:hlinkClick r:id="rId8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3643306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Старший воспитатель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072298" y="0"/>
            <a:ext cx="207170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</a:t>
            </a:r>
            <a:r>
              <a:rPr kumimoji="0" lang="ru-RU" b="1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доу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4" name="Нашивка 3"/>
          <p:cNvSpPr/>
          <p:nvPr/>
        </p:nvSpPr>
        <p:spPr>
          <a:xfrm>
            <a:off x="3786182" y="214290"/>
            <a:ext cx="3000396" cy="142876"/>
          </a:xfrm>
          <a:prstGeom prst="chevr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14282" y="428604"/>
            <a:ext cx="8929718" cy="338554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Подробно по ссылке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  <a:hlinkClick r:id="rId2"/>
              </a:rPr>
              <a:t>http://www.koipkro.kostroma.ru/Buy/Elektron/DocLib76/Forms/AllItems.aspx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282" y="1000108"/>
            <a:ext cx="1500182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Группа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педагогов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071802" y="1071546"/>
            <a:ext cx="828881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5008" y="1000108"/>
            <a:ext cx="2940612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Формы методической работы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857364"/>
            <a:ext cx="150016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Молодые</a:t>
            </a:r>
          </a:p>
          <a:p>
            <a:pPr algn="ctr">
              <a:spcAft>
                <a:spcPts val="0"/>
              </a:spcAf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педагоги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500166" y="1785926"/>
            <a:ext cx="3643338" cy="73866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-облегчить процесс адаптации, помочь преодолеть трудности, конфликты;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-поддержать педагога, укрепить веру в себя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143504" y="1643050"/>
            <a:ext cx="3786182" cy="95410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«Школа молодого педагога»: «Я воспитатель!»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Мастер-классы; семинары-практикумы; консультации;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взаимопосещение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 занятий; методическая копилка; тематические выставки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785786" y="1571612"/>
            <a:ext cx="214314" cy="28575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3357554" y="1428736"/>
            <a:ext cx="214314" cy="35719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7143768" y="1357298"/>
            <a:ext cx="214314" cy="28575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0" y="3286124"/>
            <a:ext cx="2428892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Педагоги, </a:t>
            </a:r>
          </a:p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совершенствующие педагогическое мастерство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428860" y="2928934"/>
            <a:ext cx="3357570" cy="1600438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-помочь педагогам в осуществлении своих идей и позитивных возможностей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дать возможность реализовать творческие замыслы и намеченные планы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-наметить методы совершенствования профессионального мастерства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715008" y="2857496"/>
            <a:ext cx="3143272" cy="224676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Открытые показы; обобщение педагогического опыта; педагогические советы; конференции; ГМО; мастер-классы; семинары-практикумы; круглые столы; участие в конкурсной системе;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взаимопосещения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; деловые игры; интерактивные методы; работа в творческих группах; участие в инновационной деятельности  и др.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0" y="5214950"/>
            <a:ext cx="1962524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Педагоги-наставники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928794" y="4714884"/>
            <a:ext cx="2643206" cy="11695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-смягчить «синдром педагогического выгорания»</a:t>
            </a:r>
          </a:p>
          <a:p>
            <a:pPr>
              <a:spcAft>
                <a:spcPts val="0"/>
              </a:spcAft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- помочь в совершенствовании профессионального мастерства и передаче своего опыта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572000" y="5357826"/>
            <a:ext cx="4357718" cy="1169551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Разработка практических рекомендаций для коллег; наставничество; индивидуальное консультирование; публикации; привлечение к работе аттестационной комиссии; эстафета педагогического мастерства; галерея лучших педагогов.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трелка вниз 21"/>
          <p:cNvSpPr/>
          <p:nvPr/>
        </p:nvSpPr>
        <p:spPr>
          <a:xfrm>
            <a:off x="7143768" y="2571744"/>
            <a:ext cx="214314" cy="357190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>
            <a:off x="7286644" y="5072074"/>
            <a:ext cx="214314" cy="285752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Rectangle 2"/>
          <p:cNvSpPr>
            <a:spLocks noChangeArrowheads="1"/>
          </p:cNvSpPr>
          <p:nvPr/>
        </p:nvSpPr>
        <p:spPr bwMode="auto">
          <a:xfrm>
            <a:off x="142844" y="5857892"/>
            <a:ext cx="3000396" cy="8309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«В каждом человеке солнце, 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только дай ему светить»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Сократ</a:t>
            </a:r>
            <a:endParaRPr kumimoji="0" lang="ru-RU" sz="1600" b="1" i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E:\Мои документы\ФОТО ДОУ\ФОТО 22\Педсовет (март 2012 года)\DSCN1111.jpg"/>
          <p:cNvPicPr/>
          <p:nvPr/>
        </p:nvPicPr>
        <p:blipFill>
          <a:blip r:embed="rId2" cstate="print">
            <a:lum bright="30000"/>
          </a:blip>
          <a:srcRect l="15763" t="6790" r="6106" b="7716"/>
          <a:stretch>
            <a:fillRect/>
          </a:stretch>
        </p:blipFill>
        <p:spPr bwMode="auto">
          <a:xfrm>
            <a:off x="2857488" y="3429000"/>
            <a:ext cx="278608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E:\Мои документы\ФОТО ДОУ\ФОТО 22\Педсовет (март 2012 года)\DSCN1118.jpg"/>
          <p:cNvPicPr/>
          <p:nvPr/>
        </p:nvPicPr>
        <p:blipFill>
          <a:blip r:embed="rId3" cstate="print"/>
          <a:srcRect l="15702" t="15198" r="22712" b="14317"/>
          <a:stretch>
            <a:fillRect/>
          </a:stretch>
        </p:blipFill>
        <p:spPr bwMode="auto">
          <a:xfrm>
            <a:off x="0" y="3357562"/>
            <a:ext cx="2786050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2071670" y="428604"/>
            <a:ext cx="5144101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Система методической работы ДОУ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857232"/>
            <a:ext cx="7358082" cy="83099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  <a:tabLst>
                <a:tab pos="571500" algn="l"/>
              </a:tabLst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Развитие высокоэффективной индивидуальной системы педагогической деятельности воспитателя и специалиста на принципах личностно-ориентированной модели взаимодействия взрослого и ребенка.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1142984"/>
            <a:ext cx="1764266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педагогу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2285992"/>
            <a:ext cx="2097947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коллективу 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71670" y="2071678"/>
            <a:ext cx="7072330" cy="58477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Создание коллектива единомышленников, выработка педагогического кредо, позиций, принципов, ценностей.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2857496"/>
            <a:ext cx="5463803" cy="36933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к системе непрерывного образования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43538" y="2786058"/>
            <a:ext cx="3500462" cy="181588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 позиций творческого осмысления вариативных и инновационных образовательных и парциальных программ, педагогических технологий, нового содержания системы дошкольного образования.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14282" y="0"/>
            <a:ext cx="3643306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Старший воспитатель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6858016" y="0"/>
            <a:ext cx="207170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 </a:t>
            </a:r>
            <a:r>
              <a:rPr kumimoji="0" lang="ru-RU" b="1" u="none" strike="noStrike" cap="all" normalizeH="0" baseline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доу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17" name="Нашивка 16"/>
          <p:cNvSpPr/>
          <p:nvPr/>
        </p:nvSpPr>
        <p:spPr>
          <a:xfrm>
            <a:off x="3929058" y="214290"/>
            <a:ext cx="2857520" cy="142876"/>
          </a:xfrm>
          <a:prstGeom prst="chevron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572140"/>
            <a:ext cx="9144000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Профессиональное развитие педагогов в ДОУ осуществляется в системе, направленной на повышение педагогического мастерства каждого педагога, а, в конечном счете,  на достижение оптимальных результатов развития детей.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rect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500166" y="0"/>
            <a:ext cx="5572132" cy="36933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Научно-методическая деятельность</a:t>
            </a:r>
            <a:endParaRPr kumimoji="0" lang="ru-RU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642919"/>
          <a:ext cx="9144000" cy="414589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214678"/>
                <a:gridCol w="1714512"/>
                <a:gridCol w="1066875"/>
                <a:gridCol w="1723868"/>
                <a:gridCol w="1424067"/>
              </a:tblGrid>
              <a:tr h="21067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Название 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публикации</a:t>
                      </a:r>
                    </a:p>
                  </a:txBody>
                  <a:tcPr marL="67747" marR="67747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Уровень</a:t>
                      </a:r>
                    </a:p>
                  </a:txBody>
                  <a:tcPr marL="67747" marR="67747" marT="0" marB="0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latin typeface="Times New Roman" pitchFamily="18" charset="0"/>
                          <a:cs typeface="Times New Roman" pitchFamily="18" charset="0"/>
                        </a:rPr>
                        <a:t>Выходные данные</a:t>
                      </a:r>
                    </a:p>
                  </a:txBody>
                  <a:tcPr marL="67747" marR="677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135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Год издания</a:t>
                      </a: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Название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издания</a:t>
                      </a: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Издательство издания</a:t>
                      </a:r>
                    </a:p>
                  </a:txBody>
                  <a:tcPr marL="67747" marR="67747" marT="0" marB="0"/>
                </a:tc>
              </a:tr>
              <a:tr h="1053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Сборник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«Индивидуализация процессов развития детей дошкольного возраста в условиях ДОУ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Региональный</a:t>
                      </a: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2011 год</a:t>
                      </a: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Совместно с ОГБОУ ДПО КОИРО и МДОУ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д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/с №117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«Электроник»</a:t>
                      </a: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Кострома</a:t>
                      </a:r>
                    </a:p>
                  </a:txBody>
                  <a:tcPr marL="67747" marR="67747" marT="0" marB="0"/>
                </a:tc>
              </a:tr>
              <a:tr h="105338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Интернет-представительство МДОУ детский сад №117 «Электроник» комбинированного вида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Электронный 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кабинет старшего воспитателя</a:t>
                      </a: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Федеральный</a:t>
                      </a:r>
                    </a:p>
                  </a:txBody>
                  <a:tcPr marL="67747" marR="67747" marT="0" marB="0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Адрес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Интернет-представительства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u="sng" dirty="0">
                          <a:latin typeface="Times New Roman" pitchFamily="18" charset="0"/>
                          <a:cs typeface="Times New Roman" pitchFamily="18" charset="0"/>
                          <a:hlinkClick r:id=""/>
                        </a:rPr>
                        <a:t>http://koipkro.kostroma.ru/Buy/Elektron/default.aspx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747" marR="677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59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Статьи в газету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Буйская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правда»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747" marR="6774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Региональный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Информационный портал г. Буя и Буйского района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747" marR="67747" marT="0" marB="0"/>
                </a:tc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Газета «</a:t>
                      </a:r>
                      <a:r>
                        <a:rPr lang="ru-RU" sz="16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Буйская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правда»: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 23.01.2013г.;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 14.02.2013г.;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от 25.09.2013г.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7747" marR="6774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14282" y="285728"/>
            <a:ext cx="5572132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Наличие собственных методических разработок</a:t>
            </a:r>
            <a:endParaRPr kumimoji="0" lang="ru-RU" sz="14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5000636"/>
          <a:ext cx="8929717" cy="186498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5650844"/>
                <a:gridCol w="697639"/>
                <a:gridCol w="2581234"/>
              </a:tblGrid>
              <a:tr h="42862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Название </a:t>
                      </a:r>
                    </a:p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Ссылка на Интернет -представительство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2862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Современное развивающее пространство</a:t>
                      </a:r>
                      <a:r>
                        <a:rPr lang="ru-RU" sz="1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– 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Игротека в ДОУ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  <a:hlinkClick r:id="rId2"/>
                      </a:endParaRPr>
                    </a:p>
                    <a:p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  <a:hlinkClick r:id="rId2"/>
                        </a:rPr>
                        <a:t>http://www.koipkro.kostroma.ru/Buy/Elektron/DocLib31/Forms/AllItems.aspx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</a:tr>
              <a:tr h="42862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Взаимодействие ДОУ учреждениями социума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2862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Программа введения ФГТ в образовательный процесс ДОУ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2011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0" y="4786322"/>
            <a:ext cx="3714776" cy="30777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u="none" strike="noStrike" cap="all" normalizeH="0" baseline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Разработка авторских программ</a:t>
            </a:r>
            <a:endParaRPr kumimoji="0" lang="ru-RU" sz="1400" b="1" u="none" strike="noStrike" cap="all" normalizeH="0" baseline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19232D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6434c500-c195-4837-b047-5e71706d4cb2">S5QAU4VNKZPS-285-3</_dlc_DocId>
    <_dlc_DocIdUrl xmlns="6434c500-c195-4837-b047-5e71706d4cb2">
      <Url>http://www.eduportal44.ru/Buy/Elektron/_layouts/15/DocIdRedir.aspx?ID=S5QAU4VNKZPS-285-3</Url>
      <Description>S5QAU4VNKZPS-285-3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803100358E3F14CBDC70BE4725CA19D" ma:contentTypeVersion="1" ma:contentTypeDescription="Создание документа." ma:contentTypeScope="" ma:versionID="885a7d1260672528715ec511c2511594">
  <xsd:schema xmlns:xsd="http://www.w3.org/2001/XMLSchema" xmlns:xs="http://www.w3.org/2001/XMLSchema" xmlns:p="http://schemas.microsoft.com/office/2006/metadata/properties" xmlns:ns2="6434c500-c195-4837-b047-5e71706d4cb2" targetNamespace="http://schemas.microsoft.com/office/2006/metadata/properties" ma:root="true" ma:fieldsID="499b5db816f3e0543885560e27e22f27" ns2:_="">
    <xsd:import namespace="6434c500-c195-4837-b047-5e71706d4cb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34c500-c195-4837-b047-5e71706d4cb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6955891-9A5F-483F-9E9A-55281B482B93}"/>
</file>

<file path=customXml/itemProps2.xml><?xml version="1.0" encoding="utf-8"?>
<ds:datastoreItem xmlns:ds="http://schemas.openxmlformats.org/officeDocument/2006/customXml" ds:itemID="{2AB6A4ED-8405-4EA3-B39C-2FE24A6AA7F7}"/>
</file>

<file path=customXml/itemProps3.xml><?xml version="1.0" encoding="utf-8"?>
<ds:datastoreItem xmlns:ds="http://schemas.openxmlformats.org/officeDocument/2006/customXml" ds:itemID="{4BAE7E5D-67D8-45C5-9C37-11C16148704E}"/>
</file>

<file path=customXml/itemProps4.xml><?xml version="1.0" encoding="utf-8"?>
<ds:datastoreItem xmlns:ds="http://schemas.openxmlformats.org/officeDocument/2006/customXml" ds:itemID="{B97A3F84-E9A4-4F91-90F5-B5187549B7F7}"/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1832</Words>
  <Application>Microsoft Office PowerPoint</Application>
  <PresentationFormat>Экран (4:3)</PresentationFormat>
  <Paragraphs>256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>DreamLair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Grey Wolf</dc:creator>
  <cp:lastModifiedBy>Grey Wolf</cp:lastModifiedBy>
  <cp:revision>70</cp:revision>
  <dcterms:created xsi:type="dcterms:W3CDTF">2013-11-04T15:28:42Z</dcterms:created>
  <dcterms:modified xsi:type="dcterms:W3CDTF">2014-04-28T18:42:45Z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0x0101004803100358E3F14CBDC70BE4725CA19D</vt:lpwstr>
  </property>
  <property fmtid="{D5CDD505-2E9C-101B-9397-08002B2CF9AE}" pid="3" name="_dlc_DocIdItemGuid">
    <vt:lpwstr>5032cc95-2dac-43eb-b898-4151e7455335</vt:lpwstr>
  </property>
</Properties>
</file>