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725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683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42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02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241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164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209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987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738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962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00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D0E1D-CFAB-45E2-AB08-5374602B3565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0645-449F-4A3D-BE5E-EDCCCB6FC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299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ma12.ru/content/view/61/40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audio" Target="../media/audio9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539552" y="404664"/>
            <a:ext cx="8064896" cy="612068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63500">
            <a:noFill/>
          </a:ln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935393" y="1701059"/>
            <a:ext cx="7273214" cy="298561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Адаптация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(от лат.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adaptare –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приспособлять)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– в широком смысле – приспособление к изменяющимся внешним и внутренним условиям.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2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571480"/>
            <a:ext cx="9144000" cy="41434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Ваш малыш совсем скоро впервые пойдет в детский сад? Конечно, вы очень волнуетесь, как он будет контактировать с новыми людьми и понравится ли ему в саду.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С какими реальными проблемами  придется столкнуться вам и малышу и как подготовить ребенка к детскому саду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fontAlgn="t"/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Дуга 5"/>
          <p:cNvSpPr/>
          <p:nvPr/>
        </p:nvSpPr>
        <p:spPr>
          <a:xfrm>
            <a:off x="9756576" y="69269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60" y="4000504"/>
            <a:ext cx="4357528" cy="285749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10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8207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4735">
        <p14:doors dir="vert"/>
      </p:transition>
    </mc:Choice>
    <mc:Fallback>
      <p:transition spd="slow" advTm="47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14282" y="285728"/>
            <a:ext cx="8715436" cy="628654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200" b="1" dirty="0" smtClean="0">
                <a:solidFill>
                  <a:schemeClr val="bg2">
                    <a:lumMod val="50000"/>
                  </a:schemeClr>
                </a:solidFill>
              </a:rPr>
              <a:t>Приучайте ребенка к длительному </a:t>
            </a:r>
            <a:r>
              <a:rPr lang="ru-RU" sz="11200" b="1" dirty="0" smtClean="0">
                <a:solidFill>
                  <a:schemeClr val="bg2">
                    <a:lumMod val="50000"/>
                  </a:schemeClr>
                </a:solidFill>
              </a:rPr>
              <a:t>отсутствию родственников.</a:t>
            </a:r>
            <a:r>
              <a:rPr lang="ru-RU" sz="11200" b="1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6700" b="1" dirty="0" smtClean="0">
                <a:solidFill>
                  <a:schemeClr val="bg2">
                    <a:lumMod val="50000"/>
                  </a:schemeClr>
                </a:solidFill>
              </a:rPr>
              <a:t>  </a:t>
            </a:r>
            <a:r>
              <a:rPr lang="ru-RU" sz="6700" b="1" dirty="0" smtClean="0"/>
              <a:t> </a:t>
            </a:r>
            <a:endParaRPr lang="ru-RU" sz="6700" dirty="0" smtClean="0"/>
          </a:p>
          <a:p>
            <a:pPr>
              <a:tabLst>
                <a:tab pos="1165225" algn="l"/>
              </a:tabLst>
            </a:pPr>
            <a:r>
              <a:rPr lang="ru-RU" sz="8000" dirty="0" smtClean="0"/>
              <a:t>После того как вы убедитесь, что в вашем присутствии ребенок спокойно общается с другими взрослыми, можно попробовать оставлять его с кем-то из знакомых уже без вас. На роль временной няни лучше всего подойдет ваша подруга или бабушка (при условии, что ранее она проводила с внуком немного времени). Для начала достаточно оставить ребенка на час-другой, постепенно время можно увеличивать. </a:t>
            </a:r>
          </a:p>
          <a:p>
            <a:pPr>
              <a:tabLst>
                <a:tab pos="1165225" algn="l"/>
              </a:tabLst>
            </a:pPr>
            <a:r>
              <a:rPr lang="ru-RU" sz="8000" dirty="0" smtClean="0"/>
              <a:t> Всегда говорите малышу, когда именно вы вернетесь. Например, после того как ребенок поспит и поест. Так ребенку будет легче вас ждать. Обязательно выполняйте данное обещание. Таким образом, малыш будет понимать, что ваше временное отсутствие - вовсе не катастрофа, и что вы всегда вернетесь за ним.  </a:t>
            </a:r>
          </a:p>
          <a:p>
            <a:pPr>
              <a:tabLst>
                <a:tab pos="1165225" algn="l"/>
              </a:tabLst>
            </a:pPr>
            <a:r>
              <a:rPr lang="ru-RU" sz="8000" dirty="0" smtClean="0"/>
              <a:t>Посещайте группы раннего развития и игровые комнаты. Там малыш привыкнет к тому, что в определенных условиях "главным" взрослым может быть не мама, а кто-то другой.</a:t>
            </a:r>
          </a:p>
          <a:p>
            <a:pPr>
              <a:buNone/>
              <a:tabLst>
                <a:tab pos="1165225" algn="l"/>
              </a:tabLst>
            </a:pPr>
            <a:endParaRPr lang="ru-RU" sz="8000" dirty="0"/>
          </a:p>
        </p:txBody>
      </p:sp>
      <p:pic>
        <p:nvPicPr>
          <p:cNvPr id="5122" name="Picture 2" descr="D:\Документы слушателей\Добычкина Елена\CAIYLRLDCA9WZ2XUCA8AAFKLCA0SCF1MCADPV3UZCA5MVV2QCA7Y30MPCA407PXLCAJZW1JPCAJ9BZ0ACAO8Z7ECCANJRZO3CA52038YCA4A4P1UCAM1C3YVCAH2D6VVCA75YXZICAXMKIZ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643446"/>
            <a:ext cx="3071834" cy="185736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00174"/>
            <a:ext cx="80724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Если ребенок будет уметь одеваться, принимать пищу и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hlinkClick r:id="rId3" tooltip="Как приучить ребенка к горшку"/>
              </a:rPr>
              <a:t>ходить на горшок</a:t>
            </a:r>
            <a:r>
              <a:rPr lang="ru-RU" sz="2000" dirty="0" smtClean="0"/>
              <a:t> сам, то ему будет намного проще. Проследите, сколько времени ребенок тратит на то, чтобы съесть обед. Обычно в саду на него уходит 30 минут. Все эти навыки смогут уменьшить эмоциональный и физический дискомфорт ребенка, когда он окажется в незнакомом коллективе.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357166"/>
            <a:ext cx="6000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Научите ребенка самостоятельно одеваться, принимать пищу и ходить на горшок.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pPr lvl="1"/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7" name="Picture 3" descr="D:\Документы слушателей\Добычкина Елена\CAIF8EDNCAFKH6TDCA4V21U0CAG3ELQNCABBCOJ7CA8EM75HCA9GZ3OWCAR7SFAKCAR6H1U6CAU1FXTHCAMBRTM3CAPH2ZIGCA65J1EGCAHJ53D2CA9HXQHJCAI6BWOYCA801049CASI26F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4279392"/>
            <a:ext cx="2928958" cy="242886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287" y="356794"/>
            <a:ext cx="83529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Советы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 подготовке ребенка к детскому саду: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/>
              <a:t> 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Переведите ребенка на  четкий режим дня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/>
              <a:t>Детишкам будет проще соблюдать режим в садике, если он последнее время жил по такому режиму. То, что для него будет вполне естественно,  не будет вызывать дополнительных трудностей. Узнайте заранее режим дня в садике, куда вы планируете отдать ребенка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3500438"/>
            <a:ext cx="2322598" cy="238833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13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2047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461">
        <p14:gallery dir="l"/>
      </p:transition>
    </mc:Choice>
    <mc:Fallback>
      <p:transition spd="slow" advTm="54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21535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Подготовьте ребенка морально.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ru-RU" sz="2000" dirty="0" smtClean="0"/>
              <a:t>Готовьте его к временной разлуке с вами и давайте ему понять, что это неизбежно, потому что он уже большой. Говорите о том, как здорово, что он уже взрослый. И самое главное- все время объясняйте ребенку, что он для вас как и прежде, дорог и любим.    </a:t>
            </a:r>
          </a:p>
          <a:p>
            <a:r>
              <a:rPr lang="ru-RU" sz="2000" dirty="0" smtClean="0"/>
              <a:t>Рассказывайте ребенку, что и когда именно он будет делать в садике,  и чем вы будете заниматься на работе. Объясняйте ему, что мама всегда придет за ним вечером. </a:t>
            </a:r>
          </a:p>
          <a:p>
            <a:r>
              <a:rPr lang="ru-RU" sz="2000" dirty="0" smtClean="0"/>
              <a:t>Играйте в садик: приводите в «садик», оставляйте его одного, а потом покажите на часы и скажите: «Вот и время пришло, сейчас пойду своего сыночка (дочку) из садика забирать». </a:t>
            </a:r>
            <a:endParaRPr lang="ru-RU" sz="2000" dirty="0"/>
          </a:p>
        </p:txBody>
      </p:sp>
      <p:pic>
        <p:nvPicPr>
          <p:cNvPr id="1026" name="Picture 2" descr="D:\Документы слушателей\Добычкина Елена\CAF32JY5CAI03OCBCAMKTL4SCAVLQ1BACA5Z1OJ6CA0RC237CA6ELERSCAI2TRX3CAN2QUUPCAL3U355CA14ZR1CCAXZO4IHCASV781UCA1B7JSFCABSDTAUCAUECHWACAWI8KM7CAQDPQW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786322"/>
            <a:ext cx="2928958" cy="185738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154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Читайте сказочные истории о посещении садика. Все рассказы должны заканчиваться счастливо. Можете устраивать игру с куклами «День в детском саду». Уже «прожив» пугающую ситуацию в игре, ребенок будет проще к ней относиться.</a:t>
            </a:r>
          </a:p>
          <a:p>
            <a:r>
              <a:rPr lang="ru-RU" sz="2000" dirty="0" smtClean="0"/>
              <a:t>По возможности, гуляйте с ребенком на территории садика. Например, когда дети спят, можно покопаться в песочнице или побегать по веранде. Вечером выходите смотреть, как родители забирают домой детей.</a:t>
            </a:r>
          </a:p>
          <a:p>
            <a:r>
              <a:rPr lang="ru-RU" sz="2000" dirty="0" smtClean="0"/>
              <a:t>Будет идеально, если ребенок заранее познакомится с воспитательницей. Впоследствии малышу будет гораздо проще выполнять просьбы педагога, т.к. одним из основных трудностей для ребенка является необходимость  слушаться и подчиняться незнакомому </a:t>
            </a:r>
            <a:endParaRPr lang="ru-RU" sz="2000" dirty="0"/>
          </a:p>
        </p:txBody>
      </p:sp>
      <p:pic>
        <p:nvPicPr>
          <p:cNvPr id="4" name="Рисунок 3" descr="lesson108 - копия.gif"/>
          <p:cNvPicPr>
            <a:picLocks noChangeAspect="1"/>
          </p:cNvPicPr>
          <p:nvPr/>
        </p:nvPicPr>
        <p:blipFill>
          <a:blip r:embed="rId3"/>
          <a:srcRect t="13889" b="13889"/>
          <a:stretch>
            <a:fillRect/>
          </a:stretch>
        </p:blipFill>
        <p:spPr>
          <a:xfrm>
            <a:off x="3214678" y="4572008"/>
            <a:ext cx="3286148" cy="214314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med">
    <p:sndAc>
      <p:stSnd loop="1"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42844" y="285728"/>
            <a:ext cx="8715436" cy="478634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Готовьте ребенку еду как в детском саду.</a:t>
            </a:r>
            <a:endParaRPr lang="ru-RU" sz="4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/>
              <a:t>Процесс адаптации к садику требует больших затрат психических и физических сил. И если ребенок будет сыт, то процесс привыкания у него пройдет намного легче.  А если ребенок  будет есть привычные и любимые блюда, его настроение будет повышенным и он охотнее будет воспринимать все «тяготы детсадовской жизни».</a:t>
            </a:r>
          </a:p>
          <a:p>
            <a:r>
              <a:rPr lang="ru-RU" dirty="0" smtClean="0"/>
              <a:t>Основу рациона в садике составляют каши, супы, тушеные овощи, сырники,  творожные запеканки, омлет, рыбные, мясные и куриные котлеты.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Среднее время адаптации ребенка к детскому саду занимает 3 недели. Если ребенок не адаптировался к садику по истечении 3 месяцев, необходимо обратиться к специалисту.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Documents and Settings\Дарья\Мои документы\ленцаврик\iCAO05GA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357694"/>
            <a:ext cx="2643206" cy="250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-214338"/>
            <a:ext cx="8643998" cy="442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Закаливайте ребенка.</a:t>
            </a:r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dirty="0" smtClean="0"/>
              <a:t>Посещайте бассейн, гимнастику, делайте массаж ребенку, почаще гуляйте на свежем воздухе, обливайтесь в ванной прохладной водичкой, не перекутывайте ребенка, чаще проветривайте комнаты, приучайте спать только в трусиках. В адаптационный период все силы ребенка должны быть направлены на освоение нового, а не борьбу с болезнями.</a:t>
            </a:r>
            <a:endParaRPr lang="ru-RU" sz="2800" dirty="0"/>
          </a:p>
        </p:txBody>
      </p:sp>
      <p:pic>
        <p:nvPicPr>
          <p:cNvPr id="4098" name="Picture 2" descr="D:\Документы слушателей\Добычкина Елена\CAY9PXSSCAKS8UNBCADLZ7XCCARFGI99CA2ZXOH1CALDT02ECAJH8P1MCA58CB50CADCZFHZCA5VWRAOCA5TP5SMCATL1HCNCA273WQOCAEMX506CAC94INKCAEA3X47CAW8WPWLCAISFP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714752"/>
            <a:ext cx="3214710" cy="292895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Поощряйте его стремление к общению со сверстниками.</a:t>
            </a:r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dirty="0" smtClean="0"/>
              <a:t>Чаще ходите в гости к родным и близким с детьми. Старайтесь гулять там, где собирается много детишек с родителями. Играйте рядом или вместе </a:t>
            </a:r>
            <a:r>
              <a:rPr lang="ru-RU" sz="2800" dirty="0" err="1" smtClean="0"/>
              <a:t>c</a:t>
            </a:r>
            <a:r>
              <a:rPr lang="ru-RU" sz="2800" dirty="0" smtClean="0"/>
              <a:t> ними. Пусть ребенок привыкает общаться с другими детьми. Это важный социальный навык.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2051" name="Picture 3" descr="C:\Documents and Settings\Дарья\Мои документы\ленцаврик\iCAUKN9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4464496" cy="3147043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ятно 1 3"/>
          <p:cNvSpPr/>
          <p:nvPr/>
        </p:nvSpPr>
        <p:spPr>
          <a:xfrm>
            <a:off x="1979712" y="1772816"/>
            <a:ext cx="5616624" cy="43204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C:\Documents and Settings\Дарья\Local Settings\Temporary Internet Files\Content.IE5\N7JLIHZ3\MM900365304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324" y="2852936"/>
            <a:ext cx="189279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5918" y="3214686"/>
            <a:ext cx="58579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26" name="Picture 2" descr="C:\Documents and Settings\Дарья\Мои документы\ленцаврик\i[5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2708" y="228600"/>
            <a:ext cx="3024336" cy="226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9786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3531">
        <p14:glitter pattern="hexagon"/>
      </p:transition>
    </mc:Choice>
    <mc:Fallback>
      <p:transition spd="slow" advTm="35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4288" y="115888"/>
            <a:ext cx="9021762" cy="6550025"/>
            <a:chOff x="14288" y="115888"/>
            <a:chExt cx="9021762" cy="655002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15888" y="115888"/>
              <a:ext cx="8785225" cy="93662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solidFill>
                  <a:schemeClr val="accent6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C00000"/>
                  </a:solidFill>
                </a:rPr>
                <a:t>В период адаптации к условиям детского сада очень часто отмечается регресс во всем развитии ребёнка: в его речи, навыках, умениях, игровой деятельности!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/>
                <a:t>	</a:t>
              </a:r>
            </a:p>
          </p:txBody>
        </p:sp>
        <p:grpSp>
          <p:nvGrpSpPr>
            <p:cNvPr id="4099" name="Группа 4"/>
            <p:cNvGrpSpPr>
              <a:grpSpLocks/>
            </p:cNvGrpSpPr>
            <p:nvPr/>
          </p:nvGrpSpPr>
          <p:grpSpPr bwMode="auto">
            <a:xfrm>
              <a:off x="14288" y="1268413"/>
              <a:ext cx="9021762" cy="5397500"/>
              <a:chOff x="13704" y="1268760"/>
              <a:chExt cx="9022792" cy="5396543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115316" y="1268760"/>
                <a:ext cx="8921180" cy="532829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13704" y="1340184"/>
                <a:ext cx="8784640" cy="53251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+mn-lt"/>
                    <a:cs typeface="+mn-cs"/>
                  </a:rPr>
                  <a:t>	</a:t>
                </a:r>
                <a:r>
                  <a:rPr lang="ru-RU" sz="2000" b="1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cs typeface="+mn-cs"/>
                  </a:rPr>
                  <a:t>Изменение образа жизни приводит в первую очередь к нарушению эмоционального состояния ребенка. Для адаптационного периода характерна эмоциональная напряженность, беспокойство или заторможенность. Ребенок много плачет, стремиться к эмоциональному контакту с взрослым или, наоборот, отказывается от него, сторониться сверстников. Малыш отказывается от еды, в часы отдыха плачет. Разлука и встреча с родными протекает очень бурно: ребенок не отпускает от себя родителей, долго плачет после их ухода, а приход вновь встречает слезами. Снижается активность ребенка и по отношению к предметному миру. Падает уровень речевой активности. Все негативные проявления у детей, особенно раннего возраста, выражены очень ярко. Период восстановления растягивается иногда на два-три месяца. Труднее всего восстанавливается игровая деятельность и взаимоотношения со сверстниками. Нарушения в сфере общения тесным образом связаны с опытом общения ребенка, и имеющимися у него средствами налаживать деловые контакты. Если ребенок привык общаться только с матерью, у него могут возникнуть трудности в контактах с другими людьми. 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552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5"/>
          <p:cNvGrpSpPr>
            <a:grpSpLocks/>
          </p:cNvGrpSpPr>
          <p:nvPr/>
        </p:nvGrpSpPr>
        <p:grpSpPr bwMode="auto">
          <a:xfrm>
            <a:off x="395288" y="476672"/>
            <a:ext cx="8353176" cy="5904656"/>
            <a:chOff x="899592" y="836712"/>
            <a:chExt cx="7776864" cy="36724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899592" y="836712"/>
              <a:ext cx="7776864" cy="367240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effectLst>
              <a:softEdge rad="63500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31640" y="1052735"/>
              <a:ext cx="6768752" cy="235449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Выделяют </a:t>
              </a:r>
              <a:r>
                <a:rPr lang="ru-RU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три степени адаптации:</a:t>
              </a:r>
            </a:p>
            <a:p>
              <a:pPr marL="742950" indent="-742950" algn="ctr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ru-RU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Лёгкая адаптация</a:t>
              </a:r>
            </a:p>
            <a:p>
              <a:pPr marL="742950" indent="-742950" algn="ctr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ru-RU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Адаптация средней тяжести</a:t>
              </a:r>
            </a:p>
            <a:p>
              <a:pPr marL="742950" indent="-742950" algn="ctr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ru-RU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Тяжёлая адаптация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30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79400" y="278913"/>
            <a:ext cx="8642350" cy="6488128"/>
            <a:chOff x="279400" y="278913"/>
            <a:chExt cx="8642350" cy="6488128"/>
          </a:xfrm>
        </p:grpSpPr>
        <p:sp>
          <p:nvSpPr>
            <p:cNvPr id="6146" name="Прямоугольник 1"/>
            <p:cNvSpPr>
              <a:spLocks noChangeArrowheads="1"/>
            </p:cNvSpPr>
            <p:nvPr/>
          </p:nvSpPr>
          <p:spPr bwMode="auto">
            <a:xfrm>
              <a:off x="279400" y="764704"/>
              <a:ext cx="8642350" cy="600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chemeClr val="accent3">
                      <a:lumMod val="50000"/>
                    </a:schemeClr>
                  </a:solidFill>
                </a:rPr>
                <a:t>Поведение нормализуется в течение </a:t>
              </a:r>
              <a:r>
                <a:rPr lang="ru-RU" sz="2400" b="1" dirty="0">
                  <a:solidFill>
                    <a:schemeClr val="accent3">
                      <a:lumMod val="50000"/>
                    </a:schemeClr>
                  </a:solidFill>
                </a:rPr>
                <a:t>10-15</a:t>
              </a:r>
              <a:r>
                <a:rPr lang="ru-RU" sz="2400" dirty="0">
                  <a:solidFill>
                    <a:schemeClr val="accent3">
                      <a:lumMod val="50000"/>
                    </a:schemeClr>
                  </a:solidFill>
                </a:rPr>
                <a:t> дней, ребенок соответственно норме прибавляет в весе, адекватно ведет себя в коллективе, не болеет в течение первого месяца посещения дошкольного учреждения. К двадцатому дню пребывания в ДОУ у ребенка нормализуется сон, он нормально начинает есть. Настроение бодрое, заинтересованное, в сочетании с утренним плачем. Отношения с близкими и со взрослыми не нарушаются. Отношение к детям может быть как безразличным, так и заинтересованным. Интерес к окружающим восстанавливается в течение двух недель при участии взрослого. Речь затормаживается, но ребенок может откликаться и выполнять указания взрослого. К концу первого месяца восстанавливается активная речь. Заболевания не более одного раза, сроком не больше 10 дней, без осложнений. Признаки невротических реакций и изменения в деятельности вегетативной нервной системы отсутствуют.</a:t>
              </a:r>
            </a:p>
          </p:txBody>
        </p:sp>
        <p:sp>
          <p:nvSpPr>
            <p:cNvPr id="7171" name="TextBox 2"/>
            <p:cNvSpPr txBox="1">
              <a:spLocks noChangeArrowheads="1"/>
            </p:cNvSpPr>
            <p:nvPr/>
          </p:nvSpPr>
          <p:spPr bwMode="auto">
            <a:xfrm>
              <a:off x="1651000" y="278913"/>
              <a:ext cx="55435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3200" b="1" dirty="0">
                  <a:solidFill>
                    <a:srgbClr val="C00000"/>
                  </a:solidFill>
                </a:rPr>
                <a:t>Лёгкая адаптация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4235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9381"/>
            <a:ext cx="9144000" cy="6848619"/>
            <a:chOff x="0" y="9381"/>
            <a:chExt cx="9144000" cy="684861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487362"/>
              <a:ext cx="9144000" cy="63706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rgbClr val="002060"/>
                  </a:solidFill>
                  <a:latin typeface="+mn-lt"/>
                  <a:cs typeface="+mn-cs"/>
                </a:rPr>
                <a:t>Сдвиги нормализуются в течение месяца, есть признаки психического стресса. Нарушение в общем состоянии выражены ярче и продолжительнее. Сон и аппетит восстанавливается лишь через </a:t>
              </a:r>
              <a:r>
                <a:rPr lang="ru-RU" sz="2400" b="1" dirty="0">
                  <a:solidFill>
                    <a:srgbClr val="002060"/>
                  </a:solidFill>
                  <a:latin typeface="+mn-lt"/>
                  <a:cs typeface="+mn-cs"/>
                </a:rPr>
                <a:t>20-40</a:t>
              </a:r>
              <a:r>
                <a:rPr lang="ru-RU" sz="2400" dirty="0">
                  <a:solidFill>
                    <a:srgbClr val="002060"/>
                  </a:solidFill>
                  <a:latin typeface="+mn-lt"/>
                  <a:cs typeface="+mn-cs"/>
                </a:rPr>
                <a:t> дней. Настроение неустойчивое в течение месяца. Поведенческие реакции восстанавливаются к 30 дню пребывания в ДОУ. Отношение к близким у ребенка - эмоционально-возбужденное (плач, крик при расставании и встречи). Отношение к детям, как правило, безразличное, но может быть и заинтересованное. Речь либо не используется, либо речевая активность замедляется. В игре ребенок не пользуется приобретенными навыками, игра ситуативная. Заболевания до двух раз, сроком не более 10 дней, без осложнений. Вес не изменяется, либо снижается. Проявляются признаки невротических реакций: избирательность в отношениях со взрослыми и детьми, общение только в определенных условиях. Изменение вегетативной нервной системы: бледность, потливость, тени под глазами, пылающие щечки, шелушение кожи (диатез) - в течение 1.5-2 недель.</a:t>
              </a:r>
            </a:p>
          </p:txBody>
        </p:sp>
        <p:sp>
          <p:nvSpPr>
            <p:cNvPr id="8195" name="TextBox 2"/>
            <p:cNvSpPr txBox="1">
              <a:spLocks noChangeArrowheads="1"/>
            </p:cNvSpPr>
            <p:nvPr/>
          </p:nvSpPr>
          <p:spPr bwMode="auto">
            <a:xfrm>
              <a:off x="1258888" y="9381"/>
              <a:ext cx="6913562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3200" b="1" dirty="0">
                  <a:solidFill>
                    <a:srgbClr val="C00000"/>
                  </a:solidFill>
                </a:rPr>
                <a:t>Адаптация средней тяжести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6587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28613" y="188913"/>
            <a:ext cx="8785225" cy="5983287"/>
            <a:chOff x="328613" y="188913"/>
            <a:chExt cx="8785225" cy="59832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28613" y="908050"/>
              <a:ext cx="8785225" cy="52641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accent4">
                      <a:lumMod val="50000"/>
                    </a:schemeClr>
                  </a:solidFill>
                  <a:latin typeface="+mn-lt"/>
                  <a:cs typeface="+mn-cs"/>
                </a:rPr>
                <a:t>Длительность от </a:t>
              </a:r>
              <a:r>
                <a:rPr lang="ru-RU" sz="2400" b="1" dirty="0">
                  <a:solidFill>
                    <a:schemeClr val="accent4">
                      <a:lumMod val="50000"/>
                    </a:schemeClr>
                  </a:solidFill>
                  <a:latin typeface="+mn-lt"/>
                  <a:cs typeface="+mn-cs"/>
                </a:rPr>
                <a:t>2 до 6 месяцев</a:t>
              </a:r>
              <a:r>
                <a:rPr lang="ru-RU" sz="2400" dirty="0">
                  <a:solidFill>
                    <a:schemeClr val="accent4">
                      <a:lumMod val="50000"/>
                    </a:schemeClr>
                  </a:solidFill>
                  <a:latin typeface="+mn-lt"/>
                  <a:cs typeface="+mn-cs"/>
                </a:rPr>
                <a:t>. Ребенок часто болеет, теряет уже полученные навыки, может наступить как физическое, так и психическое истощение организма. Ребенок плохо засыпает, сон короткий, вскрикивает, плачет во сне, просыпается со слезами, аппетит снижается сильно и надолго, может возникнуть стойкий отказ от еды, невротическая рвота, функциональное нарушение стула. Настроение безучастное, ребенок много и длительно плачет, поведенческие реакции нормализуются к 60-му дню пребывания в ДОУ. Отношение к близким эмоционально-возбужденное, лишенное практического взаимодействия. Отношение к детям: избегание контактов или проявление агрессии. Отказывается от участия в деятельности. Речью не пользуется или имеет место задержка речевого развития на 2-3 периода. Игра ситуативная, кратковременная.</a:t>
              </a:r>
            </a:p>
          </p:txBody>
        </p:sp>
        <p:sp>
          <p:nvSpPr>
            <p:cNvPr id="9219" name="TextBox 2"/>
            <p:cNvSpPr txBox="1">
              <a:spLocks noChangeArrowheads="1"/>
            </p:cNvSpPr>
            <p:nvPr/>
          </p:nvSpPr>
          <p:spPr bwMode="auto">
            <a:xfrm>
              <a:off x="2016125" y="188913"/>
              <a:ext cx="52562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3200" b="1">
                  <a:solidFill>
                    <a:srgbClr val="C00000"/>
                  </a:solidFill>
                </a:rPr>
                <a:t>Тяжёлая адаптация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3297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00050" y="188913"/>
            <a:ext cx="8353425" cy="6229350"/>
            <a:chOff x="400050" y="188913"/>
            <a:chExt cx="8353425" cy="6229350"/>
          </a:xfrm>
        </p:grpSpPr>
        <p:sp>
          <p:nvSpPr>
            <p:cNvPr id="8" name="Скругленный прямоугольник 7"/>
            <p:cNvSpPr/>
            <p:nvPr/>
          </p:nvSpPr>
          <p:spPr bwMode="auto">
            <a:xfrm>
              <a:off x="1187450" y="3033713"/>
              <a:ext cx="6943725" cy="3384550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247" name="Прямоугольник 1"/>
            <p:cNvSpPr>
              <a:spLocks noChangeArrowheads="1"/>
            </p:cNvSpPr>
            <p:nvPr/>
          </p:nvSpPr>
          <p:spPr bwMode="auto">
            <a:xfrm>
              <a:off x="1289492" y="3140858"/>
              <a:ext cx="6841683" cy="317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C00000"/>
                  </a:solidFill>
                </a:rPr>
                <a:t>Родители должны вовлекать ребенка в контакты со взрослыми и детьми, не являющимися членами семьи, учить, как обратиться к взрослому, что сказать как вежливо попросить что-то и т. п. Например, мать предлагает своему маленькому сыну, еще не умеющему говорить: «отнеси тете книжку», «покажи дяде машинку». Ребенку, уже владеющему речью, предлагают: «подойди к тете Лене, дай ручку и скажи «здравствуйте» — или дают поручение: «попроси у Вовы машину, скажи «дай, пожалуйста, машину» и т. п.</a:t>
              </a:r>
            </a:p>
          </p:txBody>
        </p:sp>
        <p:sp>
          <p:nvSpPr>
            <p:cNvPr id="3" name="Скругленный прямоугольник 2"/>
            <p:cNvSpPr/>
            <p:nvPr/>
          </p:nvSpPr>
          <p:spPr bwMode="auto">
            <a:xfrm>
              <a:off x="400050" y="188913"/>
              <a:ext cx="8353425" cy="2663825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245" name="Прямоугольник 4"/>
            <p:cNvSpPr>
              <a:spLocks noChangeArrowheads="1"/>
            </p:cNvSpPr>
            <p:nvPr/>
          </p:nvSpPr>
          <p:spPr bwMode="auto">
            <a:xfrm>
              <a:off x="657265" y="366868"/>
              <a:ext cx="7849339" cy="23079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C00000"/>
                  </a:solidFill>
                </a:rPr>
                <a:t>Главной и основной причиной затруднений при адаптации детей в детском саду является отсутствие у них опыта общения со взрослыми и детьми. Чем уже круг общения ребенка до поступления в детское учреждение, тем длительнее формируются у него отношения с воспитателем и со сверстниками!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809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388" y="249238"/>
            <a:ext cx="8785225" cy="6448425"/>
            <a:chOff x="179388" y="249238"/>
            <a:chExt cx="8785225" cy="6448425"/>
          </a:xfrm>
        </p:grpSpPr>
        <p:sp>
          <p:nvSpPr>
            <p:cNvPr id="5" name="Скругленный прямоугольник 4"/>
            <p:cNvSpPr/>
            <p:nvPr/>
          </p:nvSpPr>
          <p:spPr bwMode="auto">
            <a:xfrm>
              <a:off x="252413" y="261938"/>
              <a:ext cx="8639175" cy="4019550"/>
            </a:xfrm>
            <a:prstGeom prst="roundRect">
              <a:avLst/>
            </a:prstGeom>
            <a:solidFill>
              <a:srgbClr val="FFFF00"/>
            </a:solidFill>
            <a:ln w="63500">
              <a:solidFill>
                <a:srgbClr val="00B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318" name="Прямоугольник 3"/>
            <p:cNvSpPr>
              <a:spLocks noChangeArrowheads="1"/>
            </p:cNvSpPr>
            <p:nvPr/>
          </p:nvSpPr>
          <p:spPr bwMode="auto">
            <a:xfrm>
              <a:off x="179388" y="249238"/>
              <a:ext cx="8785225" cy="37861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2400" b="1" dirty="0">
                <a:solidFill>
                  <a:srgbClr val="7030A0"/>
                </a:solidFill>
              </a:endParaRPr>
            </a:p>
            <a:p>
              <a:pPr algn="ctr">
                <a:defRPr/>
              </a:pPr>
              <a:r>
                <a:rPr lang="ru-RU" sz="2400" b="1" dirty="0">
                  <a:solidFill>
                    <a:srgbClr val="00B050"/>
                  </a:solidFill>
                </a:rPr>
                <a:t>Для самочувствия ребенка в адаптационный период большое</a:t>
              </a:r>
            </a:p>
            <a:p>
              <a:pPr algn="ctr">
                <a:defRPr/>
              </a:pPr>
              <a:r>
                <a:rPr lang="ru-RU" sz="2400" b="1" dirty="0">
                  <a:solidFill>
                    <a:srgbClr val="00B050"/>
                  </a:solidFill>
                </a:rPr>
                <a:t>значение имеет то, в какой мере сформированы у него</a:t>
              </a:r>
            </a:p>
            <a:p>
              <a:pPr algn="ctr">
                <a:defRPr/>
              </a:pPr>
              <a:r>
                <a:rPr lang="ru-RU" sz="2400" b="1" dirty="0">
                  <a:solidFill>
                    <a:srgbClr val="00B050"/>
                  </a:solidFill>
                </a:rPr>
                <a:t>необходимые культурно-гигиенические навыки и привычки,</a:t>
              </a:r>
            </a:p>
            <a:p>
              <a:pPr algn="ctr">
                <a:defRPr/>
              </a:pPr>
              <a:r>
                <a:rPr lang="ru-RU" sz="2400" b="1" dirty="0">
                  <a:solidFill>
                    <a:srgbClr val="00B050"/>
                  </a:solidFill>
                </a:rPr>
                <a:t>навыки самообслуживания (одевания, еды и др.). Между тем не во всех семьях уделяется достаточное внимание формированию указанных навыков и привычек. Нередко дети двух-трехлетнего возраста приходят в детский сад, не умея самостоятельно есть, не просятся на горшок, не умеют одеваться и раздеваться, пользоваться носовым платком и т. п.</a:t>
              </a:r>
            </a:p>
          </p:txBody>
        </p:sp>
        <p:pic>
          <p:nvPicPr>
            <p:cNvPr id="1331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8909" r="30029"/>
            <a:stretch>
              <a:fillRect/>
            </a:stretch>
          </p:blipFill>
          <p:spPr bwMode="auto">
            <a:xfrm>
              <a:off x="179388" y="4495800"/>
              <a:ext cx="1944687" cy="2201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6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1948"/>
            <a:stretch>
              <a:fillRect/>
            </a:stretch>
          </p:blipFill>
          <p:spPr bwMode="auto">
            <a:xfrm>
              <a:off x="7137400" y="4292600"/>
              <a:ext cx="1743075" cy="223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0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467" t="19932" r="9573" b="13773"/>
            <a:stretch/>
          </p:blipFill>
          <p:spPr bwMode="auto">
            <a:xfrm>
              <a:off x="2915816" y="4585349"/>
              <a:ext cx="3334327" cy="2022763"/>
            </a:xfrm>
            <a:prstGeom prst="roundRect">
              <a:avLst/>
            </a:prstGeom>
            <a:noFill/>
            <a:ln w="6350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4767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3463" y="3500438"/>
            <a:ext cx="6840537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  <a:latin typeface="+mn-lt"/>
                <a:cs typeface="+mn-cs"/>
              </a:rPr>
              <a:t>Для того чтобы ребенок мог по возможности быстро и безболезненно адаптироваться к условиям общественного воспитания, в семье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необходимо готовить его к поступлению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детский сад!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0825" y="187011"/>
            <a:ext cx="7273925" cy="6636064"/>
            <a:chOff x="250825" y="187011"/>
            <a:chExt cx="7273925" cy="663606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225925"/>
              <a:ext cx="2432050" cy="2597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50825" y="187011"/>
              <a:ext cx="7273925" cy="30464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B050"/>
                  </a:solidFill>
                  <a:latin typeface="+mn-lt"/>
                  <a:cs typeface="+mn-cs"/>
                </a:rPr>
                <a:t>Длительность  и тяжесть привыкания к изменениям условий зависит от предшествующих условий воспитания детей в семье. Нарушение сна, аппетита, эмоционального состояния в первые дни в новом учреждении наблюдаются преимущественно у детей, у которых в семье отсутствовал правильный режим, а методика кормления, укладывания и организация бодрствования была неправильной.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0153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6434c500-c195-4837-b047-5e71706d4cb2">S5QAU4VNKZPS-266-1</_dlc_DocId>
    <_dlc_DocIdUrl xmlns="6434c500-c195-4837-b047-5e71706d4cb2">
      <Url>http://www.eduportal44.ru/Buy/Elektron/_layouts/15/DocIdRedir.aspx?ID=S5QAU4VNKZPS-266-1</Url>
      <Description>S5QAU4VNKZPS-266-1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2A47BE61853A84FB8F31FC3FD75202D" ma:contentTypeVersion="1" ma:contentTypeDescription="Создание документа." ma:contentTypeScope="" ma:versionID="c2fa49fcc949dba4689c492f51face68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BD97A71-915D-4313-B683-EAB611B9F545}"/>
</file>

<file path=customXml/itemProps2.xml><?xml version="1.0" encoding="utf-8"?>
<ds:datastoreItem xmlns:ds="http://schemas.openxmlformats.org/officeDocument/2006/customXml" ds:itemID="{8C7BDDCF-2366-4EE8-8CF0-46223D8E2DD0}"/>
</file>

<file path=customXml/itemProps3.xml><?xml version="1.0" encoding="utf-8"?>
<ds:datastoreItem xmlns:ds="http://schemas.openxmlformats.org/officeDocument/2006/customXml" ds:itemID="{D7B66E38-7E6F-4E18-B0F2-A537FD8889C3}"/>
</file>

<file path=customXml/itemProps4.xml><?xml version="1.0" encoding="utf-8"?>
<ds:datastoreItem xmlns:ds="http://schemas.openxmlformats.org/officeDocument/2006/customXml" ds:itemID="{E92A49AE-3289-4CBC-9AA3-D74FA7B1EADB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1243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7777</dc:creator>
  <cp:lastModifiedBy>Admin</cp:lastModifiedBy>
  <cp:revision>9</cp:revision>
  <dcterms:created xsi:type="dcterms:W3CDTF">2012-01-23T19:07:31Z</dcterms:created>
  <dcterms:modified xsi:type="dcterms:W3CDTF">2012-07-29T14:27:46Z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0x01010022A47BE61853A84FB8F31FC3FD75202D</vt:lpwstr>
  </property>
  <property fmtid="{D5CDD505-2E9C-101B-9397-08002B2CF9AE}" pid="3" name="_dlc_DocIdItemGuid">
    <vt:lpwstr>c9c4531a-7871-4568-b168-b3b701116057</vt:lpwstr>
  </property>
</Properties>
</file>