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94E3-BBB1-4A50-87BC-6130E40601F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D129-2482-4D86-848E-8C305F83E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94E3-BBB1-4A50-87BC-6130E40601F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D129-2482-4D86-848E-8C305F83E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94E3-BBB1-4A50-87BC-6130E40601F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D129-2482-4D86-848E-8C305F83E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94E3-BBB1-4A50-87BC-6130E40601F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D129-2482-4D86-848E-8C305F83E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94E3-BBB1-4A50-87BC-6130E40601F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D129-2482-4D86-848E-8C305F83E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94E3-BBB1-4A50-87BC-6130E40601F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D129-2482-4D86-848E-8C305F83E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94E3-BBB1-4A50-87BC-6130E40601F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D129-2482-4D86-848E-8C305F83E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94E3-BBB1-4A50-87BC-6130E40601F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D129-2482-4D86-848E-8C305F83E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94E3-BBB1-4A50-87BC-6130E40601F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D129-2482-4D86-848E-8C305F83E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94E3-BBB1-4A50-87BC-6130E40601F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D129-2482-4D86-848E-8C305F83E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94E3-BBB1-4A50-87BC-6130E40601F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D129-2482-4D86-848E-8C305F83E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94E3-BBB1-4A50-87BC-6130E40601F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D129-2482-4D86-848E-8C305F83E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3.jpeg"/><Relationship Id="rId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10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5.jpeg"/><Relationship Id="rId10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8.jpeg"/><Relationship Id="rId5" Type="http://schemas.openxmlformats.org/officeDocument/2006/relationships/image" Target="../media/image4.jpeg"/><Relationship Id="rId10" Type="http://schemas.openxmlformats.org/officeDocument/2006/relationships/image" Target="../media/image27.jpeg"/><Relationship Id="rId4" Type="http://schemas.openxmlformats.org/officeDocument/2006/relationships/image" Target="../media/image3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6.png"/><Relationship Id="rId5" Type="http://schemas.openxmlformats.org/officeDocument/2006/relationships/image" Target="../media/image4.jpeg"/><Relationship Id="rId10" Type="http://schemas.openxmlformats.org/officeDocument/2006/relationships/image" Target="../media/image32.jpeg"/><Relationship Id="rId4" Type="http://schemas.openxmlformats.org/officeDocument/2006/relationships/image" Target="../media/image3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214313"/>
            <a:ext cx="8715375" cy="6357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500063"/>
            <a:ext cx="8215312" cy="5929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7950" y="658813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768350" y="38100"/>
            <a:ext cx="73660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72312">
            <a:off x="1684338" y="968375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211118">
            <a:off x="1195387" y="528638"/>
            <a:ext cx="593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282575" y="1155700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65213" y="1101725"/>
            <a:ext cx="517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6360">
            <a:off x="525463" y="454025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7" descr="http://i046.radikal.ru/0809/83/61d0f56cd26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643446"/>
            <a:ext cx="21431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71472" y="1714488"/>
            <a:ext cx="3421063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Публичный доклад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000496" y="357166"/>
            <a:ext cx="4786313" cy="571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Заведующей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Муниципального дошкольного образовательного учреждения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  детского сада № 117 «Электроник»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комбинированного вида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городского округа город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Буй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Смирновой Олеси Владимировны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</a:b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2016 г.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214313"/>
            <a:ext cx="8715375" cy="6357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7950" y="658813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910936" y="6325288"/>
            <a:ext cx="73660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8398934" y="12624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6360">
            <a:off x="26054" y="6046010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7" descr="http://i046.radikal.ru/0809/83/61d0f56cd26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643446"/>
            <a:ext cx="21431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2643174" y="142852"/>
            <a:ext cx="328612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kern="0" dirty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Ремонтные работы</a:t>
            </a:r>
          </a:p>
          <a:p>
            <a:pPr algn="ctr">
              <a:defRPr/>
            </a:pPr>
            <a:r>
              <a:rPr lang="ru-RU" sz="2400" b="1" kern="0" dirty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Июнь </a:t>
            </a:r>
            <a:r>
              <a:rPr lang="ru-RU" sz="2400" b="1" kern="0" dirty="0" smtClean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2016</a:t>
            </a:r>
            <a:endParaRPr lang="ru-RU" sz="2400" b="1" kern="0" dirty="0">
              <a:solidFill>
                <a:srgbClr val="002060"/>
              </a:solidFill>
              <a:latin typeface="Constantia" pitchFamily="18" charset="0"/>
              <a:ea typeface="+mj-ea"/>
              <a:cs typeface="+mj-cs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20" y="1500174"/>
          <a:ext cx="3214710" cy="19816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29075"/>
                <a:gridCol w="1585635"/>
              </a:tblGrid>
              <a:tr h="6057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Ремонт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за счет муниципальных средств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</a:tr>
              <a:tr h="7701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Ремонт лестничного проема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50 000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66" marR="67866" marT="0" marB="0"/>
                </a:tc>
              </a:tr>
              <a:tr h="6057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ИТОГО: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50 000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66" marR="67866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868" y="928670"/>
          <a:ext cx="5357849" cy="573975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04541"/>
                <a:gridCol w="2410103"/>
                <a:gridCol w="1234518"/>
                <a:gridCol w="1408687"/>
              </a:tblGrid>
              <a:tr h="38190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Внебюджетные средства</a:t>
                      </a:r>
                      <a:endParaRPr lang="ru-RU" sz="1600" b="1" i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381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onstantia" pitchFamily="18" charset="0"/>
                        </a:rPr>
                        <a:t>№ </a:t>
                      </a:r>
                      <a:r>
                        <a:rPr lang="ru-RU" sz="1000" dirty="0" err="1">
                          <a:latin typeface="Constantia" pitchFamily="18" charset="0"/>
                        </a:rPr>
                        <a:t>п</a:t>
                      </a:r>
                      <a:r>
                        <a:rPr lang="ru-RU" sz="1000" dirty="0">
                          <a:latin typeface="Constantia" pitchFamily="18" charset="0"/>
                        </a:rPr>
                        <a:t>/</a:t>
                      </a:r>
                      <a:r>
                        <a:rPr lang="ru-RU" sz="1000" dirty="0" err="1">
                          <a:latin typeface="Constantia" pitchFamily="18" charset="0"/>
                        </a:rPr>
                        <a:t>п</a:t>
                      </a:r>
                      <a:endParaRPr lang="ru-RU" sz="10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Материал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Кол-во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Сумма</a:t>
                      </a:r>
                      <a:endParaRPr lang="ru-RU" sz="1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29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onstantia" pitchFamily="18" charset="0"/>
                        </a:rPr>
                        <a:t>1.</a:t>
                      </a:r>
                      <a:endParaRPr lang="ru-RU" sz="100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Эмаль белая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 кг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12000р.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  <a:tr h="580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onstantia" pitchFamily="18" charset="0"/>
                        </a:rPr>
                        <a:t>2.</a:t>
                      </a:r>
                      <a:endParaRPr lang="ru-RU" sz="100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Краска противопожарная (на водной основе)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40кг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9200р.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  <a:tr h="29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onstantia" pitchFamily="18" charset="0"/>
                        </a:rPr>
                        <a:t>3.</a:t>
                      </a:r>
                      <a:endParaRPr lang="ru-RU" sz="100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Краска половая</a:t>
                      </a:r>
                      <a:endParaRPr lang="ru-RU" sz="1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24кг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2 800р.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  <a:tr h="29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onstantia" pitchFamily="18" charset="0"/>
                        </a:rPr>
                        <a:t>4.</a:t>
                      </a:r>
                      <a:endParaRPr lang="ru-RU" sz="100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Линолеум</a:t>
                      </a:r>
                      <a:endParaRPr lang="ru-RU" sz="1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 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26000р.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  <a:tr h="580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onstantia" pitchFamily="18" charset="0"/>
                        </a:rPr>
                        <a:t>5.</a:t>
                      </a:r>
                      <a:endParaRPr lang="ru-RU" sz="100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Стройматериалы для сантехнических  работ</a:t>
                      </a:r>
                      <a:endParaRPr lang="ru-RU" sz="1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2000р.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  <a:tr h="29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onstantia" pitchFamily="18" charset="0"/>
                        </a:rPr>
                        <a:t>6.</a:t>
                      </a:r>
                      <a:endParaRPr lang="ru-RU" sz="100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Работа  по  замене труб</a:t>
                      </a:r>
                      <a:endParaRPr lang="ru-RU" sz="1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2000р.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  <a:tr h="912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onstantia" pitchFamily="18" charset="0"/>
                        </a:rPr>
                        <a:t>7. </a:t>
                      </a:r>
                      <a:endParaRPr lang="ru-RU" sz="100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Дополнит. материалы для ремонта (перчатки, кисти, валики, шубки к валикам)</a:t>
                      </a:r>
                      <a:endParaRPr lang="ru-RU" sz="1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1450 р.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  <a:tr h="29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onstantia" pitchFamily="18" charset="0"/>
                        </a:rPr>
                        <a:t>8.</a:t>
                      </a:r>
                      <a:endParaRPr lang="ru-RU" sz="100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Цемент</a:t>
                      </a:r>
                      <a:endParaRPr lang="ru-RU" sz="1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150кг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960р.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  <a:tr h="29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onstantia" pitchFamily="18" charset="0"/>
                        </a:rPr>
                        <a:t>9.</a:t>
                      </a:r>
                      <a:endParaRPr lang="ru-RU" sz="100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Шпалер для побелки</a:t>
                      </a:r>
                      <a:endParaRPr lang="ru-RU" sz="1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21 кг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1 200р.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  <a:tr h="29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onstantia" pitchFamily="18" charset="0"/>
                        </a:rPr>
                        <a:t>10.</a:t>
                      </a:r>
                      <a:endParaRPr lang="ru-RU" sz="10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Стыки  для линолеума</a:t>
                      </a:r>
                      <a:endParaRPr lang="ru-RU" sz="1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 шт.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1450р.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  <a:tr h="29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onstantia" pitchFamily="18" charset="0"/>
                        </a:rPr>
                        <a:t>11.</a:t>
                      </a:r>
                      <a:endParaRPr lang="ru-RU" sz="100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Растворитель</a:t>
                      </a:r>
                      <a:endParaRPr lang="ru-RU" sz="1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14шт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980р.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  <a:tr h="29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onstantia" pitchFamily="18" charset="0"/>
                        </a:rPr>
                        <a:t>12.</a:t>
                      </a:r>
                      <a:endParaRPr lang="ru-RU" sz="10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Краска по шиферу</a:t>
                      </a:r>
                      <a:endParaRPr lang="ru-RU" sz="1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7,2 кг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1 260 р.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  <a:tr h="29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61300р.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14290"/>
            <a:ext cx="8715375" cy="6357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500063"/>
            <a:ext cx="8215312" cy="5929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7950" y="658813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8353686" y="6127081"/>
            <a:ext cx="73660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72312">
            <a:off x="1113470" y="539125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211118">
            <a:off x="695576" y="100326"/>
            <a:ext cx="593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68791" y="155523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636048" y="529690"/>
            <a:ext cx="517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0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6360">
            <a:off x="26054" y="6046010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/>
          </p:cNvSpPr>
          <p:nvPr/>
        </p:nvSpPr>
        <p:spPr>
          <a:xfrm>
            <a:off x="357158" y="1071546"/>
            <a:ext cx="3286125" cy="15716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Общие характеристики учреждения</a:t>
            </a: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0" y="3000372"/>
            <a:ext cx="370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Структура и количество групп </a:t>
            </a:r>
          </a:p>
          <a:p>
            <a:pPr algn="ctr" eaLnBrk="0" hangingPunct="0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( на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01.09.2015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г.).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357554" y="357166"/>
          <a:ext cx="5607058" cy="6197980"/>
        </p:xfrm>
        <a:graphic>
          <a:graphicData uri="http://schemas.openxmlformats.org/drawingml/2006/table">
            <a:tbl>
              <a:tblPr/>
              <a:tblGrid>
                <a:gridCol w="422076"/>
                <a:gridCol w="1713773"/>
                <a:gridCol w="838694"/>
                <a:gridCol w="1104310"/>
                <a:gridCol w="1528205"/>
              </a:tblGrid>
              <a:tr h="507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№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     Наименование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Возраст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Кол-во детей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 Специфика группы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«Теремок» I младшая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2-3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«Аленушка» I младшая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2-3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«Земляничка»  II младшая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3-4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Мальвина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» II младшая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3-4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«Репка» средняя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4-5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Чебурашка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» средняя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4-5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«Золотой ключик» старшая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5-6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«Петушок» старшая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5-6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«Солнышко» подготовительная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6-7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«Антошка» подготовительная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6-7 лет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1163638" algn="ct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«Ромашка» старшая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5-6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Логопедическая (для детей с ОНР)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«Василек»  старшая -подготовительная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5-7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1163638" algn="ct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(Для детей с ЗПР)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«Колобок» подготовительная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6-7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Логопедическая (для детей с ОНР)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                   Итого                                                 286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214313"/>
            <a:ext cx="8715375" cy="6357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500063"/>
            <a:ext cx="8215312" cy="5929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37132" y="5587491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553747" y="5253719"/>
            <a:ext cx="73660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72312">
            <a:off x="613405" y="5896975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211118">
            <a:off x="1124204" y="5029524"/>
            <a:ext cx="593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68791" y="6153201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207452" y="5387475"/>
            <a:ext cx="517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84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6360">
            <a:off x="954717" y="6241260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/>
          </p:cNvSpPr>
          <p:nvPr/>
        </p:nvSpPr>
        <p:spPr>
          <a:xfrm>
            <a:off x="142844" y="785794"/>
            <a:ext cx="3643307" cy="15716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Кадровый потенциал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3929058" y="285728"/>
            <a:ext cx="4786313" cy="62420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Сведения о педагогическом составе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786181" y="642938"/>
          <a:ext cx="5214976" cy="580819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26424"/>
                <a:gridCol w="83777"/>
                <a:gridCol w="1710761"/>
                <a:gridCol w="833488"/>
                <a:gridCol w="460526"/>
              </a:tblGrid>
              <a:tr h="639822"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Показатели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Количество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(чел)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%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227733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Всего педагогических работников (чел)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30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100</a:t>
                      </a:r>
                      <a:endParaRPr lang="ru-RU" sz="1400" b="1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227733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Укомплектованность штатов педагогами (%)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30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100</a:t>
                      </a:r>
                      <a:endParaRPr lang="ru-RU" sz="1400" b="1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390400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Количество педагогических работников с  высшим образованием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 smtClean="0">
                          <a:latin typeface="Constantia" pitchFamily="18" charset="0"/>
                        </a:rPr>
                        <a:t>1</a:t>
                      </a:r>
                      <a:r>
                        <a:rPr lang="ru-RU" sz="1400" b="1" dirty="0" smtClean="0">
                          <a:latin typeface="Constantia" pitchFamily="18" charset="0"/>
                        </a:rPr>
                        <a:t>2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40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390400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Количество педагогических работников со средним профессиональным образованием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18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 smtClean="0">
                          <a:latin typeface="Constantia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Constantia" pitchFamily="18" charset="0"/>
                        </a:rPr>
                        <a:t>0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227733">
                <a:tc rowSpan="3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Педагогических работников, имеющих квалификационную категорию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высшую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11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37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2277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первую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11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37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45546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smtClean="0">
                          <a:latin typeface="Constantia" pitchFamily="18" charset="0"/>
                        </a:rPr>
                        <a:t>соответствуют</a:t>
                      </a:r>
                      <a:r>
                        <a:rPr lang="ru-RU" sz="1200" baseline="0" smtClean="0">
                          <a:latin typeface="Constantia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Constantia" pitchFamily="18" charset="0"/>
                        </a:rPr>
                        <a:t>занимаемой должности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</a:rPr>
                        <a:t>8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</a:rPr>
                        <a:t>26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390400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Педагогических работников, не имеющих квалификационной категории 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3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10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227733">
                <a:tc rowSpan="8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Освобожденные специалисты из числа педагогических работников (чел.)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учителя-логопеды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2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музыкальные руководители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2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инструктор по физической культуре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педагог-психолог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учитель-дефектолог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воспитатель по изо деятельности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Воспитатель-эколог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Социальный педагог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3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Научный руководитель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Рисунок 17" descr="F:\публичный доклад\фото 2015\SAM_549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285860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F:\публичный доклад\фото 2015\SAM_614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714752"/>
            <a:ext cx="3286148" cy="24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214313"/>
            <a:ext cx="8715375" cy="6357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500063"/>
            <a:ext cx="8215312" cy="5929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7950" y="658813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768350" y="38100"/>
            <a:ext cx="73660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72312">
            <a:off x="1684338" y="968375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211118">
            <a:off x="1195387" y="528638"/>
            <a:ext cx="593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282575" y="1155700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65213" y="1101725"/>
            <a:ext cx="517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6360">
            <a:off x="525463" y="454025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/>
          </p:cNvSpPr>
          <p:nvPr/>
        </p:nvSpPr>
        <p:spPr bwMode="auto">
          <a:xfrm>
            <a:off x="214282" y="1500174"/>
            <a:ext cx="3286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Особенности образовательного процесса</a:t>
            </a: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3214678" y="142852"/>
            <a:ext cx="564357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Приоритетные задачи работы детского сада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1. Сохранять и укреплять здоровье воспитанников на основе комплексного и системного использования средств физического развития в образовательном процессе ДОУ.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7" name="Рисунок 16" descr="F:\публичный доклад\фото 2015\SAM_573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428868"/>
            <a:ext cx="3172447" cy="2397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F:\публичный доклад\фото 2015\SAM_584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786058"/>
            <a:ext cx="2761630" cy="208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F:\публичный доклад\фото 2015\SAM_535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4214818"/>
            <a:ext cx="3148840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G:\публичный доклад\фото 2015\SAM_5766.JPG"/>
          <p:cNvPicPr/>
          <p:nvPr/>
        </p:nvPicPr>
        <p:blipFill>
          <a:blip r:embed="rId10" cstate="print"/>
          <a:srcRect t="22271" r="18278"/>
          <a:stretch>
            <a:fillRect/>
          </a:stretch>
        </p:blipFill>
        <p:spPr bwMode="auto">
          <a:xfrm>
            <a:off x="6000760" y="2143116"/>
            <a:ext cx="2927589" cy="201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G:\публичный доклад\фото 2015\SAM_574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4643446"/>
            <a:ext cx="2924274" cy="210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214313"/>
            <a:ext cx="8715375" cy="6357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500063"/>
            <a:ext cx="8215312" cy="5929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8180932" y="5087424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625184" y="2967704"/>
            <a:ext cx="73660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211118">
            <a:off x="8426171" y="100326"/>
            <a:ext cx="593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072074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6360">
            <a:off x="1026153" y="3740931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/>
          </p:cNvSpPr>
          <p:nvPr/>
        </p:nvSpPr>
        <p:spPr bwMode="auto">
          <a:xfrm>
            <a:off x="3143240" y="142852"/>
            <a:ext cx="564357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Приоритетные задачи работы детского сада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2. Совершенствовать метод проектов как инновационную форму организации образовательного процесса в познавательном развитии воспитанников в соответствии с основной образовательной программой дошкольного образования. 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5" name="Рисунок 14" descr="F:\публичный доклад\фото 2015\SAM_5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2428868"/>
            <a:ext cx="2864342" cy="2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:\публичный доклад\фото 2015\SAM_5560.JPG"/>
          <p:cNvPicPr/>
          <p:nvPr/>
        </p:nvPicPr>
        <p:blipFill>
          <a:blip r:embed="rId7" cstate="print"/>
          <a:srcRect l="19936" t="35569" r="17530"/>
          <a:stretch>
            <a:fillRect/>
          </a:stretch>
        </p:blipFill>
        <p:spPr bwMode="auto">
          <a:xfrm>
            <a:off x="5500694" y="2357430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F:\публичный доклад\фото 2015\SAM_56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14290"/>
            <a:ext cx="3000396" cy="22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F:\публичный доклад\фото 2015\SAM_528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3" y="4643446"/>
            <a:ext cx="2643206" cy="19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F:\публичный доклад\фото 2015\SAM_5692.JPG"/>
          <p:cNvPicPr/>
          <p:nvPr/>
        </p:nvPicPr>
        <p:blipFill>
          <a:blip r:embed="rId10" cstate="print"/>
          <a:srcRect r="22341" b="-1310"/>
          <a:stretch>
            <a:fillRect/>
          </a:stretch>
        </p:blipFill>
        <p:spPr bwMode="auto">
          <a:xfrm>
            <a:off x="5000628" y="4286256"/>
            <a:ext cx="2714644" cy="229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214313"/>
            <a:ext cx="8715375" cy="6357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500063"/>
            <a:ext cx="8215312" cy="5929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7950" y="658813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768350" y="38100"/>
            <a:ext cx="73660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211118">
            <a:off x="1195387" y="528638"/>
            <a:ext cx="593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6360">
            <a:off x="525463" y="454025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/>
          </p:cNvSpPr>
          <p:nvPr/>
        </p:nvSpPr>
        <p:spPr bwMode="auto">
          <a:xfrm>
            <a:off x="3143240" y="142852"/>
            <a:ext cx="564357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Приоритетные задачи работы детского сада</a:t>
            </a:r>
            <a:endParaRPr lang="ru-RU" sz="2400" b="1" u="sng" kern="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3.Продолжать использовать в образовательном процессе инновационные педагогические технологии в соответствии с ФГОС ДО».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endParaRPr lang="ru-RU" sz="2000" dirty="0" smtClean="0">
              <a:latin typeface="Constant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20" name="Рисунок 19" descr="F:\публичный доклад\фото 2015\SAM_52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214422"/>
            <a:ext cx="2786082" cy="20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F:\публичный доклад\фото 2015\SAM_556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1857364"/>
            <a:ext cx="3000396" cy="217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F:\публичный доклад\фото 2015\SAM_515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786190"/>
            <a:ext cx="2928958" cy="205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F:\публичный доклад\фото 2015\DSCF495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4429132"/>
            <a:ext cx="2928958" cy="221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F:\публичный доклад\фото 2015\SAM_522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2500306"/>
            <a:ext cx="2714644" cy="201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214313"/>
            <a:ext cx="8715375" cy="6357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500063"/>
            <a:ext cx="8215312" cy="5929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ru-RU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2015/2016 учебный год</a:t>
            </a:r>
            <a:endParaRPr lang="ru-RU" sz="105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3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7950" y="658813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768350" y="38100"/>
            <a:ext cx="73660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211118">
            <a:off x="1195387" y="528638"/>
            <a:ext cx="593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6360">
            <a:off x="525463" y="454025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211118">
            <a:off x="1124203" y="1028996"/>
            <a:ext cx="593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282575" y="1155700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2214554"/>
          <a:ext cx="8286807" cy="14287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43074"/>
                <a:gridCol w="1104282"/>
                <a:gridCol w="898289"/>
                <a:gridCol w="1478220"/>
                <a:gridCol w="1639119"/>
                <a:gridCol w="1523823"/>
              </a:tblGrid>
              <a:tr h="764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Образовательные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Уровни %</a:t>
                      </a:r>
                      <a:endParaRPr lang="ru-RU" sz="13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Физическое развитие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Речевое развитие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Познавательное развитие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Социально-коммуникативное развитие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Художественно-эстетическое развитие</a:t>
                      </a:r>
                    </a:p>
                  </a:txBody>
                  <a:tcPr marL="68359" marR="68359" marT="0" marB="0"/>
                </a:tc>
              </a:tr>
              <a:tr h="221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Высокий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85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85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75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87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80</a:t>
                      </a:r>
                    </a:p>
                  </a:txBody>
                  <a:tcPr marL="68359" marR="68359" marT="0" marB="0"/>
                </a:tc>
              </a:tr>
              <a:tr h="221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Средний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10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15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9</a:t>
                      </a:r>
                    </a:p>
                  </a:txBody>
                  <a:tcPr marL="68359" marR="68359" marT="0" marB="0"/>
                </a:tc>
              </a:tr>
              <a:tr h="221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Низкий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3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5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10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</a:t>
                      </a:r>
                    </a:p>
                  </a:txBody>
                  <a:tcPr marL="68359" marR="68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11</a:t>
                      </a:r>
                    </a:p>
                  </a:txBody>
                  <a:tcPr marL="68359" marR="68359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57158" y="4286256"/>
          <a:ext cx="8286807" cy="132359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71636"/>
                <a:gridCol w="1071569"/>
                <a:gridCol w="928694"/>
                <a:gridCol w="1500197"/>
                <a:gridCol w="1643075"/>
                <a:gridCol w="1571636"/>
              </a:tblGrid>
              <a:tr h="595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Образовательные 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Уровни %</a:t>
                      </a:r>
                      <a:endParaRPr lang="ru-RU" sz="1300" dirty="0">
                        <a:solidFill>
                          <a:srgbClr val="00206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Физическое развитие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Речевое развитие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Познавательное развитие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Социально-коммуникативное развитие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Художественно-эстетическое развитие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Низкий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458" name="AutoShape 2"/>
          <p:cNvSpPr>
            <a:spLocks noChangeShapeType="1"/>
          </p:cNvSpPr>
          <p:nvPr/>
        </p:nvSpPr>
        <p:spPr bwMode="auto">
          <a:xfrm>
            <a:off x="-79375" y="12700"/>
            <a:ext cx="1181100" cy="619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cs typeface="Times New Roman" pitchFamily="18" charset="0"/>
              </a:rPr>
              <a:t>Сравнительный анализ диагностического обследования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cs typeface="Times New Roman" pitchFamily="18" charset="0"/>
              </a:rPr>
              <a:t>образовательного процесса детей дошкольного возраста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/ООП ДО «От рождения до школы»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cs typeface="Times New Roman" pitchFamily="18" charset="0"/>
              </a:rPr>
              <a:t>под редакцией Н.Е.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cs typeface="Times New Roman" pitchFamily="18" charset="0"/>
              </a:rPr>
              <a:t>Вераксы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cs typeface="Times New Roman" pitchFamily="18" charset="0"/>
              </a:rPr>
              <a:t>, Т.С. Комаровой, М.А. Васильевой/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cs typeface="Times New Roman" pitchFamily="18" charset="0"/>
              </a:rPr>
              <a:t>2014/2015 учебный год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214313"/>
            <a:ext cx="8715375" cy="6357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500063"/>
            <a:ext cx="8215312" cy="5929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7950" y="658813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768350" y="38100"/>
            <a:ext cx="73660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72312">
            <a:off x="1684338" y="968375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211118">
            <a:off x="1195387" y="528638"/>
            <a:ext cx="593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282575" y="1155700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65213" y="1101725"/>
            <a:ext cx="517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6360">
            <a:off x="525463" y="454025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85720" y="42860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НАШИ ДОСТИЖЕНИЯ</a:t>
            </a:r>
          </a:p>
        </p:txBody>
      </p:sp>
      <p:pic>
        <p:nvPicPr>
          <p:cNvPr id="1027" name="Picture 3" descr="G:\публичный доклад\фото 2015\DSCN8082.JPG"/>
          <p:cNvPicPr>
            <a:picLocks noChangeAspect="1" noChangeArrowheads="1"/>
          </p:cNvPicPr>
          <p:nvPr/>
        </p:nvPicPr>
        <p:blipFill>
          <a:blip r:embed="rId7" cstate="print"/>
          <a:srcRect l="7655" t="19498" r="11088" b="4204"/>
          <a:stretch>
            <a:fillRect/>
          </a:stretch>
        </p:blipFill>
        <p:spPr bwMode="auto">
          <a:xfrm>
            <a:off x="5357818" y="1214422"/>
            <a:ext cx="3144701" cy="2214578"/>
          </a:xfrm>
          <a:prstGeom prst="rect">
            <a:avLst/>
          </a:prstGeom>
          <a:noFill/>
        </p:spPr>
      </p:pic>
      <p:pic>
        <p:nvPicPr>
          <p:cNvPr id="21" name="Рисунок 20" descr="G:\публичный доклад\фото 2015\SAM_584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1214422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71472" y="3357562"/>
            <a:ext cx="321471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1 место</a:t>
            </a:r>
            <a:r>
              <a:rPr lang="ru-RU" sz="1400" dirty="0" smtClean="0">
                <a:latin typeface="Constantia" pitchFamily="18" charset="0"/>
              </a:rPr>
              <a:t> в спортивных соревнованиях среди воспитанников ДОУ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23" name="Рисунок 22" descr="G:\публичный доклад\фото 2015\SAM_5863.JPG"/>
          <p:cNvPicPr/>
          <p:nvPr/>
        </p:nvPicPr>
        <p:blipFill>
          <a:blip r:embed="rId9" cstate="print"/>
          <a:srcRect l="33832" t="8333" r="37467"/>
          <a:stretch>
            <a:fillRect/>
          </a:stretch>
        </p:blipFill>
        <p:spPr bwMode="auto">
          <a:xfrm>
            <a:off x="4071934" y="1285860"/>
            <a:ext cx="995364" cy="261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G:\публичный доклад\фото 2015\SAM_6160.JPG"/>
          <p:cNvPicPr/>
          <p:nvPr/>
        </p:nvPicPr>
        <p:blipFill>
          <a:blip r:embed="rId10" cstate="print"/>
          <a:srcRect l="10583" t="16026" r="9727"/>
          <a:stretch>
            <a:fillRect/>
          </a:stretch>
        </p:blipFill>
        <p:spPr bwMode="auto">
          <a:xfrm>
            <a:off x="571472" y="4000504"/>
            <a:ext cx="3143272" cy="21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42910" y="5857892"/>
            <a:ext cx="307183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Городской конкурс </a:t>
            </a:r>
            <a:r>
              <a:rPr lang="ru-RU" sz="1400" dirty="0" smtClean="0">
                <a:latin typeface="Constantia" pitchFamily="18" charset="0"/>
              </a:rPr>
              <a:t>«Подарок городу Бую», посвященный 480-ю города Буя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26" name="Рисунок 25" descr="G:\публичный доклад\фото 2015\SAM_5380.JPG"/>
          <p:cNvPicPr/>
          <p:nvPr/>
        </p:nvPicPr>
        <p:blipFill>
          <a:blip r:embed="rId11" cstate="print"/>
          <a:srcRect l="9941" t="5983" r="27365"/>
          <a:stretch>
            <a:fillRect/>
          </a:stretch>
        </p:blipFill>
        <p:spPr bwMode="auto">
          <a:xfrm>
            <a:off x="5214942" y="3786190"/>
            <a:ext cx="2428892" cy="259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357818" y="3143248"/>
            <a:ext cx="30718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nstantia" pitchFamily="18" charset="0"/>
              </a:rPr>
              <a:t>Победители</a:t>
            </a:r>
            <a:r>
              <a:rPr lang="ru-RU" sz="1600" dirty="0" smtClean="0">
                <a:latin typeface="Constantia" pitchFamily="18" charset="0"/>
              </a:rPr>
              <a:t> в городском конкурсе «Битва хоров»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9190" y="6000768"/>
            <a:ext cx="321471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Сафонова М.А.  2 место в городском конкурсе </a:t>
            </a:r>
          </a:p>
          <a:p>
            <a:pPr algn="ctr"/>
            <a:r>
              <a:rPr lang="ru-RU" sz="1400" b="1" dirty="0" smtClean="0">
                <a:latin typeface="Constantia" pitchFamily="18" charset="0"/>
              </a:rPr>
              <a:t>«Педагог года»</a:t>
            </a:r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214313"/>
            <a:ext cx="8715375" cy="6357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500063"/>
            <a:ext cx="8215312" cy="5929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7950" y="658813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768350" y="38100"/>
            <a:ext cx="73660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72312">
            <a:off x="1684338" y="968375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211118">
            <a:off x="1195387" y="528638"/>
            <a:ext cx="593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282575" y="1155700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D:\МОЯ ПАПКА\КАРТИНКИ\КАРТИНКИ\осенние листья\klen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99628">
            <a:off x="1065213" y="1101725"/>
            <a:ext cx="517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D:\МОЯ ПАПКА\КАРТИНКИ\КАРТИНКИ\осенние листья\klen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6360">
            <a:off x="525463" y="454025"/>
            <a:ext cx="79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42844" y="428604"/>
            <a:ext cx="87868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  <a:t>Мероприятия с семьями воспитанников</a:t>
            </a:r>
          </a:p>
        </p:txBody>
      </p:sp>
      <p:pic>
        <p:nvPicPr>
          <p:cNvPr id="18" name="Рисунок 17" descr="G:\публичный доклад\фото 2015\SAM_5358.JPG"/>
          <p:cNvPicPr/>
          <p:nvPr/>
        </p:nvPicPr>
        <p:blipFill>
          <a:blip r:embed="rId7" cstate="print"/>
          <a:srcRect t="14316" b="20086"/>
          <a:stretch>
            <a:fillRect/>
          </a:stretch>
        </p:blipFill>
        <p:spPr bwMode="auto">
          <a:xfrm>
            <a:off x="4214810" y="857232"/>
            <a:ext cx="4654541" cy="263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214810" y="3357562"/>
            <a:ext cx="46434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Спортивные соревнования между старшими группами «Мама, папа, Я – спортивная семья»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20" name="Рисунок 19" descr="G:\публичный доклад\фото 2015\SAM_5631.JPG"/>
          <p:cNvPicPr/>
          <p:nvPr/>
        </p:nvPicPr>
        <p:blipFill>
          <a:blip r:embed="rId8" cstate="print"/>
          <a:srcRect t="14744" r="1229"/>
          <a:stretch>
            <a:fillRect/>
          </a:stretch>
        </p:blipFill>
        <p:spPr bwMode="auto">
          <a:xfrm>
            <a:off x="357158" y="3643314"/>
            <a:ext cx="4005270" cy="24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28596" y="5929330"/>
            <a:ext cx="392909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Мастер-класс Кораблевой О.В. </a:t>
            </a:r>
            <a:r>
              <a:rPr lang="ru-RU" sz="1400" b="1" smtClean="0">
                <a:latin typeface="Constantia" pitchFamily="18" charset="0"/>
              </a:rPr>
              <a:t>в </a:t>
            </a:r>
            <a:r>
              <a:rPr lang="ru-RU" sz="1400" b="1" dirty="0" smtClean="0">
                <a:latin typeface="Constantia" pitchFamily="18" charset="0"/>
              </a:rPr>
              <a:t>духовно-просветительском центре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22" name="Рисунок 21" descr="G:\публичный доклад\фото 2015\SAM_6147.JPG"/>
          <p:cNvPicPr/>
          <p:nvPr/>
        </p:nvPicPr>
        <p:blipFill>
          <a:blip r:embed="rId9" cstate="print"/>
          <a:srcRect l="5933" t="13462"/>
          <a:stretch>
            <a:fillRect/>
          </a:stretch>
        </p:blipFill>
        <p:spPr bwMode="auto">
          <a:xfrm>
            <a:off x="428596" y="857232"/>
            <a:ext cx="3500462" cy="271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57158" y="3214686"/>
            <a:ext cx="350046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Юбилей города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24" name="Рисунок 23" descr="G:\публичный доклад\фото 2015\SAM_4837.JPG"/>
          <p:cNvPicPr/>
          <p:nvPr/>
        </p:nvPicPr>
        <p:blipFill>
          <a:blip r:embed="rId10" cstate="print"/>
          <a:srcRect l="32371" t="3846" r="14217"/>
          <a:stretch>
            <a:fillRect/>
          </a:stretch>
        </p:blipFill>
        <p:spPr bwMode="auto">
          <a:xfrm>
            <a:off x="4786314" y="3929067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786314" y="6072206"/>
            <a:ext cx="242889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Городской конкурс «Умники и умники»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26" name="Рисунок 7" descr="http://i046.radikal.ru/0809/83/61d0f56cd26d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4572008"/>
            <a:ext cx="21431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S5QAU4VNKZPS-237-13</_dlc_DocId>
    <_dlc_DocIdUrl xmlns="6434c500-c195-4837-b047-5e71706d4cb2">
      <Url>http://www.eduportal44.ru/Buy/Elektron/_layouts/15/DocIdRedir.aspx?ID=S5QAU4VNKZPS-237-13</Url>
      <Description>S5QAU4VNKZPS-237-13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16DE19BC947B44BAD4CF19D0503EE5B" ma:contentTypeVersion="2" ma:contentTypeDescription="Создание документа." ma:contentTypeScope="" ma:versionID="422c663b35b7f2e4575812b50e2209cc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0697ea0c80f08d5381c0d9d14a0bb0c9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EBFE80-B968-49F6-87B6-DDDE9189C53C}"/>
</file>

<file path=customXml/itemProps2.xml><?xml version="1.0" encoding="utf-8"?>
<ds:datastoreItem xmlns:ds="http://schemas.openxmlformats.org/officeDocument/2006/customXml" ds:itemID="{D02E0463-A25D-4AF7-A47D-51966413FF4C}"/>
</file>

<file path=customXml/itemProps3.xml><?xml version="1.0" encoding="utf-8"?>
<ds:datastoreItem xmlns:ds="http://schemas.openxmlformats.org/officeDocument/2006/customXml" ds:itemID="{28AF8E43-1E1A-453C-A48C-EA8C111B3080}"/>
</file>

<file path=customXml/itemProps4.xml><?xml version="1.0" encoding="utf-8"?>
<ds:datastoreItem xmlns:ds="http://schemas.openxmlformats.org/officeDocument/2006/customXml" ds:itemID="{45913A53-0C7E-407B-B269-CA6D52A6F4F8}"/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660</Words>
  <Application>Microsoft Office PowerPoint</Application>
  <PresentationFormat>Экран (4:3)</PresentationFormat>
  <Paragraphs>266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62</cp:revision>
  <dcterms:created xsi:type="dcterms:W3CDTF">2016-09-15T06:18:48Z</dcterms:created>
  <dcterms:modified xsi:type="dcterms:W3CDTF">2016-10-19T05:50:39Z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0x010100E16DE19BC947B44BAD4CF19D0503EE5B</vt:lpwstr>
  </property>
  <property fmtid="{D5CDD505-2E9C-101B-9397-08002B2CF9AE}" pid="3" name="_dlc_DocIdItemGuid">
    <vt:lpwstr>9672d026-fec7-4695-9472-b6d06b5e8606</vt:lpwstr>
  </property>
</Properties>
</file>